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0" r:id="rId6"/>
    <p:sldId id="271" r:id="rId7"/>
    <p:sldId id="261" r:id="rId8"/>
    <p:sldId id="270" r:id="rId9"/>
    <p:sldId id="262" r:id="rId10"/>
    <p:sldId id="267" r:id="rId11"/>
    <p:sldId id="263" r:id="rId12"/>
    <p:sldId id="264" r:id="rId13"/>
    <p:sldId id="266" r:id="rId14"/>
    <p:sldId id="265" r:id="rId15"/>
    <p:sldId id="26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F2924-9E9C-4A06-8B67-C5566735CEB0}" type="datetimeFigureOut">
              <a:rPr lang="ru-RU" smtClean="0"/>
              <a:t>22.09.2020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3B9D1-52B4-472A-961B-CC7BBD21820C}" type="slidenum">
              <a:rPr lang="ru-RU" smtClean="0"/>
              <a:t>‹#›</a:t>
            </a:fld>
            <a:endParaRPr lang="ru-RU"/>
          </a:p>
        </p:txBody>
      </p:sp>
    </p:spTree>
    <p:extLst>
      <p:ext uri="{BB962C8B-B14F-4D97-AF65-F5344CB8AC3E}">
        <p14:creationId xmlns:p14="http://schemas.microsoft.com/office/powerpoint/2010/main" val="157721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A3B9D1-52B4-472A-961B-CC7BBD21820C}" type="slidenum">
              <a:rPr lang="ru-RU" smtClean="0"/>
              <a:t>5</a:t>
            </a:fld>
            <a:endParaRPr lang="ru-RU"/>
          </a:p>
        </p:txBody>
      </p:sp>
    </p:spTree>
    <p:extLst>
      <p:ext uri="{BB962C8B-B14F-4D97-AF65-F5344CB8AC3E}">
        <p14:creationId xmlns:p14="http://schemas.microsoft.com/office/powerpoint/2010/main" val="112255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A3B9D1-52B4-472A-961B-CC7BBD21820C}" type="slidenum">
              <a:rPr lang="ru-RU" smtClean="0"/>
              <a:t>7</a:t>
            </a:fld>
            <a:endParaRPr lang="ru-RU"/>
          </a:p>
        </p:txBody>
      </p:sp>
    </p:spTree>
    <p:extLst>
      <p:ext uri="{BB962C8B-B14F-4D97-AF65-F5344CB8AC3E}">
        <p14:creationId xmlns:p14="http://schemas.microsoft.com/office/powerpoint/2010/main" val="145334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A70DC4-E01D-452C-9F2A-8C63EC8079F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A91108D-C093-44BE-8DE5-7FF030A77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9A5E68A-79B3-4F81-8212-832C5142303F}"/>
              </a:ext>
            </a:extLst>
          </p:cNvPr>
          <p:cNvSpPr>
            <a:spLocks noGrp="1"/>
          </p:cNvSpPr>
          <p:nvPr>
            <p:ph type="dt" sz="half" idx="10"/>
          </p:nvPr>
        </p:nvSpPr>
        <p:spPr/>
        <p:txBody>
          <a:bodyPr/>
          <a:lstStyle/>
          <a:p>
            <a:fld id="{CFBD6A3F-E2D1-4D03-8055-B1834E070592}" type="datetime1">
              <a:rPr lang="ru-RU" smtClean="0"/>
              <a:t>22.09.2020</a:t>
            </a:fld>
            <a:endParaRPr lang="ru-RU"/>
          </a:p>
        </p:txBody>
      </p:sp>
      <p:sp>
        <p:nvSpPr>
          <p:cNvPr id="5" name="Нижний колонтитул 4">
            <a:extLst>
              <a:ext uri="{FF2B5EF4-FFF2-40B4-BE49-F238E27FC236}">
                <a16:creationId xmlns:a16="http://schemas.microsoft.com/office/drawing/2014/main" id="{8048C69A-C00A-4B5D-B8B2-1522EE9EA8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4CD2909-B9FC-4FB3-8300-9EB5CC70898E}"/>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365533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D683C9-9EDD-4040-A9E3-1D34734924B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483D191-B720-484E-AECF-53A55E55B62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5CB01E-0507-402D-8A3B-BC0AF18F43EB}"/>
              </a:ext>
            </a:extLst>
          </p:cNvPr>
          <p:cNvSpPr>
            <a:spLocks noGrp="1"/>
          </p:cNvSpPr>
          <p:nvPr>
            <p:ph type="dt" sz="half" idx="10"/>
          </p:nvPr>
        </p:nvSpPr>
        <p:spPr/>
        <p:txBody>
          <a:bodyPr/>
          <a:lstStyle/>
          <a:p>
            <a:fld id="{2D55776F-0DE8-45C9-8C12-8B8DBAB93998}" type="datetime1">
              <a:rPr lang="ru-RU" smtClean="0"/>
              <a:t>22.09.2020</a:t>
            </a:fld>
            <a:endParaRPr lang="ru-RU"/>
          </a:p>
        </p:txBody>
      </p:sp>
      <p:sp>
        <p:nvSpPr>
          <p:cNvPr id="5" name="Нижний колонтитул 4">
            <a:extLst>
              <a:ext uri="{FF2B5EF4-FFF2-40B4-BE49-F238E27FC236}">
                <a16:creationId xmlns:a16="http://schemas.microsoft.com/office/drawing/2014/main" id="{1E5B955D-7380-4516-9F62-FFD68B7A48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EA2BF31-CAC0-4A55-84CD-23F51CE05144}"/>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74712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E1C6552-4E29-4D28-AC47-FC6D5790C7A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192386C-8710-4C49-ABFC-7DF1EF0FDC1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31C027-8E4B-4B0F-8E6A-EFAE79ED798B}"/>
              </a:ext>
            </a:extLst>
          </p:cNvPr>
          <p:cNvSpPr>
            <a:spLocks noGrp="1"/>
          </p:cNvSpPr>
          <p:nvPr>
            <p:ph type="dt" sz="half" idx="10"/>
          </p:nvPr>
        </p:nvSpPr>
        <p:spPr/>
        <p:txBody>
          <a:bodyPr/>
          <a:lstStyle/>
          <a:p>
            <a:fld id="{C34E9CD5-4FFB-4083-AE44-106E97FBC69C}" type="datetime1">
              <a:rPr lang="ru-RU" smtClean="0"/>
              <a:t>22.09.2020</a:t>
            </a:fld>
            <a:endParaRPr lang="ru-RU"/>
          </a:p>
        </p:txBody>
      </p:sp>
      <p:sp>
        <p:nvSpPr>
          <p:cNvPr id="5" name="Нижний колонтитул 4">
            <a:extLst>
              <a:ext uri="{FF2B5EF4-FFF2-40B4-BE49-F238E27FC236}">
                <a16:creationId xmlns:a16="http://schemas.microsoft.com/office/drawing/2014/main" id="{8C5EA5FD-9DFA-440D-A93B-4F07E01866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652660E-C7ED-47B8-892C-68A3716D0FB4}"/>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361285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48AEA9-C29D-4EEB-9535-02FAB9B1E24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B33C4DA-4F03-41DB-8A89-F6DC6C4B70C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6EB9C33-6871-47EF-A16B-6F2FD3438AAF}"/>
              </a:ext>
            </a:extLst>
          </p:cNvPr>
          <p:cNvSpPr>
            <a:spLocks noGrp="1"/>
          </p:cNvSpPr>
          <p:nvPr>
            <p:ph type="dt" sz="half" idx="10"/>
          </p:nvPr>
        </p:nvSpPr>
        <p:spPr/>
        <p:txBody>
          <a:bodyPr/>
          <a:lstStyle/>
          <a:p>
            <a:fld id="{E6E39A40-21CA-4C2F-869D-6C79B107E3DE}" type="datetime1">
              <a:rPr lang="ru-RU" smtClean="0"/>
              <a:t>22.09.2020</a:t>
            </a:fld>
            <a:endParaRPr lang="ru-RU"/>
          </a:p>
        </p:txBody>
      </p:sp>
      <p:sp>
        <p:nvSpPr>
          <p:cNvPr id="5" name="Нижний колонтитул 4">
            <a:extLst>
              <a:ext uri="{FF2B5EF4-FFF2-40B4-BE49-F238E27FC236}">
                <a16:creationId xmlns:a16="http://schemas.microsoft.com/office/drawing/2014/main" id="{98415EAA-889F-42CC-A3F8-8794AEF4D3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FA7949-91E7-4775-AACA-4EA5663CA2BF}"/>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415206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CD09D9-9DC7-48AF-A0C3-493E2E69137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BB01857-D031-4DF8-8704-C02A7EE11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1A3EECC-F3DA-49ED-8B01-BFB0BBEFFFCB}"/>
              </a:ext>
            </a:extLst>
          </p:cNvPr>
          <p:cNvSpPr>
            <a:spLocks noGrp="1"/>
          </p:cNvSpPr>
          <p:nvPr>
            <p:ph type="dt" sz="half" idx="10"/>
          </p:nvPr>
        </p:nvSpPr>
        <p:spPr/>
        <p:txBody>
          <a:bodyPr/>
          <a:lstStyle/>
          <a:p>
            <a:fld id="{192424D8-00C6-44F2-8CE6-E72A14A3951B}" type="datetime1">
              <a:rPr lang="ru-RU" smtClean="0"/>
              <a:t>22.09.2020</a:t>
            </a:fld>
            <a:endParaRPr lang="ru-RU"/>
          </a:p>
        </p:txBody>
      </p:sp>
      <p:sp>
        <p:nvSpPr>
          <p:cNvPr id="5" name="Нижний колонтитул 4">
            <a:extLst>
              <a:ext uri="{FF2B5EF4-FFF2-40B4-BE49-F238E27FC236}">
                <a16:creationId xmlns:a16="http://schemas.microsoft.com/office/drawing/2014/main" id="{663C5A14-5D5B-4944-B015-C1D8C33E11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0B3025-546A-45A8-81C9-AE2516309A63}"/>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370363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AF84B8-A1B3-4D10-8F1B-B4250A1B8C6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F0877B-FDAF-4638-9A2C-D722AE2E0CB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EEBFDD6-865B-4391-B28A-78AB651F723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64ED8DA-29F2-4989-9074-3E0FE086C9AF}"/>
              </a:ext>
            </a:extLst>
          </p:cNvPr>
          <p:cNvSpPr>
            <a:spLocks noGrp="1"/>
          </p:cNvSpPr>
          <p:nvPr>
            <p:ph type="dt" sz="half" idx="10"/>
          </p:nvPr>
        </p:nvSpPr>
        <p:spPr/>
        <p:txBody>
          <a:bodyPr/>
          <a:lstStyle/>
          <a:p>
            <a:fld id="{75D9E2A2-EF74-4A7A-A6FD-C911CC221E5D}" type="datetime1">
              <a:rPr lang="ru-RU" smtClean="0"/>
              <a:t>22.09.2020</a:t>
            </a:fld>
            <a:endParaRPr lang="ru-RU"/>
          </a:p>
        </p:txBody>
      </p:sp>
      <p:sp>
        <p:nvSpPr>
          <p:cNvPr id="6" name="Нижний колонтитул 5">
            <a:extLst>
              <a:ext uri="{FF2B5EF4-FFF2-40B4-BE49-F238E27FC236}">
                <a16:creationId xmlns:a16="http://schemas.microsoft.com/office/drawing/2014/main" id="{D74608BD-F132-4B71-A23C-0CAF642ACC3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A5FE3B8-1404-40A6-B3F3-DE2C700F6926}"/>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328567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F282DD-A95E-4C12-969E-C1CC7534E86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3612CA5-97C8-4A4D-AFE7-5C4BBC19B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3B8F20C-B88F-4EE1-91AF-8EB91D8456A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29D3C82-82B4-49D5-81F6-568C71079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B4C8E20-63C5-41A6-B8A4-7208B4E725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FAE601B-FD5E-4CC7-9F69-072198834F4D}"/>
              </a:ext>
            </a:extLst>
          </p:cNvPr>
          <p:cNvSpPr>
            <a:spLocks noGrp="1"/>
          </p:cNvSpPr>
          <p:nvPr>
            <p:ph type="dt" sz="half" idx="10"/>
          </p:nvPr>
        </p:nvSpPr>
        <p:spPr/>
        <p:txBody>
          <a:bodyPr/>
          <a:lstStyle/>
          <a:p>
            <a:fld id="{89C70240-2642-416B-80B3-DA6D226F8820}" type="datetime1">
              <a:rPr lang="ru-RU" smtClean="0"/>
              <a:t>22.09.2020</a:t>
            </a:fld>
            <a:endParaRPr lang="ru-RU"/>
          </a:p>
        </p:txBody>
      </p:sp>
      <p:sp>
        <p:nvSpPr>
          <p:cNvPr id="8" name="Нижний колонтитул 7">
            <a:extLst>
              <a:ext uri="{FF2B5EF4-FFF2-40B4-BE49-F238E27FC236}">
                <a16:creationId xmlns:a16="http://schemas.microsoft.com/office/drawing/2014/main" id="{56C5E692-E03A-47FF-9989-EA375C7D87D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C4176FB-255D-41A8-A9E3-ED1C60720D1D}"/>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333792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AD0BE-A73D-4A2A-AC06-8842AA1A9EE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AE8D08D-3654-4A76-94DB-124BC4F715C5}"/>
              </a:ext>
            </a:extLst>
          </p:cNvPr>
          <p:cNvSpPr>
            <a:spLocks noGrp="1"/>
          </p:cNvSpPr>
          <p:nvPr>
            <p:ph type="dt" sz="half" idx="10"/>
          </p:nvPr>
        </p:nvSpPr>
        <p:spPr/>
        <p:txBody>
          <a:bodyPr/>
          <a:lstStyle/>
          <a:p>
            <a:fld id="{062903BB-5AE1-4A6B-B852-E9DC73617BFB}" type="datetime1">
              <a:rPr lang="ru-RU" smtClean="0"/>
              <a:t>22.09.2020</a:t>
            </a:fld>
            <a:endParaRPr lang="ru-RU"/>
          </a:p>
        </p:txBody>
      </p:sp>
      <p:sp>
        <p:nvSpPr>
          <p:cNvPr id="4" name="Нижний колонтитул 3">
            <a:extLst>
              <a:ext uri="{FF2B5EF4-FFF2-40B4-BE49-F238E27FC236}">
                <a16:creationId xmlns:a16="http://schemas.microsoft.com/office/drawing/2014/main" id="{7E48AC0C-5972-49F9-B8AE-F629B73E34A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8634A89-F86E-40E9-BBA4-DA6A79309569}"/>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18815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7230A19-5546-414E-870C-7992C3FFFAF2}"/>
              </a:ext>
            </a:extLst>
          </p:cNvPr>
          <p:cNvSpPr>
            <a:spLocks noGrp="1"/>
          </p:cNvSpPr>
          <p:nvPr>
            <p:ph type="dt" sz="half" idx="10"/>
          </p:nvPr>
        </p:nvSpPr>
        <p:spPr/>
        <p:txBody>
          <a:bodyPr/>
          <a:lstStyle/>
          <a:p>
            <a:fld id="{90D122B6-E8B9-439D-8514-82F93BC30ED5}" type="datetime1">
              <a:rPr lang="ru-RU" smtClean="0"/>
              <a:t>22.09.2020</a:t>
            </a:fld>
            <a:endParaRPr lang="ru-RU"/>
          </a:p>
        </p:txBody>
      </p:sp>
      <p:sp>
        <p:nvSpPr>
          <p:cNvPr id="3" name="Нижний колонтитул 2">
            <a:extLst>
              <a:ext uri="{FF2B5EF4-FFF2-40B4-BE49-F238E27FC236}">
                <a16:creationId xmlns:a16="http://schemas.microsoft.com/office/drawing/2014/main" id="{CEEA7DE2-C4B7-43A9-B332-51326D97387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70AD05D-388D-4B62-9AC6-7CA2047099C7}"/>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424890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FE9A7B-C248-42EE-9AEE-552164A2B64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01A09C7-73D0-4921-89DA-58E460928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9CE726C-8026-411D-B6B8-28854153D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3A1FBE9-B20F-4677-A9AD-A40C0126A0B6}"/>
              </a:ext>
            </a:extLst>
          </p:cNvPr>
          <p:cNvSpPr>
            <a:spLocks noGrp="1"/>
          </p:cNvSpPr>
          <p:nvPr>
            <p:ph type="dt" sz="half" idx="10"/>
          </p:nvPr>
        </p:nvSpPr>
        <p:spPr/>
        <p:txBody>
          <a:bodyPr/>
          <a:lstStyle/>
          <a:p>
            <a:fld id="{A6105D55-9412-40E9-9EE9-F63BBB03AB57}" type="datetime1">
              <a:rPr lang="ru-RU" smtClean="0"/>
              <a:t>22.09.2020</a:t>
            </a:fld>
            <a:endParaRPr lang="ru-RU"/>
          </a:p>
        </p:txBody>
      </p:sp>
      <p:sp>
        <p:nvSpPr>
          <p:cNvPr id="6" name="Нижний колонтитул 5">
            <a:extLst>
              <a:ext uri="{FF2B5EF4-FFF2-40B4-BE49-F238E27FC236}">
                <a16:creationId xmlns:a16="http://schemas.microsoft.com/office/drawing/2014/main" id="{AAA0DD69-B3DA-485A-AF1D-6CEB271D7E0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F3786E8-C199-4060-B73A-39F2BA6A48DE}"/>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78611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59B305-111A-4ADB-98F3-005299362E8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AE647A8-4884-4D44-8F7D-8422E1D37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EDB3EFB-57F3-46C8-9D64-AFF30FB57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B0B695B-0D4F-4B59-989B-8E978D09D258}"/>
              </a:ext>
            </a:extLst>
          </p:cNvPr>
          <p:cNvSpPr>
            <a:spLocks noGrp="1"/>
          </p:cNvSpPr>
          <p:nvPr>
            <p:ph type="dt" sz="half" idx="10"/>
          </p:nvPr>
        </p:nvSpPr>
        <p:spPr/>
        <p:txBody>
          <a:bodyPr/>
          <a:lstStyle/>
          <a:p>
            <a:fld id="{DB70BA3B-7C76-4476-8FB0-25E9A0DE1287}" type="datetime1">
              <a:rPr lang="ru-RU" smtClean="0"/>
              <a:t>22.09.2020</a:t>
            </a:fld>
            <a:endParaRPr lang="ru-RU"/>
          </a:p>
        </p:txBody>
      </p:sp>
      <p:sp>
        <p:nvSpPr>
          <p:cNvPr id="6" name="Нижний колонтитул 5">
            <a:extLst>
              <a:ext uri="{FF2B5EF4-FFF2-40B4-BE49-F238E27FC236}">
                <a16:creationId xmlns:a16="http://schemas.microsoft.com/office/drawing/2014/main" id="{464B4239-0AF1-49F7-9D10-0CBDA20BD57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D814843-24E2-4D0E-8B2F-8066143FE0A2}"/>
              </a:ext>
            </a:extLst>
          </p:cNvPr>
          <p:cNvSpPr>
            <a:spLocks noGrp="1"/>
          </p:cNvSpPr>
          <p:nvPr>
            <p:ph type="sldNum" sz="quarter" idx="12"/>
          </p:nvPr>
        </p:nvSpPr>
        <p:spPr/>
        <p:txBody>
          <a:bodyPr/>
          <a:lstStyle/>
          <a:p>
            <a:fld id="{8596889A-8437-4195-82AB-267D1E72EB99}" type="slidenum">
              <a:rPr lang="ru-RU" smtClean="0"/>
              <a:t>‹#›</a:t>
            </a:fld>
            <a:endParaRPr lang="ru-RU"/>
          </a:p>
        </p:txBody>
      </p:sp>
    </p:spTree>
    <p:extLst>
      <p:ext uri="{BB962C8B-B14F-4D97-AF65-F5344CB8AC3E}">
        <p14:creationId xmlns:p14="http://schemas.microsoft.com/office/powerpoint/2010/main" val="92849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063968-77BE-4F33-8040-B986B19B4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4FB5AAF-89F1-4901-B74C-46D3E0306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662D5C-DFF8-4B82-B084-EE3DC65CB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DF590-50CA-4BC1-ABFF-431D34F73402}" type="datetime1">
              <a:rPr lang="ru-RU" smtClean="0"/>
              <a:t>22.09.2020</a:t>
            </a:fld>
            <a:endParaRPr lang="ru-RU"/>
          </a:p>
        </p:txBody>
      </p:sp>
      <p:sp>
        <p:nvSpPr>
          <p:cNvPr id="5" name="Нижний колонтитул 4">
            <a:extLst>
              <a:ext uri="{FF2B5EF4-FFF2-40B4-BE49-F238E27FC236}">
                <a16:creationId xmlns:a16="http://schemas.microsoft.com/office/drawing/2014/main" id="{F47B4F82-DB06-4601-AEA5-1FFA1C307A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B1CF3EF-25B5-41B3-B38C-A2901D7FD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6889A-8437-4195-82AB-267D1E72EB99}" type="slidenum">
              <a:rPr lang="ru-RU" smtClean="0"/>
              <a:t>‹#›</a:t>
            </a:fld>
            <a:endParaRPr lang="ru-RU"/>
          </a:p>
        </p:txBody>
      </p:sp>
    </p:spTree>
    <p:extLst>
      <p:ext uri="{BB962C8B-B14F-4D97-AF65-F5344CB8AC3E}">
        <p14:creationId xmlns:p14="http://schemas.microsoft.com/office/powerpoint/2010/main" val="78261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ti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0.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tif"/><Relationship Id="rId3" Type="http://schemas.openxmlformats.org/officeDocument/2006/relationships/image" Target="../media/image4.tif"/><Relationship Id="rId7"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tif"/><Relationship Id="rId5" Type="http://schemas.openxmlformats.org/officeDocument/2006/relationships/image" Target="../media/image6.tif"/><Relationship Id="rId4" Type="http://schemas.openxmlformats.org/officeDocument/2006/relationships/image" Target="../media/image5.tif"/><Relationship Id="rId9" Type="http://schemas.openxmlformats.org/officeDocument/2006/relationships/image" Target="../media/image10.tif"/></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if"/></Relationships>
</file>

<file path=ppt/slides/_rels/slide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8.tif"/><Relationship Id="rId4" Type="http://schemas.openxmlformats.org/officeDocument/2006/relationships/image" Target="../media/image17.tif"/></Relationships>
</file>

<file path=ppt/slides/_rels/slide8.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0.png"/><Relationship Id="rId7" Type="http://schemas.openxmlformats.org/officeDocument/2006/relationships/image" Target="../media/image20.tiff"/><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FE25E9-195C-47CF-A00A-A55F87C53DA9}"/>
              </a:ext>
            </a:extLst>
          </p:cNvPr>
          <p:cNvSpPr>
            <a:spLocks noGrp="1"/>
          </p:cNvSpPr>
          <p:nvPr>
            <p:ph type="ctrTitle"/>
          </p:nvPr>
        </p:nvSpPr>
        <p:spPr>
          <a:xfrm>
            <a:off x="840509" y="1122363"/>
            <a:ext cx="10510982" cy="2387600"/>
          </a:xfrm>
        </p:spPr>
        <p:txBody>
          <a:bodyPr>
            <a:normAutofit fontScale="90000"/>
          </a:bodyPr>
          <a:lstStyle/>
          <a:p>
            <a:r>
              <a:rPr lang="en-US" dirty="0"/>
              <a:t>Analysis of 11-years dynamics in spatial distribution of lightning density in North Asia</a:t>
            </a:r>
            <a:endParaRPr lang="ru-RU" dirty="0"/>
          </a:p>
        </p:txBody>
      </p:sp>
      <p:sp>
        <p:nvSpPr>
          <p:cNvPr id="3" name="Подзаголовок 2">
            <a:extLst>
              <a:ext uri="{FF2B5EF4-FFF2-40B4-BE49-F238E27FC236}">
                <a16:creationId xmlns:a16="http://schemas.microsoft.com/office/drawing/2014/main" id="{FA1E8E04-84CD-47FF-A2C1-00A4181A0BC8}"/>
              </a:ext>
            </a:extLst>
          </p:cNvPr>
          <p:cNvSpPr>
            <a:spLocks noGrp="1"/>
          </p:cNvSpPr>
          <p:nvPr>
            <p:ph type="subTitle" idx="1"/>
          </p:nvPr>
        </p:nvSpPr>
        <p:spPr>
          <a:xfrm>
            <a:off x="1524000" y="4079875"/>
            <a:ext cx="9144000" cy="1655762"/>
          </a:xfrm>
        </p:spPr>
        <p:txBody>
          <a:bodyPr>
            <a:normAutofit lnSpcReduction="10000"/>
          </a:bodyPr>
          <a:lstStyle/>
          <a:p>
            <a:r>
              <a:rPr lang="en-US" sz="3200" dirty="0"/>
              <a:t>Tarabukina L.D., Kozlov V.I., </a:t>
            </a:r>
            <a:r>
              <a:rPr lang="en-US" sz="3200" dirty="0" err="1"/>
              <a:t>Innokentiev</a:t>
            </a:r>
            <a:r>
              <a:rPr lang="en-US" sz="3200" dirty="0"/>
              <a:t> D.E.</a:t>
            </a:r>
            <a:endParaRPr lang="ru-RU" sz="3200" dirty="0"/>
          </a:p>
          <a:p>
            <a:endParaRPr lang="ru-RU" dirty="0"/>
          </a:p>
          <a:p>
            <a:r>
              <a:rPr lang="en-US" dirty="0"/>
              <a:t>The Yakut Scientific Centre of the Siberian Branch of the Russian Academy of Sciences</a:t>
            </a:r>
            <a:endParaRPr lang="ru-RU" dirty="0"/>
          </a:p>
        </p:txBody>
      </p:sp>
    </p:spTree>
    <p:extLst>
      <p:ext uri="{BB962C8B-B14F-4D97-AF65-F5344CB8AC3E}">
        <p14:creationId xmlns:p14="http://schemas.microsoft.com/office/powerpoint/2010/main" val="164649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615CE59-7496-4D68-81CF-9117F9B5F28B}"/>
              </a:ext>
            </a:extLst>
          </p:cNvPr>
          <p:cNvSpPr>
            <a:spLocks noGrp="1"/>
          </p:cNvSpPr>
          <p:nvPr>
            <p:ph type="sldNum" sz="quarter" idx="12"/>
          </p:nvPr>
        </p:nvSpPr>
        <p:spPr/>
        <p:txBody>
          <a:bodyPr/>
          <a:lstStyle/>
          <a:p>
            <a:fld id="{8596889A-8437-4195-82AB-267D1E72EB99}" type="slidenum">
              <a:rPr lang="ru-RU" smtClean="0"/>
              <a:t>10</a:t>
            </a:fld>
            <a:endParaRPr lang="ru-RU"/>
          </a:p>
        </p:txBody>
      </p:sp>
      <p:pic>
        <p:nvPicPr>
          <p:cNvPr id="3" name="Рисунок 2" descr="Изображение выглядит как текст, карта&#10;&#10;Автоматически созданное описание">
            <a:extLst>
              <a:ext uri="{FF2B5EF4-FFF2-40B4-BE49-F238E27FC236}">
                <a16:creationId xmlns:a16="http://schemas.microsoft.com/office/drawing/2014/main" id="{A3EAC006-2207-4518-AD40-7ACEA810EC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89" r="7305"/>
          <a:stretch/>
        </p:blipFill>
        <p:spPr>
          <a:xfrm>
            <a:off x="5865090" y="-579"/>
            <a:ext cx="6206837" cy="3547343"/>
          </a:xfrm>
          <a:prstGeom prst="rect">
            <a:avLst/>
          </a:prstGeom>
        </p:spPr>
      </p:pic>
      <p:pic>
        <p:nvPicPr>
          <p:cNvPr id="4" name="Рисунок 3" descr="Изображение выглядит как текст, карта&#10;&#10;Автоматически созданное описание">
            <a:extLst>
              <a:ext uri="{FF2B5EF4-FFF2-40B4-BE49-F238E27FC236}">
                <a16:creationId xmlns:a16="http://schemas.microsoft.com/office/drawing/2014/main" id="{999CD191-7BF0-459F-8DCA-8DB85CAD15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22" r="7021"/>
          <a:stretch/>
        </p:blipFill>
        <p:spPr>
          <a:xfrm>
            <a:off x="2105891" y="3500699"/>
            <a:ext cx="6059055" cy="3357301"/>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5682" r="7529"/>
          <a:stretch/>
        </p:blipFill>
        <p:spPr>
          <a:xfrm>
            <a:off x="0" y="0"/>
            <a:ext cx="5865090" cy="3549570"/>
          </a:xfrm>
          <a:prstGeom prst="rect">
            <a:avLst/>
          </a:prstGeom>
        </p:spPr>
      </p:pic>
    </p:spTree>
    <p:extLst>
      <p:ext uri="{BB962C8B-B14F-4D97-AF65-F5344CB8AC3E}">
        <p14:creationId xmlns:p14="http://schemas.microsoft.com/office/powerpoint/2010/main" val="345507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96" y="201145"/>
            <a:ext cx="6380740" cy="835025"/>
          </a:xfrm>
        </p:spPr>
        <p:txBody>
          <a:bodyPr>
            <a:normAutofit/>
          </a:bodyPr>
          <a:lstStyle/>
          <a:p>
            <a:r>
              <a:rPr lang="en-US" dirty="0"/>
              <a:t>Coefficients of peak density</a:t>
            </a:r>
            <a:endParaRPr lang="ru-RU" dirty="0"/>
          </a:p>
        </p:txBody>
      </p:sp>
      <mc:AlternateContent xmlns:mc="http://schemas.openxmlformats.org/markup-compatibility/2006" xmlns:a14="http://schemas.microsoft.com/office/drawing/2010/main">
        <mc:Choice Requires="a14">
          <p:sp>
            <p:nvSpPr>
              <p:cNvPr id="3" name="Прямоугольник 2"/>
              <p:cNvSpPr/>
              <p:nvPr/>
            </p:nvSpPr>
            <p:spPr>
              <a:xfrm>
                <a:off x="357477" y="1006201"/>
                <a:ext cx="4783425" cy="871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𝑛</m:t>
                          </m:r>
                        </m:sub>
                      </m:sSub>
                      <m:d>
                        <m:dPr>
                          <m:ctrlPr>
                            <a:rPr lang="ru-RU" i="1">
                              <a:latin typeface="Cambria Math" panose="02040503050406030204" pitchFamily="18" charset="0"/>
                            </a:rPr>
                          </m:ctrlPr>
                        </m:dPr>
                        <m:e>
                          <m:r>
                            <a:rPr lang="ru-RU" i="1">
                              <a:latin typeface="Cambria Math" panose="02040503050406030204" pitchFamily="18" charset="0"/>
                            </a:rPr>
                            <m:t>𝑡</m:t>
                          </m:r>
                        </m:e>
                      </m:d>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𝛼</m:t>
                          </m:r>
                        </m:e>
                        <m:sub>
                          <m:r>
                            <a:rPr lang="ru-RU">
                              <a:latin typeface="Cambria Math" panose="02040503050406030204" pitchFamily="18" charset="0"/>
                            </a:rPr>
                            <m:t>0</m:t>
                          </m:r>
                        </m:sub>
                      </m:sSub>
                      <m:r>
                        <a:rPr lang="ru-RU">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𝑘</m:t>
                          </m:r>
                          <m:r>
                            <a:rPr lang="ru-RU">
                              <a:latin typeface="Cambria Math" panose="02040503050406030204" pitchFamily="18" charset="0"/>
                            </a:rPr>
                            <m:t>=1</m:t>
                          </m:r>
                        </m:sub>
                        <m:sup>
                          <m:r>
                            <a:rPr lang="ru-RU">
                              <a:latin typeface="Cambria Math" panose="02040503050406030204" pitchFamily="18" charset="0"/>
                            </a:rPr>
                            <m:t>2−3</m:t>
                          </m:r>
                        </m:sup>
                        <m:e>
                          <m:d>
                            <m:dPr>
                              <m:ctrlPr>
                                <a:rPr lang="ru-RU" i="1" smtClean="0">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ea typeface="Cambria Math" panose="02040503050406030204" pitchFamily="18" charset="0"/>
                                    </a:rPr>
                                    <m:t>𝛼</m:t>
                                  </m:r>
                                </m:e>
                                <m:sub>
                                  <m:r>
                                    <a:rPr lang="ru-RU" i="1">
                                      <a:latin typeface="Cambria Math" panose="02040503050406030204" pitchFamily="18" charset="0"/>
                                    </a:rPr>
                                    <m:t>𝑘</m:t>
                                  </m:r>
                                </m:sub>
                              </m:sSub>
                              <m:func>
                                <m:funcPr>
                                  <m:ctrlPr>
                                    <a:rPr lang="ru-RU" i="1">
                                      <a:latin typeface="Cambria Math" panose="02040503050406030204" pitchFamily="18" charset="0"/>
                                    </a:rPr>
                                  </m:ctrlPr>
                                </m:funcPr>
                                <m:fName>
                                  <m:r>
                                    <m:rPr>
                                      <m:sty m:val="p"/>
                                    </m:rPr>
                                    <a:rPr lang="ru-RU">
                                      <a:latin typeface="Cambria Math" panose="02040503050406030204" pitchFamily="18" charset="0"/>
                                    </a:rPr>
                                    <m:t>cos</m:t>
                                  </m:r>
                                </m:fName>
                                <m:e>
                                  <m:d>
                                    <m:dPr>
                                      <m:ctrlPr>
                                        <a:rPr lang="ru-RU" i="1">
                                          <a:latin typeface="Cambria Math" panose="02040503050406030204" pitchFamily="18" charset="0"/>
                                        </a:rPr>
                                      </m:ctrlPr>
                                    </m:dPr>
                                    <m:e>
                                      <m:r>
                                        <a:rPr lang="ru-RU" i="1">
                                          <a:latin typeface="Cambria Math" panose="02040503050406030204" pitchFamily="18" charset="0"/>
                                        </a:rPr>
                                        <m:t>𝑘</m:t>
                                      </m:r>
                                      <m:r>
                                        <a:rPr lang="ru-RU" i="1">
                                          <a:latin typeface="Cambria Math" panose="02040503050406030204" pitchFamily="18" charset="0"/>
                                        </a:rPr>
                                        <m:t>𝜔</m:t>
                                      </m:r>
                                      <m:r>
                                        <a:rPr lang="ru-RU" i="1">
                                          <a:latin typeface="Cambria Math" panose="02040503050406030204" pitchFamily="18" charset="0"/>
                                        </a:rPr>
                                        <m:t>𝑡</m:t>
                                      </m:r>
                                    </m:e>
                                  </m:d>
                                </m:e>
                              </m:func>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𝛽</m:t>
                                  </m:r>
                                </m:e>
                                <m:sub>
                                  <m:r>
                                    <a:rPr lang="ru-RU" i="1">
                                      <a:latin typeface="Cambria Math" panose="02040503050406030204" pitchFamily="18" charset="0"/>
                                    </a:rPr>
                                    <m:t>𝑘</m:t>
                                  </m:r>
                                </m:sub>
                              </m:sSub>
                              <m:r>
                                <m:rPr>
                                  <m:sty m:val="p"/>
                                </m:rPr>
                                <a:rPr lang="ru-RU">
                                  <a:latin typeface="Cambria Math" panose="02040503050406030204" pitchFamily="18" charset="0"/>
                                </a:rPr>
                                <m:t>si</m:t>
                              </m:r>
                              <m:func>
                                <m:funcPr>
                                  <m:ctrlPr>
                                    <a:rPr lang="ru-RU" i="1">
                                      <a:latin typeface="Cambria Math" panose="02040503050406030204" pitchFamily="18" charset="0"/>
                                    </a:rPr>
                                  </m:ctrlPr>
                                </m:funcPr>
                                <m:fName>
                                  <m:r>
                                    <m:rPr>
                                      <m:sty m:val="p"/>
                                    </m:rPr>
                                    <a:rPr lang="ru-RU">
                                      <a:latin typeface="Cambria Math" panose="02040503050406030204" pitchFamily="18" charset="0"/>
                                    </a:rPr>
                                    <m:t>n</m:t>
                                  </m:r>
                                </m:fName>
                                <m:e>
                                  <m:r>
                                    <a:rPr lang="ru-RU">
                                      <a:latin typeface="Cambria Math" panose="02040503050406030204" pitchFamily="18" charset="0"/>
                                    </a:rPr>
                                    <m:t>(</m:t>
                                  </m:r>
                                </m:e>
                              </m:func>
                              <m:r>
                                <a:rPr lang="ru-RU" i="1">
                                  <a:latin typeface="Cambria Math" panose="02040503050406030204" pitchFamily="18" charset="0"/>
                                </a:rPr>
                                <m:t>𝑘</m:t>
                              </m:r>
                              <m:r>
                                <a:rPr lang="ru-RU" i="1">
                                  <a:latin typeface="Cambria Math" panose="02040503050406030204" pitchFamily="18" charset="0"/>
                                </a:rPr>
                                <m:t>𝜔</m:t>
                              </m:r>
                              <m:r>
                                <a:rPr lang="ru-RU" i="1">
                                  <a:latin typeface="Cambria Math" panose="02040503050406030204" pitchFamily="18" charset="0"/>
                                </a:rPr>
                                <m:t>𝑡</m:t>
                              </m:r>
                              <m:r>
                                <a:rPr lang="ru-RU">
                                  <a:latin typeface="Cambria Math" panose="02040503050406030204" pitchFamily="18" charset="0"/>
                                </a:rPr>
                                <m:t>)</m:t>
                              </m:r>
                            </m:e>
                          </m:d>
                        </m:e>
                      </m:nary>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57477" y="1006201"/>
                <a:ext cx="4783425" cy="871072"/>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357477" y="1885612"/>
                <a:ext cx="11477046" cy="1154162"/>
              </a:xfrm>
              <a:prstGeom prst="rect">
                <a:avLst/>
              </a:prstGeom>
            </p:spPr>
            <p:txBody>
              <a:bodyPr wrap="square">
                <a:spAutoFit/>
              </a:bodyPr>
              <a:lstStyle/>
              <a:p>
                <a:pPr>
                  <a:spcAft>
                    <a:spcPts val="0"/>
                  </a:spcAft>
                </a:pPr>
                <a14:m>
                  <m:oMath xmlns:m="http://schemas.openxmlformats.org/officeDocument/2006/math">
                    <m:sSub>
                      <m:sSubPr>
                        <m:ctrlPr>
                          <a:rPr lang="ru-RU" i="1">
                            <a:effectLst/>
                            <a:latin typeface="Cambria Math" panose="02040503050406030204" pitchFamily="18" charset="0"/>
                            <a:ea typeface="Calibri" panose="020F0502020204030204" pitchFamily="34" charset="0"/>
                          </a:rPr>
                        </m:ctrlPr>
                      </m:sSubPr>
                      <m:e>
                        <m:r>
                          <a:rPr lang="ru-RU" i="1">
                            <a:effectLst/>
                            <a:latin typeface="Cambria Math" panose="02040503050406030204" pitchFamily="18" charset="0"/>
                            <a:ea typeface="Calibri" panose="020F0502020204030204" pitchFamily="34" charset="0"/>
                          </a:rPr>
                          <m:t>𝑎</m:t>
                        </m:r>
                      </m:e>
                      <m:sub>
                        <m:r>
                          <a:rPr lang="ru-RU" i="1">
                            <a:effectLst/>
                            <a:latin typeface="Cambria Math" panose="02040503050406030204" pitchFamily="18" charset="0"/>
                            <a:ea typeface="Calibri" panose="020F0502020204030204" pitchFamily="34" charset="0"/>
                          </a:rPr>
                          <m:t>𝑛</m:t>
                        </m:r>
                      </m:sub>
                    </m:sSub>
                    <m:r>
                      <a:rPr lang="ru-RU" i="1">
                        <a:effectLst/>
                        <a:latin typeface="Cambria Math" panose="02040503050406030204" pitchFamily="18" charset="0"/>
                        <a:ea typeface="Calibri" panose="020F0502020204030204" pitchFamily="34" charset="0"/>
                      </a:rPr>
                      <m:t>(</m:t>
                    </m:r>
                    <m:r>
                      <a:rPr lang="ru-RU" i="1">
                        <a:effectLst/>
                        <a:latin typeface="Cambria Math" panose="02040503050406030204" pitchFamily="18" charset="0"/>
                        <a:ea typeface="Calibri" panose="020F0502020204030204" pitchFamily="34" charset="0"/>
                      </a:rPr>
                      <m:t>𝑡</m:t>
                    </m:r>
                    <m:r>
                      <a:rPr lang="ru-RU" i="1">
                        <a:effectLst/>
                        <a:latin typeface="Cambria Math" panose="02040503050406030204" pitchFamily="18" charset="0"/>
                        <a:ea typeface="Calibri" panose="020F0502020204030204" pitchFamily="34" charset="0"/>
                      </a:rPr>
                      <m:t>)</m:t>
                    </m:r>
                  </m:oMath>
                </a14:m>
                <a:r>
                  <a:rPr lang="ru-RU" dirty="0">
                    <a:effectLst/>
                    <a:latin typeface="Times New Roman" panose="02020603050405020304" pitchFamily="18" charset="0"/>
                    <a:ea typeface="Calibri" panose="020F0502020204030204" pitchFamily="34" charset="0"/>
                  </a:rPr>
                  <a:t> – </a:t>
                </a:r>
                <a:r>
                  <a:rPr lang="en-US" dirty="0">
                    <a:effectLst/>
                    <a:latin typeface="Times New Roman" panose="02020603050405020304" pitchFamily="18" charset="0"/>
                    <a:ea typeface="Calibri" panose="020F0502020204030204" pitchFamily="34" charset="0"/>
                  </a:rPr>
                  <a:t>variation of</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peak density</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in western </a:t>
                </a:r>
                <a:r>
                  <a:rPr lang="ru-RU" dirty="0">
                    <a:effectLst/>
                    <a:latin typeface="Times New Roman" panose="02020603050405020304" pitchFamily="18" charset="0"/>
                    <a:ea typeface="Calibri" panose="020F0502020204030204" pitchFamily="34" charset="0"/>
                  </a:rPr>
                  <a:t>(~ 70 </a:t>
                </a:r>
                <a:r>
                  <a:rPr lang="en-US" dirty="0">
                    <a:latin typeface="Times New Roman" panose="02020603050405020304" pitchFamily="18" charset="0"/>
                    <a:ea typeface="Calibri" panose="020F0502020204030204" pitchFamily="34" charset="0"/>
                  </a:rPr>
                  <a:t>E</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and</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eastern</a:t>
                </a:r>
                <a:r>
                  <a:rPr lang="ru-RU" dirty="0">
                    <a:effectLst/>
                    <a:latin typeface="Times New Roman" panose="02020603050405020304" pitchFamily="18" charset="0"/>
                    <a:ea typeface="Calibri" panose="020F0502020204030204" pitchFamily="34" charset="0"/>
                  </a:rPr>
                  <a:t> (~ 129 </a:t>
                </a:r>
                <a:r>
                  <a:rPr lang="en-US" dirty="0">
                    <a:effectLst/>
                    <a:latin typeface="Times New Roman" panose="02020603050405020304" pitchFamily="18" charset="0"/>
                    <a:ea typeface="Calibri" panose="020F0502020204030204" pitchFamily="34" charset="0"/>
                  </a:rPr>
                  <a:t>E</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regions</a:t>
                </a:r>
                <a:r>
                  <a:rPr lang="ru-RU" dirty="0">
                    <a:effectLst/>
                    <a:latin typeface="Times New Roman" panose="02020603050405020304" pitchFamily="18" charset="0"/>
                    <a:ea typeface="Calibri" panose="020F0502020204030204" pitchFamily="34" charset="0"/>
                  </a:rPr>
                  <a:t>:</a:t>
                </a:r>
              </a:p>
              <a:p>
                <a:pPr>
                  <a:spcBef>
                    <a:spcPts val="1200"/>
                  </a:spcBef>
                  <a:spcAft>
                    <a:spcPts val="600"/>
                  </a:spcAft>
                </a:pPr>
                <a:r>
                  <a:rPr lang="en-US" dirty="0">
                    <a:effectLst/>
                    <a:latin typeface="Times New Roman" panose="02020603050405020304" pitchFamily="18" charset="0"/>
                    <a:ea typeface="Calibri" panose="020F0502020204030204" pitchFamily="34" charset="0"/>
                  </a:rPr>
                  <a:t>Western</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region</a:t>
                </a:r>
                <a:r>
                  <a:rPr lang="ru-RU" dirty="0">
                    <a:effectLst/>
                    <a:latin typeface="Times New Roman" panose="02020603050405020304" pitchFamily="18" charset="0"/>
                    <a:ea typeface="Calibri" panose="020F0502020204030204" pitchFamily="34" charset="0"/>
                  </a:rPr>
                  <a:t>: α0 = 0.34, α1 = -0.06, β1 = -0.1, α2 = -0.03,</a:t>
                </a:r>
                <a:r>
                  <a:rPr lang="en-US" dirty="0">
                    <a:effectLst/>
                    <a:latin typeface="Times New Roman" panose="02020603050405020304" pitchFamily="18" charset="0"/>
                    <a:ea typeface="Calibri" panose="020F0502020204030204" pitchFamily="34" charset="0"/>
                  </a:rPr>
                  <a:t> </a:t>
                </a:r>
                <a:r>
                  <a:rPr lang="ru-RU" dirty="0">
                    <a:effectLst/>
                    <a:latin typeface="Times New Roman" panose="02020603050405020304" pitchFamily="18" charset="0"/>
                    <a:ea typeface="Calibri" panose="020F0502020204030204" pitchFamily="34" charset="0"/>
                  </a:rPr>
                  <a:t>β2 = 0.03, w = 0.56,</a:t>
                </a:r>
                <a:r>
                  <a:rPr lang="en-US" dirty="0">
                    <a:effectLst/>
                    <a:latin typeface="Times New Roman" panose="02020603050405020304" pitchFamily="18" charset="0"/>
                    <a:ea typeface="Calibri" panose="020F0502020204030204" pitchFamily="34" charset="0"/>
                  </a:rPr>
                  <a:t> (11.2 years)</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a:t>
                </a:r>
                <a:r>
                  <a:rPr lang="ru-RU" baseline="30000" dirty="0">
                    <a:effectLst/>
                    <a:latin typeface="Times New Roman" panose="02020603050405020304" pitchFamily="18" charset="0"/>
                    <a:ea typeface="Calibri" panose="020F0502020204030204" pitchFamily="34" charset="0"/>
                  </a:rPr>
                  <a:t>2</a:t>
                </a:r>
                <a:r>
                  <a:rPr lang="ru-RU" dirty="0">
                    <a:effectLst/>
                    <a:latin typeface="Times New Roman" panose="02020603050405020304" pitchFamily="18" charset="0"/>
                    <a:ea typeface="Calibri" panose="020F0502020204030204" pitchFamily="34" charset="0"/>
                  </a:rPr>
                  <a:t>= 0.84;</a:t>
                </a:r>
              </a:p>
              <a:p>
                <a:pPr>
                  <a:spcAft>
                    <a:spcPts val="0"/>
                  </a:spcAft>
                </a:pPr>
                <a:r>
                  <a:rPr lang="en-US" dirty="0">
                    <a:effectLst/>
                    <a:latin typeface="Times New Roman" panose="02020603050405020304" pitchFamily="18" charset="0"/>
                    <a:ea typeface="Calibri" panose="020F0502020204030204" pitchFamily="34" charset="0"/>
                  </a:rPr>
                  <a:t>Eastern region</a:t>
                </a:r>
                <a:r>
                  <a:rPr lang="ru-RU" dirty="0">
                    <a:effectLst/>
                    <a:latin typeface="Times New Roman" panose="02020603050405020304" pitchFamily="18" charset="0"/>
                    <a:ea typeface="Calibri" panose="020F0502020204030204" pitchFamily="34" charset="0"/>
                  </a:rPr>
                  <a:t>: α0 = 0.37, α1 = 0.04, β1 = -0.01, α2 = 0.12, β2 = 0.04, α3 = 0.07, β3 = 0.09, w = 0.98</a:t>
                </a:r>
                <a:r>
                  <a:rPr lang="en-US" dirty="0">
                    <a:effectLst/>
                    <a:latin typeface="Times New Roman" panose="02020603050405020304" pitchFamily="18" charset="0"/>
                    <a:ea typeface="Calibri" panose="020F0502020204030204" pitchFamily="34" charset="0"/>
                  </a:rPr>
                  <a:t> (6.4 years)</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a:t>
                </a:r>
                <a:r>
                  <a:rPr lang="ru-RU" baseline="30000" dirty="0">
                    <a:effectLst/>
                    <a:latin typeface="Times New Roman" panose="02020603050405020304" pitchFamily="18" charset="0"/>
                    <a:ea typeface="Calibri" panose="020F0502020204030204" pitchFamily="34" charset="0"/>
                  </a:rPr>
                  <a:t>2</a:t>
                </a:r>
                <a:r>
                  <a:rPr lang="ru-RU" dirty="0">
                    <a:effectLst/>
                    <a:latin typeface="Times New Roman" panose="02020603050405020304" pitchFamily="18" charset="0"/>
                    <a:ea typeface="Calibri" panose="020F0502020204030204" pitchFamily="34" charset="0"/>
                  </a:rPr>
                  <a:t>= 0.7;</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57477" y="1885612"/>
                <a:ext cx="11477046" cy="1154162"/>
              </a:xfrm>
              <a:prstGeom prst="rect">
                <a:avLst/>
              </a:prstGeom>
              <a:blipFill rotWithShape="0">
                <a:blip r:embed="rId3"/>
                <a:stretch>
                  <a:fillRect l="-478" t="-2632" b="-7368"/>
                </a:stretch>
              </a:blipFill>
            </p:spPr>
            <p:txBody>
              <a:bodyPr/>
              <a:lstStyle/>
              <a:p>
                <a:r>
                  <a:rPr lang="ru-RU">
                    <a:noFill/>
                  </a:rPr>
                  <a:t> </a:t>
                </a:r>
              </a:p>
            </p:txBody>
          </p:sp>
        </mc:Fallback>
      </mc:AlternateContent>
      <p:pic>
        <p:nvPicPr>
          <p:cNvPr id="5" name="Рисунок 4" descr="Изображение выглядит как текст, карта&#10;&#10;Автоматически созданное описание"/>
          <p:cNvPicPr/>
          <p:nvPr/>
        </p:nvPicPr>
        <p:blipFill rotWithShape="1">
          <a:blip r:embed="rId4" cstate="print">
            <a:extLst>
              <a:ext uri="{28A0092B-C50C-407E-A947-70E740481C1C}">
                <a14:useLocalDpi xmlns:a14="http://schemas.microsoft.com/office/drawing/2010/main" val="0"/>
              </a:ext>
            </a:extLst>
          </a:blip>
          <a:srcRect l="8177" r="8284"/>
          <a:stretch/>
        </p:blipFill>
        <p:spPr bwMode="auto">
          <a:xfrm>
            <a:off x="274351" y="3080882"/>
            <a:ext cx="5438704" cy="3284013"/>
          </a:xfrm>
          <a:prstGeom prst="rect">
            <a:avLst/>
          </a:prstGeom>
          <a:ln>
            <a:noFill/>
          </a:ln>
          <a:extLst>
            <a:ext uri="{53640926-AAD7-44D8-BBD7-CCE9431645EC}">
              <a14:shadowObscured xmlns:a14="http://schemas.microsoft.com/office/drawing/2010/main"/>
            </a:ext>
          </a:extLst>
        </p:spPr>
      </p:pic>
      <p:pic>
        <p:nvPicPr>
          <p:cNvPr id="6" name="Рисунок 5" descr="Изображение выглядит как текст, карта, большой, вода&#10;&#10;Автоматически созданное описание"/>
          <p:cNvPicPr/>
          <p:nvPr/>
        </p:nvPicPr>
        <p:blipFill rotWithShape="1">
          <a:blip r:embed="rId5" cstate="print">
            <a:extLst>
              <a:ext uri="{28A0092B-C50C-407E-A947-70E740481C1C}">
                <a14:useLocalDpi xmlns:a14="http://schemas.microsoft.com/office/drawing/2010/main" val="0"/>
              </a:ext>
            </a:extLst>
          </a:blip>
          <a:srcRect l="8338" r="8124"/>
          <a:stretch/>
        </p:blipFill>
        <p:spPr bwMode="auto">
          <a:xfrm>
            <a:off x="6243711" y="3028992"/>
            <a:ext cx="5438703" cy="3315948"/>
          </a:xfrm>
          <a:prstGeom prst="rect">
            <a:avLst/>
          </a:prstGeom>
          <a:ln>
            <a:noFill/>
          </a:ln>
          <a:extLst>
            <a:ext uri="{53640926-AAD7-44D8-BBD7-CCE9431645EC}">
              <a14:shadowObscured xmlns:a14="http://schemas.microsoft.com/office/drawing/2010/main"/>
            </a:ext>
          </a:extLst>
        </p:spPr>
      </p:pic>
      <p:sp>
        <p:nvSpPr>
          <p:cNvPr id="7" name="Прямоугольник 6"/>
          <p:cNvSpPr/>
          <p:nvPr/>
        </p:nvSpPr>
        <p:spPr>
          <a:xfrm>
            <a:off x="1356696" y="6378296"/>
            <a:ext cx="2478088" cy="369332"/>
          </a:xfrm>
          <a:prstGeom prst="rect">
            <a:avLst/>
          </a:prstGeom>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rPr>
              <a:t>a</a:t>
            </a:r>
            <a:r>
              <a:rPr lang="ru-RU"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western region</a:t>
            </a:r>
            <a:endParaRPr lang="ru-RU" dirty="0">
              <a:effectLst/>
              <a:latin typeface="Times New Roman" panose="02020603050405020304" pitchFamily="18" charset="0"/>
              <a:ea typeface="Calibri" panose="020F0502020204030204" pitchFamily="34" charset="0"/>
            </a:endParaRPr>
          </a:p>
        </p:txBody>
      </p:sp>
      <p:sp>
        <p:nvSpPr>
          <p:cNvPr id="9" name="Номер слайда 8"/>
          <p:cNvSpPr>
            <a:spLocks noGrp="1"/>
          </p:cNvSpPr>
          <p:nvPr>
            <p:ph type="sldNum" sz="quarter" idx="12"/>
          </p:nvPr>
        </p:nvSpPr>
        <p:spPr/>
        <p:txBody>
          <a:bodyPr/>
          <a:lstStyle/>
          <a:p>
            <a:fld id="{8596889A-8437-4195-82AB-267D1E72EB99}" type="slidenum">
              <a:rPr lang="ru-RU" smtClean="0"/>
              <a:t>11</a:t>
            </a:fld>
            <a:endParaRPr lang="ru-RU"/>
          </a:p>
        </p:txBody>
      </p:sp>
      <p:sp>
        <p:nvSpPr>
          <p:cNvPr id="23" name="TextBox 22">
            <a:extLst>
              <a:ext uri="{FF2B5EF4-FFF2-40B4-BE49-F238E27FC236}">
                <a16:creationId xmlns:a16="http://schemas.microsoft.com/office/drawing/2014/main" id="{50F09061-3ACB-4882-94E0-2DB535754302}"/>
              </a:ext>
            </a:extLst>
          </p:cNvPr>
          <p:cNvSpPr txBox="1"/>
          <p:nvPr/>
        </p:nvSpPr>
        <p:spPr>
          <a:xfrm>
            <a:off x="7158181" y="6358782"/>
            <a:ext cx="2743200" cy="369332"/>
          </a:xfrm>
          <a:prstGeom prst="rect">
            <a:avLst/>
          </a:prstGeom>
          <a:noFill/>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rPr>
              <a:t>b) eastern region</a:t>
            </a:r>
            <a:endParaRPr lang="ru-RU" dirty="0">
              <a:effectLst/>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8" name="Прямоугольник 7"/>
              <p:cNvSpPr/>
              <p:nvPr/>
            </p:nvSpPr>
            <p:spPr>
              <a:xfrm>
                <a:off x="6680275" y="183121"/>
                <a:ext cx="4317785" cy="871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rPr>
                        <m:t>𝐴</m:t>
                      </m:r>
                      <m:r>
                        <a:rPr lang="ru-RU" i="0">
                          <a:latin typeface="Cambria Math" panose="02040503050406030204" pitchFamily="18" charset="0"/>
                        </a:rPr>
                        <m:t>(</m:t>
                      </m:r>
                      <m:r>
                        <a:rPr lang="ru-RU" i="1">
                          <a:latin typeface="Cambria Math" panose="02040503050406030204" pitchFamily="18" charset="0"/>
                        </a:rPr>
                        <m:t>𝜆</m:t>
                      </m:r>
                      <m:r>
                        <a:rPr lang="ru-RU" i="0">
                          <a:latin typeface="Cambria Math" panose="02040503050406030204" pitchFamily="18" charset="0"/>
                        </a:rPr>
                        <m:t>,</m:t>
                      </m:r>
                      <m:r>
                        <a:rPr lang="ru-RU" i="1">
                          <a:latin typeface="Cambria Math" panose="02040503050406030204" pitchFamily="18" charset="0"/>
                        </a:rPr>
                        <m:t>𝑡</m:t>
                      </m:r>
                      <m:r>
                        <a:rPr lang="ru-RU" i="0">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𝑛</m:t>
                          </m:r>
                          <m:r>
                            <a:rPr lang="ru-RU" i="0">
                              <a:latin typeface="Cambria Math" panose="02040503050406030204" pitchFamily="18" charset="0"/>
                            </a:rPr>
                            <m:t>=1</m:t>
                          </m:r>
                        </m:sub>
                        <m:sup>
                          <m:r>
                            <a:rPr lang="ru-RU" i="0">
                              <a:latin typeface="Cambria Math" panose="02040503050406030204" pitchFamily="18" charset="0"/>
                            </a:rPr>
                            <m:t>2</m:t>
                          </m:r>
                        </m:sup>
                        <m:e>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𝑛</m:t>
                              </m:r>
                            </m:sub>
                          </m:sSub>
                          <m:r>
                            <a:rPr lang="ru-RU" i="0">
                              <a:latin typeface="Cambria Math" panose="02040503050406030204" pitchFamily="18" charset="0"/>
                            </a:rPr>
                            <m:t>(</m:t>
                          </m:r>
                          <m:r>
                            <a:rPr lang="ru-RU" i="1">
                              <a:latin typeface="Cambria Math" panose="02040503050406030204" pitchFamily="18" charset="0"/>
                            </a:rPr>
                            <m:t>𝑡</m:t>
                          </m:r>
                          <m:r>
                            <a:rPr lang="ru-RU" i="0">
                              <a:latin typeface="Cambria Math" panose="02040503050406030204" pitchFamily="18" charset="0"/>
                            </a:rPr>
                            <m:t>)</m:t>
                          </m:r>
                          <m:func>
                            <m:funcPr>
                              <m:ctrlPr>
                                <a:rPr lang="ru-RU" i="1">
                                  <a:latin typeface="Cambria Math" panose="02040503050406030204" pitchFamily="18" charset="0"/>
                                </a:rPr>
                              </m:ctrlPr>
                            </m:funcPr>
                            <m:fName>
                              <m:r>
                                <m:rPr>
                                  <m:sty m:val="p"/>
                                </m:rPr>
                                <a:rPr lang="ru-RU" i="0">
                                  <a:latin typeface="Cambria Math" panose="02040503050406030204" pitchFamily="18" charset="0"/>
                                </a:rPr>
                                <m:t>exp</m:t>
                              </m:r>
                            </m:fName>
                            <m:e>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𝜆</m:t>
                                              </m:r>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𝑏</m:t>
                                                  </m:r>
                                                </m:e>
                                                <m:sub>
                                                  <m:r>
                                                    <a:rPr lang="ru-RU"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num>
                                            <m:den>
                                              <m:d>
                                                <m:dPr>
                                                  <m:beg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1">
                                                          <a:latin typeface="Cambria Math" panose="02040503050406030204" pitchFamily="18" charset="0"/>
                                                        </a:rPr>
                                                        <m:t>𝑛</m:t>
                                                      </m:r>
                                                    </m:sub>
                                                  </m:sSub>
                                                  <m:r>
                                                    <a:rPr lang="ru-RU" i="0">
                                                      <a:latin typeface="Cambria Math" panose="02040503050406030204" pitchFamily="18" charset="0"/>
                                                    </a:rPr>
                                                    <m:t>(</m:t>
                                                  </m:r>
                                                  <m:r>
                                                    <a:rPr lang="ru-RU" i="1">
                                                      <a:latin typeface="Cambria Math" panose="02040503050406030204" pitchFamily="18" charset="0"/>
                                                    </a:rPr>
                                                    <m:t>𝑡</m:t>
                                                  </m:r>
                                                </m:e>
                                              </m:d>
                                            </m:den>
                                          </m:f>
                                        </m:e>
                                      </m:d>
                                    </m:e>
                                    <m:sup>
                                      <m:r>
                                        <a:rPr lang="ru-RU" i="0">
                                          <a:latin typeface="Cambria Math" panose="02040503050406030204" pitchFamily="18" charset="0"/>
                                        </a:rPr>
                                        <m:t>2</m:t>
                                      </m:r>
                                    </m:sup>
                                  </m:sSup>
                                </m:e>
                              </m:d>
                            </m:e>
                          </m:func>
                        </m:e>
                      </m:nary>
                    </m:oMath>
                  </m:oMathPara>
                </a14:m>
                <a:endParaRPr lang="ru-RU" dirty="0"/>
              </a:p>
            </p:txBody>
          </p:sp>
        </mc:Choice>
        <mc:Fallback>
          <p:sp>
            <p:nvSpPr>
              <p:cNvPr id="8" name="Прямоугольник 7"/>
              <p:cNvSpPr>
                <a:spLocks noRot="1" noChangeAspect="1" noMove="1" noResize="1" noEditPoints="1" noAdjustHandles="1" noChangeArrowheads="1" noChangeShapeType="1" noTextEdit="1"/>
              </p:cNvSpPr>
              <p:nvPr/>
            </p:nvSpPr>
            <p:spPr>
              <a:xfrm>
                <a:off x="6680275" y="183121"/>
                <a:ext cx="4317785" cy="871072"/>
              </a:xfrm>
              <a:prstGeom prst="rect">
                <a:avLst/>
              </a:prstGeom>
              <a:blipFill>
                <a:blip r:embed="rId6"/>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81290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Прямоугольник 2"/>
              <p:cNvSpPr/>
              <p:nvPr/>
            </p:nvSpPr>
            <p:spPr>
              <a:xfrm>
                <a:off x="304514" y="395253"/>
                <a:ext cx="10963850" cy="1154162"/>
              </a:xfrm>
              <a:prstGeom prst="rect">
                <a:avLst/>
              </a:prstGeom>
            </p:spPr>
            <p:txBody>
              <a:bodyPr wrap="square">
                <a:spAutoFit/>
              </a:bodyPr>
              <a:lstStyle/>
              <a:p>
                <a:pPr algn="just">
                  <a:spcAft>
                    <a:spcPts val="0"/>
                  </a:spcAft>
                </a:pPr>
                <a14:m>
                  <m:oMath xmlns:m="http://schemas.openxmlformats.org/officeDocument/2006/math">
                    <m:sSub>
                      <m:sSubPr>
                        <m:ctrlPr>
                          <a:rPr lang="ru-RU" i="1">
                            <a:effectLst/>
                            <a:latin typeface="Cambria Math" panose="02040503050406030204" pitchFamily="18" charset="0"/>
                            <a:ea typeface="Calibri" panose="020F0502020204030204" pitchFamily="34" charset="0"/>
                          </a:rPr>
                        </m:ctrlPr>
                      </m:sSubPr>
                      <m:e>
                        <m:r>
                          <a:rPr lang="ru-RU" i="1">
                            <a:effectLst/>
                            <a:latin typeface="Cambria Math" panose="02040503050406030204" pitchFamily="18" charset="0"/>
                            <a:ea typeface="Calibri" panose="020F0502020204030204" pitchFamily="34" charset="0"/>
                          </a:rPr>
                          <m:t>𝑏</m:t>
                        </m:r>
                      </m:e>
                      <m:sub>
                        <m:r>
                          <a:rPr lang="ru-RU" i="1">
                            <a:effectLst/>
                            <a:latin typeface="Cambria Math" panose="02040503050406030204" pitchFamily="18" charset="0"/>
                            <a:ea typeface="Calibri" panose="020F0502020204030204" pitchFamily="34" charset="0"/>
                          </a:rPr>
                          <m:t>𝑛</m:t>
                        </m:r>
                      </m:sub>
                    </m:sSub>
                    <m:r>
                      <a:rPr lang="ru-RU" i="1">
                        <a:effectLst/>
                        <a:latin typeface="Cambria Math" panose="02040503050406030204" pitchFamily="18" charset="0"/>
                        <a:ea typeface="Calibri" panose="020F0502020204030204" pitchFamily="34" charset="0"/>
                      </a:rPr>
                      <m:t>(</m:t>
                    </m:r>
                    <m:r>
                      <a:rPr lang="ru-RU" i="1">
                        <a:effectLst/>
                        <a:latin typeface="Cambria Math" panose="02040503050406030204" pitchFamily="18" charset="0"/>
                        <a:ea typeface="Calibri" panose="020F0502020204030204" pitchFamily="34" charset="0"/>
                      </a:rPr>
                      <m:t>𝑡</m:t>
                    </m:r>
                    <m:r>
                      <a:rPr lang="ru-RU" i="1">
                        <a:effectLst/>
                        <a:latin typeface="Cambria Math" panose="02040503050406030204" pitchFamily="18" charset="0"/>
                        <a:ea typeface="Calibri" panose="020F0502020204030204" pitchFamily="34" charset="0"/>
                      </a:rPr>
                      <m:t>)</m:t>
                    </m:r>
                  </m:oMath>
                </a14:m>
                <a:r>
                  <a:rPr lang="ru-RU" dirty="0">
                    <a:effectLst/>
                    <a:latin typeface="Times New Roman" panose="02020603050405020304" pitchFamily="18" charset="0"/>
                    <a:ea typeface="Calibri" panose="020F0502020204030204" pitchFamily="34" charset="0"/>
                  </a:rPr>
                  <a:t> – </a:t>
                </a:r>
                <a:r>
                  <a:rPr lang="en-US" dirty="0">
                    <a:effectLst/>
                    <a:latin typeface="Times New Roman" panose="02020603050405020304" pitchFamily="18" charset="0"/>
                    <a:ea typeface="Calibri" panose="020F0502020204030204" pitchFamily="34" charset="0"/>
                  </a:rPr>
                  <a:t>displacement of the longitude of peak density to the west and the east</a:t>
                </a:r>
                <a:r>
                  <a:rPr lang="ru-RU" dirty="0">
                    <a:effectLst/>
                    <a:latin typeface="Times New Roman" panose="02020603050405020304" pitchFamily="18" charset="0"/>
                    <a:ea typeface="Calibri" panose="020F0502020204030204" pitchFamily="34" charset="0"/>
                  </a:rPr>
                  <a:t>:</a:t>
                </a:r>
              </a:p>
              <a:p>
                <a:pPr algn="just">
                  <a:spcBef>
                    <a:spcPts val="1200"/>
                  </a:spcBef>
                  <a:spcAft>
                    <a:spcPts val="600"/>
                  </a:spcAft>
                </a:pPr>
                <a:r>
                  <a:rPr lang="en-US" dirty="0">
                    <a:effectLst/>
                    <a:latin typeface="Times New Roman" panose="02020603050405020304" pitchFamily="18" charset="0"/>
                    <a:ea typeface="Calibri" panose="020F0502020204030204" pitchFamily="34" charset="0"/>
                  </a:rPr>
                  <a:t>Western region</a:t>
                </a:r>
                <a:r>
                  <a:rPr lang="ru-RU" dirty="0">
                    <a:effectLst/>
                    <a:latin typeface="Times New Roman" panose="02020603050405020304" pitchFamily="18" charset="0"/>
                    <a:ea typeface="Calibri" panose="020F0502020204030204" pitchFamily="34" charset="0"/>
                  </a:rPr>
                  <a:t>: α0 = 71.71, α1 = -3.46, β1 = 6.29, α2 = -11.12, β2 = -6.72,</a:t>
                </a:r>
                <a:r>
                  <a:rPr lang="en-US" dirty="0">
                    <a:effectLst/>
                    <a:latin typeface="Times New Roman" panose="02020603050405020304" pitchFamily="18" charset="0"/>
                    <a:ea typeface="Calibri" panose="020F0502020204030204" pitchFamily="34" charset="0"/>
                  </a:rPr>
                  <a:t> </a:t>
                </a:r>
                <a:r>
                  <a:rPr lang="ru-RU" dirty="0">
                    <a:effectLst/>
                    <a:latin typeface="Times New Roman" panose="02020603050405020304" pitchFamily="18" charset="0"/>
                    <a:ea typeface="Calibri" panose="020F0502020204030204" pitchFamily="34" charset="0"/>
                  </a:rPr>
                  <a:t>w = 0.95</a:t>
                </a:r>
                <a:r>
                  <a:rPr lang="en-US" dirty="0">
                    <a:effectLst/>
                    <a:latin typeface="Times New Roman" panose="02020603050405020304" pitchFamily="18" charset="0"/>
                    <a:ea typeface="Calibri" panose="020F0502020204030204" pitchFamily="34" charset="0"/>
                  </a:rPr>
                  <a:t> (6.6 years)</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a:t>
                </a:r>
                <a:r>
                  <a:rPr lang="ru-RU" baseline="30000" dirty="0">
                    <a:effectLst/>
                    <a:latin typeface="Times New Roman" panose="02020603050405020304" pitchFamily="18" charset="0"/>
                    <a:ea typeface="Calibri" panose="020F0502020204030204" pitchFamily="34" charset="0"/>
                  </a:rPr>
                  <a:t>2</a:t>
                </a:r>
                <a:r>
                  <a:rPr lang="ru-RU" dirty="0">
                    <a:effectLst/>
                    <a:latin typeface="Times New Roman" panose="02020603050405020304" pitchFamily="18" charset="0"/>
                    <a:ea typeface="Calibri" panose="020F0502020204030204" pitchFamily="34" charset="0"/>
                  </a:rPr>
                  <a:t>=0</a:t>
                </a:r>
                <a:r>
                  <a:rPr lang="en-US" dirty="0">
                    <a:effectLst/>
                    <a:latin typeface="Times New Roman" panose="02020603050405020304" pitchFamily="18" charset="0"/>
                    <a:ea typeface="Calibri" panose="020F0502020204030204" pitchFamily="34" charset="0"/>
                  </a:rPr>
                  <a:t>.</a:t>
                </a:r>
                <a:r>
                  <a:rPr lang="ru-RU" dirty="0">
                    <a:effectLst/>
                    <a:latin typeface="Times New Roman" panose="02020603050405020304" pitchFamily="18" charset="0"/>
                    <a:ea typeface="Calibri" panose="020F0502020204030204" pitchFamily="34" charset="0"/>
                  </a:rPr>
                  <a:t>56;</a:t>
                </a:r>
              </a:p>
              <a:p>
                <a:pPr algn="just">
                  <a:spcAft>
                    <a:spcPts val="0"/>
                  </a:spcAft>
                </a:pPr>
                <a:r>
                  <a:rPr lang="en-US" dirty="0">
                    <a:effectLst/>
                    <a:latin typeface="Times New Roman" panose="02020603050405020304" pitchFamily="18" charset="0"/>
                    <a:ea typeface="Calibri" panose="020F0502020204030204" pitchFamily="34" charset="0"/>
                  </a:rPr>
                  <a:t>Eastern</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region</a:t>
                </a:r>
                <a:r>
                  <a:rPr lang="ru-RU" dirty="0">
                    <a:effectLst/>
                    <a:latin typeface="Times New Roman" panose="02020603050405020304" pitchFamily="18" charset="0"/>
                    <a:ea typeface="Calibri" panose="020F0502020204030204" pitchFamily="34" charset="0"/>
                  </a:rPr>
                  <a:t>: α0 = 129.7, α1 = 2.2, β1 = -0.32, α2 = -0.12, β2 = 2, α3 = 2, β3 = 0.38, w = 0.54</a:t>
                </a:r>
                <a:r>
                  <a:rPr lang="en-US" dirty="0">
                    <a:effectLst/>
                    <a:latin typeface="Times New Roman" panose="02020603050405020304" pitchFamily="18" charset="0"/>
                    <a:ea typeface="Calibri" panose="020F0502020204030204" pitchFamily="34" charset="0"/>
                  </a:rPr>
                  <a:t> (11.6 yr.)</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a:t>
                </a:r>
                <a:r>
                  <a:rPr lang="ru-RU" baseline="30000" dirty="0">
                    <a:effectLst/>
                    <a:latin typeface="Times New Roman" panose="02020603050405020304" pitchFamily="18" charset="0"/>
                    <a:ea typeface="Calibri" panose="020F0502020204030204" pitchFamily="34" charset="0"/>
                  </a:rPr>
                  <a:t>2</a:t>
                </a:r>
                <a:r>
                  <a:rPr lang="ru-RU" dirty="0">
                    <a:effectLst/>
                    <a:latin typeface="Times New Roman" panose="02020603050405020304" pitchFamily="18" charset="0"/>
                    <a:ea typeface="Calibri" panose="020F0502020204030204" pitchFamily="34" charset="0"/>
                  </a:rPr>
                  <a:t>= 0.85;</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04514" y="395253"/>
                <a:ext cx="10963850" cy="1154162"/>
              </a:xfrm>
              <a:prstGeom prst="rect">
                <a:avLst/>
              </a:prstGeom>
              <a:blipFill rotWithShape="0">
                <a:blip r:embed="rId2"/>
                <a:stretch>
                  <a:fillRect l="-501" t="-3175" b="-7937"/>
                </a:stretch>
              </a:blipFill>
            </p:spPr>
            <p:txBody>
              <a:bodyPr/>
              <a:lstStyle/>
              <a:p>
                <a:r>
                  <a:rPr lang="ru-RU">
                    <a:noFill/>
                  </a:rPr>
                  <a:t> </a:t>
                </a:r>
              </a:p>
            </p:txBody>
          </p:sp>
        </mc:Fallback>
      </mc:AlternateContent>
      <p:pic>
        <p:nvPicPr>
          <p:cNvPr id="4" name="Рисунок 3" descr="Изображение выглядит как карта, другой, группа, лодка&#10;&#10;Автоматически созданное описание"/>
          <p:cNvPicPr/>
          <p:nvPr/>
        </p:nvPicPr>
        <p:blipFill rotWithShape="1">
          <a:blip r:embed="rId3" cstate="print">
            <a:extLst>
              <a:ext uri="{28A0092B-C50C-407E-A947-70E740481C1C}">
                <a14:useLocalDpi xmlns:a14="http://schemas.microsoft.com/office/drawing/2010/main" val="0"/>
              </a:ext>
            </a:extLst>
          </a:blip>
          <a:srcRect l="7536" r="7963"/>
          <a:stretch/>
        </p:blipFill>
        <p:spPr bwMode="auto">
          <a:xfrm>
            <a:off x="73604" y="2172691"/>
            <a:ext cx="5930032" cy="3497875"/>
          </a:xfrm>
          <a:prstGeom prst="rect">
            <a:avLst/>
          </a:prstGeom>
          <a:ln>
            <a:noFill/>
          </a:ln>
          <a:extLst>
            <a:ext uri="{53640926-AAD7-44D8-BBD7-CCE9431645EC}">
              <a14:shadowObscured xmlns:a14="http://schemas.microsoft.com/office/drawing/2010/main"/>
            </a:ext>
          </a:extLst>
        </p:spPr>
      </p:pic>
      <p:pic>
        <p:nvPicPr>
          <p:cNvPr id="5" name="Рисунок 4" descr="Изображение выглядит как карта, текст, стол, мужчина&#10;&#10;Автоматически созданное описание"/>
          <p:cNvPicPr/>
          <p:nvPr/>
        </p:nvPicPr>
        <p:blipFill rotWithShape="1">
          <a:blip r:embed="rId4" cstate="print">
            <a:extLst>
              <a:ext uri="{28A0092B-C50C-407E-A947-70E740481C1C}">
                <a14:useLocalDpi xmlns:a14="http://schemas.microsoft.com/office/drawing/2010/main" val="0"/>
              </a:ext>
            </a:extLst>
          </a:blip>
          <a:srcRect l="7536" r="7964"/>
          <a:stretch/>
        </p:blipFill>
        <p:spPr bwMode="auto">
          <a:xfrm>
            <a:off x="6096000" y="2209439"/>
            <a:ext cx="6118824" cy="3497874"/>
          </a:xfrm>
          <a:prstGeom prst="rect">
            <a:avLst/>
          </a:prstGeom>
          <a:ln>
            <a:noFill/>
          </a:ln>
          <a:extLst>
            <a:ext uri="{53640926-AAD7-44D8-BBD7-CCE9431645EC}">
              <a14:shadowObscured xmlns:a14="http://schemas.microsoft.com/office/drawing/2010/main"/>
            </a:ext>
          </a:extLst>
        </p:spPr>
      </p:pic>
      <p:sp>
        <p:nvSpPr>
          <p:cNvPr id="2" name="Номер слайда 1"/>
          <p:cNvSpPr>
            <a:spLocks noGrp="1"/>
          </p:cNvSpPr>
          <p:nvPr>
            <p:ph type="sldNum" sz="quarter" idx="12"/>
          </p:nvPr>
        </p:nvSpPr>
        <p:spPr/>
        <p:txBody>
          <a:bodyPr/>
          <a:lstStyle/>
          <a:p>
            <a:fld id="{8596889A-8437-4195-82AB-267D1E72EB99}" type="slidenum">
              <a:rPr lang="ru-RU" smtClean="0"/>
              <a:t>12</a:t>
            </a:fld>
            <a:endParaRPr lang="ru-RU"/>
          </a:p>
        </p:txBody>
      </p:sp>
      <p:sp>
        <p:nvSpPr>
          <p:cNvPr id="13" name="Прямоугольник 12">
            <a:extLst>
              <a:ext uri="{FF2B5EF4-FFF2-40B4-BE49-F238E27FC236}">
                <a16:creationId xmlns:a16="http://schemas.microsoft.com/office/drawing/2014/main" id="{11D18CD2-FF3B-44E8-98DC-40A90BA51313}"/>
              </a:ext>
            </a:extLst>
          </p:cNvPr>
          <p:cNvSpPr/>
          <p:nvPr/>
        </p:nvSpPr>
        <p:spPr>
          <a:xfrm>
            <a:off x="1393642" y="5987018"/>
            <a:ext cx="2478088" cy="369332"/>
          </a:xfrm>
          <a:prstGeom prst="rect">
            <a:avLst/>
          </a:prstGeom>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rPr>
              <a:t>a</a:t>
            </a:r>
            <a:r>
              <a:rPr lang="ru-RU"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western region</a:t>
            </a:r>
            <a:endParaRPr lang="ru-RU" dirty="0">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99E5B7DF-B8F5-4C7D-80D0-A67F706580EF}"/>
              </a:ext>
            </a:extLst>
          </p:cNvPr>
          <p:cNvSpPr txBox="1"/>
          <p:nvPr/>
        </p:nvSpPr>
        <p:spPr>
          <a:xfrm>
            <a:off x="7599218" y="5987018"/>
            <a:ext cx="2743200" cy="369332"/>
          </a:xfrm>
          <a:prstGeom prst="rect">
            <a:avLst/>
          </a:prstGeom>
          <a:noFill/>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rPr>
              <a:t>b) eastern region</a:t>
            </a:r>
            <a:endParaRPr lang="ru-RU"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5360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1945BAE6-15E6-400A-9CF8-FD78F8BB2149}"/>
              </a:ext>
            </a:extLst>
          </p:cNvPr>
          <p:cNvSpPr>
            <a:spLocks noGrp="1"/>
          </p:cNvSpPr>
          <p:nvPr>
            <p:ph type="sldNum" sz="quarter" idx="12"/>
          </p:nvPr>
        </p:nvSpPr>
        <p:spPr/>
        <p:txBody>
          <a:bodyPr/>
          <a:lstStyle/>
          <a:p>
            <a:fld id="{8596889A-8437-4195-82AB-267D1E72EB99}" type="slidenum">
              <a:rPr lang="ru-RU" smtClean="0"/>
              <a:t>13</a:t>
            </a:fld>
            <a:endParaRPr lang="ru-RU"/>
          </a:p>
        </p:txBody>
      </p:sp>
      <mc:AlternateContent xmlns:mc="http://schemas.openxmlformats.org/markup-compatibility/2006" xmlns:a14="http://schemas.microsoft.com/office/drawing/2010/main">
        <mc:Choice Requires="a14">
          <p:sp>
            <p:nvSpPr>
              <p:cNvPr id="4" name="Прямоугольник 3">
                <a:extLst>
                  <a:ext uri="{FF2B5EF4-FFF2-40B4-BE49-F238E27FC236}">
                    <a16:creationId xmlns:a16="http://schemas.microsoft.com/office/drawing/2014/main" id="{1AFDE3C0-18FB-4649-92E1-CF99E6C8E1D5}"/>
                  </a:ext>
                </a:extLst>
              </p:cNvPr>
              <p:cNvSpPr/>
              <p:nvPr/>
            </p:nvSpPr>
            <p:spPr>
              <a:xfrm>
                <a:off x="303718" y="410331"/>
                <a:ext cx="11584563" cy="1154162"/>
              </a:xfrm>
              <a:prstGeom prst="rect">
                <a:avLst/>
              </a:prstGeom>
            </p:spPr>
            <p:txBody>
              <a:bodyPr wrap="square">
                <a:spAutoFit/>
              </a:bodyPr>
              <a:lstStyle/>
              <a:p>
                <a:pPr>
                  <a:spcAft>
                    <a:spcPts val="0"/>
                  </a:spcAft>
                </a:pPr>
                <a14:m>
                  <m:oMath xmlns:m="http://schemas.openxmlformats.org/officeDocument/2006/math">
                    <m:sSub>
                      <m:sSubPr>
                        <m:ctrlPr>
                          <a:rPr lang="ru-RU" i="1">
                            <a:effectLst/>
                            <a:latin typeface="Cambria Math" panose="02040503050406030204" pitchFamily="18" charset="0"/>
                            <a:ea typeface="Calibri" panose="020F0502020204030204" pitchFamily="34" charset="0"/>
                          </a:rPr>
                        </m:ctrlPr>
                      </m:sSubPr>
                      <m:e>
                        <m:r>
                          <a:rPr lang="ru-RU" i="1">
                            <a:effectLst/>
                            <a:latin typeface="Cambria Math" panose="02040503050406030204" pitchFamily="18" charset="0"/>
                            <a:ea typeface="Calibri" panose="020F0502020204030204" pitchFamily="34" charset="0"/>
                          </a:rPr>
                          <m:t>𝑐</m:t>
                        </m:r>
                      </m:e>
                      <m:sub>
                        <m:r>
                          <a:rPr lang="ru-RU" i="1">
                            <a:effectLst/>
                            <a:latin typeface="Cambria Math" panose="02040503050406030204" pitchFamily="18" charset="0"/>
                            <a:ea typeface="Calibri" panose="020F0502020204030204" pitchFamily="34" charset="0"/>
                          </a:rPr>
                          <m:t>𝑛</m:t>
                        </m:r>
                      </m:sub>
                    </m:sSub>
                    <m:r>
                      <a:rPr lang="ru-RU" i="1">
                        <a:effectLst/>
                        <a:latin typeface="Cambria Math" panose="02040503050406030204" pitchFamily="18" charset="0"/>
                        <a:ea typeface="Calibri" panose="020F0502020204030204" pitchFamily="34" charset="0"/>
                      </a:rPr>
                      <m:t>(</m:t>
                    </m:r>
                    <m:r>
                      <a:rPr lang="ru-RU" i="1">
                        <a:effectLst/>
                        <a:latin typeface="Cambria Math" panose="02040503050406030204" pitchFamily="18" charset="0"/>
                        <a:ea typeface="Calibri" panose="020F0502020204030204" pitchFamily="34" charset="0"/>
                      </a:rPr>
                      <m:t>𝑡</m:t>
                    </m:r>
                    <m:r>
                      <a:rPr lang="ru-RU" i="1">
                        <a:effectLst/>
                        <a:latin typeface="Cambria Math" panose="02040503050406030204" pitchFamily="18" charset="0"/>
                        <a:ea typeface="Calibri" panose="020F0502020204030204" pitchFamily="34" charset="0"/>
                      </a:rPr>
                      <m:t>)</m:t>
                    </m:r>
                  </m:oMath>
                </a14:m>
                <a:r>
                  <a:rPr lang="ru-RU" dirty="0">
                    <a:effectLst/>
                    <a:latin typeface="Times New Roman" panose="02020603050405020304" pitchFamily="18" charset="0"/>
                    <a:ea typeface="Calibri" panose="020F0502020204030204" pitchFamily="34" charset="0"/>
                  </a:rPr>
                  <a:t> – </a:t>
                </a:r>
                <a:r>
                  <a:rPr lang="en-US" dirty="0">
                    <a:effectLst/>
                    <a:latin typeface="Times New Roman" panose="02020603050405020304" pitchFamily="18" charset="0"/>
                    <a:ea typeface="Calibri" panose="020F0502020204030204" pitchFamily="34" charset="0"/>
                  </a:rPr>
                  <a:t>dispersion of peak density</a:t>
                </a:r>
                <a:endParaRPr lang="ru-RU" dirty="0">
                  <a:effectLst/>
                  <a:latin typeface="Times New Roman" panose="02020603050405020304" pitchFamily="18" charset="0"/>
                  <a:ea typeface="Calibri" panose="020F0502020204030204" pitchFamily="34" charset="0"/>
                </a:endParaRPr>
              </a:p>
              <a:p>
                <a:pPr>
                  <a:spcBef>
                    <a:spcPts val="1200"/>
                  </a:spcBef>
                  <a:spcAft>
                    <a:spcPts val="600"/>
                  </a:spcAft>
                </a:pPr>
                <a:r>
                  <a:rPr lang="en-US" dirty="0">
                    <a:effectLst/>
                    <a:latin typeface="Times New Roman" panose="02020603050405020304" pitchFamily="18" charset="0"/>
                    <a:ea typeface="Calibri" panose="020F0502020204030204" pitchFamily="34" charset="0"/>
                  </a:rPr>
                  <a:t>Western region</a:t>
                </a:r>
                <a:r>
                  <a:rPr lang="ru-RU" dirty="0">
                    <a:effectLst/>
                    <a:latin typeface="Times New Roman" panose="02020603050405020304" pitchFamily="18" charset="0"/>
                    <a:ea typeface="Calibri" panose="020F0502020204030204" pitchFamily="34" charset="0"/>
                  </a:rPr>
                  <a:t>: α0 = 36.39, α1 = 6.1, β1 = 2.7, α2 = 0.65, β2 = -4.73, w = 0.74</a:t>
                </a:r>
                <a:r>
                  <a:rPr lang="en-US" dirty="0">
                    <a:effectLst/>
                    <a:latin typeface="Times New Roman" panose="02020603050405020304" pitchFamily="18" charset="0"/>
                    <a:ea typeface="Calibri" panose="020F0502020204030204" pitchFamily="34" charset="0"/>
                  </a:rPr>
                  <a:t> (8.5 years)</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a:t>
                </a:r>
                <a:r>
                  <a:rPr lang="ru-RU" baseline="30000" dirty="0">
                    <a:effectLst/>
                    <a:latin typeface="Times New Roman" panose="02020603050405020304" pitchFamily="18" charset="0"/>
                    <a:ea typeface="Calibri" panose="020F0502020204030204" pitchFamily="34" charset="0"/>
                  </a:rPr>
                  <a:t>2</a:t>
                </a:r>
                <a:r>
                  <a:rPr lang="ru-RU" dirty="0">
                    <a:effectLst/>
                    <a:latin typeface="Times New Roman" panose="02020603050405020304" pitchFamily="18" charset="0"/>
                    <a:ea typeface="Calibri" panose="020F0502020204030204" pitchFamily="34" charset="0"/>
                  </a:rPr>
                  <a:t>=0</a:t>
                </a:r>
                <a:r>
                  <a:rPr lang="en-US" dirty="0">
                    <a:latin typeface="Times New Roman" panose="02020603050405020304" pitchFamily="18" charset="0"/>
                    <a:ea typeface="Calibri" panose="020F0502020204030204" pitchFamily="34" charset="0"/>
                  </a:rPr>
                  <a:t>.</a:t>
                </a:r>
                <a:r>
                  <a:rPr lang="ru-RU" dirty="0">
                    <a:effectLst/>
                    <a:latin typeface="Times New Roman" panose="02020603050405020304" pitchFamily="18" charset="0"/>
                    <a:ea typeface="Calibri" panose="020F0502020204030204" pitchFamily="34" charset="0"/>
                  </a:rPr>
                  <a:t>61;</a:t>
                </a:r>
              </a:p>
              <a:p>
                <a:pPr>
                  <a:spcAft>
                    <a:spcPts val="0"/>
                  </a:spcAft>
                </a:pPr>
                <a:r>
                  <a:rPr lang="en-US" dirty="0">
                    <a:effectLst/>
                    <a:latin typeface="Times New Roman" panose="02020603050405020304" pitchFamily="18" charset="0"/>
                    <a:ea typeface="Calibri" panose="020F0502020204030204" pitchFamily="34" charset="0"/>
                  </a:rPr>
                  <a:t>Eastern region</a:t>
                </a:r>
                <a:r>
                  <a:rPr lang="ru-RU" dirty="0">
                    <a:effectLst/>
                    <a:latin typeface="Times New Roman" panose="02020603050405020304" pitchFamily="18" charset="0"/>
                    <a:ea typeface="Calibri" panose="020F0502020204030204" pitchFamily="34" charset="0"/>
                  </a:rPr>
                  <a:t>: α0 = 8.9, α1 = -0.18,</a:t>
                </a:r>
                <a:r>
                  <a:rPr lang="en-US" dirty="0">
                    <a:effectLst/>
                    <a:latin typeface="Times New Roman" panose="02020603050405020304" pitchFamily="18" charset="0"/>
                    <a:ea typeface="Calibri" panose="020F0502020204030204" pitchFamily="34" charset="0"/>
                  </a:rPr>
                  <a:t> </a:t>
                </a:r>
                <a:r>
                  <a:rPr lang="ru-RU" dirty="0">
                    <a:effectLst/>
                    <a:latin typeface="Times New Roman" panose="02020603050405020304" pitchFamily="18" charset="0"/>
                    <a:ea typeface="Calibri" panose="020F0502020204030204" pitchFamily="34" charset="0"/>
                  </a:rPr>
                  <a:t>β1 = -1.15, α2 = 0.78, β2 = 0.26, α3 = 0.41, β3 = -0.41, w = 1.31</a:t>
                </a:r>
                <a:r>
                  <a:rPr lang="en-US" dirty="0">
                    <a:effectLst/>
                    <a:latin typeface="Times New Roman" panose="02020603050405020304" pitchFamily="18" charset="0"/>
                    <a:ea typeface="Calibri" panose="020F0502020204030204" pitchFamily="34" charset="0"/>
                  </a:rPr>
                  <a:t> (4.8 yr.)</a:t>
                </a:r>
                <a:r>
                  <a:rPr lang="ru-RU" dirty="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R</a:t>
                </a:r>
                <a:r>
                  <a:rPr lang="ru-RU" baseline="30000" dirty="0">
                    <a:effectLst/>
                    <a:latin typeface="Times New Roman" panose="02020603050405020304" pitchFamily="18" charset="0"/>
                    <a:ea typeface="Calibri" panose="020F0502020204030204" pitchFamily="34" charset="0"/>
                  </a:rPr>
                  <a:t>2</a:t>
                </a:r>
                <a:r>
                  <a:rPr lang="ru-RU" dirty="0">
                    <a:effectLst/>
                    <a:latin typeface="Times New Roman" panose="02020603050405020304" pitchFamily="18" charset="0"/>
                    <a:ea typeface="Calibri" panose="020F0502020204030204" pitchFamily="34" charset="0"/>
                  </a:rPr>
                  <a:t>= 0.84;</a:t>
                </a:r>
              </a:p>
            </p:txBody>
          </p:sp>
        </mc:Choice>
        <mc:Fallback xmlns="">
          <p:sp>
            <p:nvSpPr>
              <p:cNvPr id="4" name="Прямоугольник 3">
                <a:extLst>
                  <a:ext uri="{FF2B5EF4-FFF2-40B4-BE49-F238E27FC236}">
                    <a16:creationId xmlns="" xmlns:a16="http://schemas.microsoft.com/office/drawing/2014/main" xmlns:a14="http://schemas.microsoft.com/office/drawing/2010/main" id="{1AFDE3C0-18FB-4649-92E1-CF99E6C8E1D5}"/>
                  </a:ext>
                </a:extLst>
              </p:cNvPr>
              <p:cNvSpPr>
                <a:spLocks noRot="1" noChangeAspect="1" noMove="1" noResize="1" noEditPoints="1" noAdjustHandles="1" noChangeArrowheads="1" noChangeShapeType="1" noTextEdit="1"/>
              </p:cNvSpPr>
              <p:nvPr/>
            </p:nvSpPr>
            <p:spPr>
              <a:xfrm>
                <a:off x="303718" y="410331"/>
                <a:ext cx="11584563" cy="1154162"/>
              </a:xfrm>
              <a:prstGeom prst="rect">
                <a:avLst/>
              </a:prstGeom>
              <a:blipFill rotWithShape="0">
                <a:blip r:embed="rId2"/>
                <a:stretch>
                  <a:fillRect l="-474" t="-2632" b="-7368"/>
                </a:stretch>
              </a:blipFill>
            </p:spPr>
            <p:txBody>
              <a:bodyPr/>
              <a:lstStyle/>
              <a:p>
                <a:r>
                  <a:rPr lang="ru-RU">
                    <a:noFill/>
                  </a:rPr>
                  <a:t> </a:t>
                </a:r>
              </a:p>
            </p:txBody>
          </p:sp>
        </mc:Fallback>
      </mc:AlternateContent>
      <p:pic>
        <p:nvPicPr>
          <p:cNvPr id="5" name="Рисунок 4" descr="Изображение выглядит как текст, карта&#10;&#10;Автоматически созданное описание">
            <a:extLst>
              <a:ext uri="{FF2B5EF4-FFF2-40B4-BE49-F238E27FC236}">
                <a16:creationId xmlns:a16="http://schemas.microsoft.com/office/drawing/2014/main" id="{3D0927DB-A35F-4E5C-B999-E42823E171AF}"/>
              </a:ext>
            </a:extLst>
          </p:cNvPr>
          <p:cNvPicPr/>
          <p:nvPr/>
        </p:nvPicPr>
        <p:blipFill rotWithShape="1">
          <a:blip r:embed="rId3" cstate="print">
            <a:extLst>
              <a:ext uri="{28A0092B-C50C-407E-A947-70E740481C1C}">
                <a14:useLocalDpi xmlns:a14="http://schemas.microsoft.com/office/drawing/2010/main" val="0"/>
              </a:ext>
            </a:extLst>
          </a:blip>
          <a:srcRect l="8660" r="8124"/>
          <a:stretch/>
        </p:blipFill>
        <p:spPr bwMode="auto">
          <a:xfrm>
            <a:off x="1" y="2090166"/>
            <a:ext cx="5597236" cy="3341504"/>
          </a:xfrm>
          <a:prstGeom prst="rect">
            <a:avLst/>
          </a:prstGeom>
          <a:ln>
            <a:noFill/>
          </a:ln>
          <a:extLst>
            <a:ext uri="{53640926-AAD7-44D8-BBD7-CCE9431645EC}">
              <a14:shadowObscured xmlns:a14="http://schemas.microsoft.com/office/drawing/2010/main"/>
            </a:ext>
          </a:extLst>
        </p:spPr>
      </p:pic>
      <p:pic>
        <p:nvPicPr>
          <p:cNvPr id="6" name="Рисунок 5" descr="Изображение выглядит как другой, вода, группа, различные&#10;&#10;Автоматически созданное описание">
            <a:extLst>
              <a:ext uri="{FF2B5EF4-FFF2-40B4-BE49-F238E27FC236}">
                <a16:creationId xmlns:a16="http://schemas.microsoft.com/office/drawing/2014/main" id="{329E4BB8-7211-4FA3-85EA-9F42A0C887BF}"/>
              </a:ext>
            </a:extLst>
          </p:cNvPr>
          <p:cNvPicPr/>
          <p:nvPr/>
        </p:nvPicPr>
        <p:blipFill rotWithShape="1">
          <a:blip r:embed="rId4" cstate="print">
            <a:extLst>
              <a:ext uri="{28A0092B-C50C-407E-A947-70E740481C1C}">
                <a14:useLocalDpi xmlns:a14="http://schemas.microsoft.com/office/drawing/2010/main" val="0"/>
              </a:ext>
            </a:extLst>
          </a:blip>
          <a:srcRect l="9139" r="8445"/>
          <a:stretch/>
        </p:blipFill>
        <p:spPr bwMode="auto">
          <a:xfrm>
            <a:off x="6083030" y="2082001"/>
            <a:ext cx="5805251" cy="3341504"/>
          </a:xfrm>
          <a:prstGeom prst="rect">
            <a:avLst/>
          </a:prstGeom>
          <a:ln>
            <a:noFill/>
          </a:ln>
          <a:extLst>
            <a:ext uri="{53640926-AAD7-44D8-BBD7-CCE9431645EC}">
              <a14:shadowObscured xmlns:a14="http://schemas.microsoft.com/office/drawing/2010/main"/>
            </a:ext>
          </a:extLst>
        </p:spPr>
      </p:pic>
      <p:sp>
        <p:nvSpPr>
          <p:cNvPr id="10" name="Прямоугольник 9">
            <a:extLst>
              <a:ext uri="{FF2B5EF4-FFF2-40B4-BE49-F238E27FC236}">
                <a16:creationId xmlns:a16="http://schemas.microsoft.com/office/drawing/2014/main" id="{EE4BC86D-3457-49AD-BE29-63DBC187EA43}"/>
              </a:ext>
            </a:extLst>
          </p:cNvPr>
          <p:cNvSpPr/>
          <p:nvPr/>
        </p:nvSpPr>
        <p:spPr>
          <a:xfrm>
            <a:off x="1781569" y="5576177"/>
            <a:ext cx="2478088" cy="369332"/>
          </a:xfrm>
          <a:prstGeom prst="rect">
            <a:avLst/>
          </a:prstGeom>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rPr>
              <a:t>a</a:t>
            </a:r>
            <a:r>
              <a:rPr lang="ru-RU"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western region</a:t>
            </a:r>
            <a:endParaRPr lang="ru-RU" dirty="0">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F477270C-17CA-45BE-9356-861DC88816AE}"/>
              </a:ext>
            </a:extLst>
          </p:cNvPr>
          <p:cNvSpPr txBox="1"/>
          <p:nvPr/>
        </p:nvSpPr>
        <p:spPr>
          <a:xfrm>
            <a:off x="7813963" y="5571681"/>
            <a:ext cx="2743200" cy="369332"/>
          </a:xfrm>
          <a:prstGeom prst="rect">
            <a:avLst/>
          </a:prstGeom>
          <a:noFill/>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rPr>
              <a:t>b) eastern region</a:t>
            </a:r>
            <a:endParaRPr lang="ru-RU"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109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Conclusion</a:t>
            </a:r>
            <a:endParaRPr lang="ru-RU" dirty="0"/>
          </a:p>
        </p:txBody>
      </p:sp>
      <p:sp>
        <p:nvSpPr>
          <p:cNvPr id="3" name="Объект 2"/>
          <p:cNvSpPr>
            <a:spLocks noGrp="1"/>
          </p:cNvSpPr>
          <p:nvPr>
            <p:ph idx="1"/>
          </p:nvPr>
        </p:nvSpPr>
        <p:spPr>
          <a:xfrm>
            <a:off x="442913" y="1428750"/>
            <a:ext cx="11229975" cy="5100637"/>
          </a:xfrm>
        </p:spPr>
        <p:txBody>
          <a:bodyPr>
            <a:normAutofit fontScale="85000" lnSpcReduction="20000"/>
          </a:bodyPr>
          <a:lstStyle/>
          <a:p>
            <a:pPr algn="just"/>
            <a:r>
              <a:rPr lang="en-US" dirty="0"/>
              <a:t>The discrete decomposition of the series (of daily resolution) using the discreet Meyer wavelet function to fifth level (eastern) and forth level (western) showed a shift in the maximum of seasonal variation in the regions from the beginning of June to beginning of August from year to year with a period of about 3 years.</a:t>
            </a:r>
          </a:p>
          <a:p>
            <a:pPr algn="just"/>
            <a:r>
              <a:rPr lang="en-US" dirty="0"/>
              <a:t>The periodicity in the seasonal variations of lightning number obtained by the Fourier spectra appeared in the western region more clearly: 4, 7, 14, 17 days. </a:t>
            </a:r>
          </a:p>
          <a:p>
            <a:pPr algn="just"/>
            <a:r>
              <a:rPr lang="en-US" dirty="0"/>
              <a:t>The spatial distribution of lightning density in North Asia can be described as a belt around 50 N with a more than 5 degrees latitude shift to the south in the east with significant peaks in density especially in two regions. The analytical expression is suggested in the form of a latitudinal Gaussian function varying with longitude summarized with a linear function as the background decline to the north of the general lightning activity level. The parameters included in the Gaussian function are represented by the density dependence on longitude. The latitude position parameter is sufficiently approximated by the linear longitude function, and the latitudinal distribution broadening parameter is the sum of three Gaussian functions. The parameter responsible for the description of the density peak is defined by the sum of two Gaussian functions, and their coefficients depends on the year as the sum of Fourier series with two or three harmonics.</a:t>
            </a:r>
            <a:endParaRPr lang="ru-RU" dirty="0"/>
          </a:p>
        </p:txBody>
      </p:sp>
      <p:sp>
        <p:nvSpPr>
          <p:cNvPr id="5" name="Номер слайда 4"/>
          <p:cNvSpPr>
            <a:spLocks noGrp="1"/>
          </p:cNvSpPr>
          <p:nvPr>
            <p:ph type="sldNum" sz="quarter" idx="12"/>
          </p:nvPr>
        </p:nvSpPr>
        <p:spPr/>
        <p:txBody>
          <a:bodyPr/>
          <a:lstStyle/>
          <a:p>
            <a:fld id="{8596889A-8437-4195-82AB-267D1E72EB99}" type="slidenum">
              <a:rPr lang="ru-RU" smtClean="0"/>
              <a:t>14</a:t>
            </a:fld>
            <a:endParaRPr lang="ru-RU"/>
          </a:p>
        </p:txBody>
      </p:sp>
    </p:spTree>
    <p:extLst>
      <p:ext uri="{BB962C8B-B14F-4D97-AF65-F5344CB8AC3E}">
        <p14:creationId xmlns:p14="http://schemas.microsoft.com/office/powerpoint/2010/main" val="319694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350FCFF-3BD9-4B5F-A121-3DBA0420F21C}"/>
              </a:ext>
            </a:extLst>
          </p:cNvPr>
          <p:cNvSpPr>
            <a:spLocks noGrp="1"/>
          </p:cNvSpPr>
          <p:nvPr>
            <p:ph type="title"/>
          </p:nvPr>
        </p:nvSpPr>
        <p:spPr>
          <a:xfrm>
            <a:off x="838200" y="2766218"/>
            <a:ext cx="10515600" cy="1325563"/>
          </a:xfrm>
        </p:spPr>
        <p:txBody>
          <a:bodyPr/>
          <a:lstStyle/>
          <a:p>
            <a:pPr algn="ctr"/>
            <a:r>
              <a:rPr lang="en-US" dirty="0"/>
              <a:t>Thank you for attention!</a:t>
            </a:r>
            <a:endParaRPr lang="ru-RU" dirty="0"/>
          </a:p>
        </p:txBody>
      </p:sp>
      <p:sp>
        <p:nvSpPr>
          <p:cNvPr id="4" name="Номер слайда 3">
            <a:extLst>
              <a:ext uri="{FF2B5EF4-FFF2-40B4-BE49-F238E27FC236}">
                <a16:creationId xmlns:a16="http://schemas.microsoft.com/office/drawing/2014/main" id="{83DFD5DA-0641-4CB5-ACCE-B84703180182}"/>
              </a:ext>
            </a:extLst>
          </p:cNvPr>
          <p:cNvSpPr>
            <a:spLocks noGrp="1"/>
          </p:cNvSpPr>
          <p:nvPr>
            <p:ph type="sldNum" sz="quarter" idx="12"/>
          </p:nvPr>
        </p:nvSpPr>
        <p:spPr/>
        <p:txBody>
          <a:bodyPr/>
          <a:lstStyle/>
          <a:p>
            <a:fld id="{8596889A-8437-4195-82AB-267D1E72EB99}" type="slidenum">
              <a:rPr lang="ru-RU" smtClean="0"/>
              <a:t>15</a:t>
            </a:fld>
            <a:endParaRPr lang="ru-RU"/>
          </a:p>
        </p:txBody>
      </p:sp>
    </p:spTree>
    <p:extLst>
      <p:ext uri="{BB962C8B-B14F-4D97-AF65-F5344CB8AC3E}">
        <p14:creationId xmlns:p14="http://schemas.microsoft.com/office/powerpoint/2010/main" val="375617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941A03-A6BB-43E2-A1DC-D1A66378A127}"/>
              </a:ext>
            </a:extLst>
          </p:cNvPr>
          <p:cNvSpPr>
            <a:spLocks noGrp="1"/>
          </p:cNvSpPr>
          <p:nvPr>
            <p:ph type="title"/>
          </p:nvPr>
        </p:nvSpPr>
        <p:spPr>
          <a:xfrm>
            <a:off x="654195" y="35989"/>
            <a:ext cx="11006138" cy="616239"/>
          </a:xfrm>
        </p:spPr>
        <p:txBody>
          <a:bodyPr>
            <a:normAutofit fontScale="90000"/>
          </a:bodyPr>
          <a:lstStyle/>
          <a:p>
            <a:r>
              <a:rPr lang="en-US" dirty="0"/>
              <a:t>Average annual lightning density</a:t>
            </a:r>
            <a:r>
              <a:rPr lang="ru-RU" dirty="0"/>
              <a:t> </a:t>
            </a:r>
            <a:r>
              <a:rPr lang="ru-RU" sz="3100" dirty="0"/>
              <a:t>(</a:t>
            </a:r>
            <a:r>
              <a:rPr lang="en-US" sz="3100" dirty="0"/>
              <a:t>stroke/km</a:t>
            </a:r>
            <a:r>
              <a:rPr lang="en-US" sz="3100" baseline="30000" dirty="0"/>
              <a:t>2</a:t>
            </a:r>
            <a:r>
              <a:rPr lang="en-US" sz="3100" dirty="0"/>
              <a:t>*year, log scale)</a:t>
            </a:r>
            <a:endParaRPr lang="ru-RU" dirty="0"/>
          </a:p>
        </p:txBody>
      </p:sp>
      <p:grpSp>
        <p:nvGrpSpPr>
          <p:cNvPr id="4" name="Группа 3"/>
          <p:cNvGrpSpPr/>
          <p:nvPr/>
        </p:nvGrpSpPr>
        <p:grpSpPr>
          <a:xfrm>
            <a:off x="0" y="929424"/>
            <a:ext cx="10515601" cy="5571386"/>
            <a:chOff x="360217" y="1286614"/>
            <a:chExt cx="10515601" cy="5571386"/>
          </a:xfrm>
        </p:grpSpPr>
        <p:pic>
          <p:nvPicPr>
            <p:cNvPr id="7" name="Рисунок 6">
              <a:extLst>
                <a:ext uri="{FF2B5EF4-FFF2-40B4-BE49-F238E27FC236}">
                  <a16:creationId xmlns:a16="http://schemas.microsoft.com/office/drawing/2014/main" id="{AC0A8E10-DFCA-48D4-8A22-E25492F55E02}"/>
                </a:ext>
              </a:extLst>
            </p:cNvPr>
            <p:cNvPicPr>
              <a:picLocks noChangeAspect="1"/>
            </p:cNvPicPr>
            <p:nvPr/>
          </p:nvPicPr>
          <p:blipFill rotWithShape="1">
            <a:blip r:embed="rId2">
              <a:extLst>
                <a:ext uri="{28A0092B-C50C-407E-A947-70E740481C1C}">
                  <a14:useLocalDpi xmlns:a14="http://schemas.microsoft.com/office/drawing/2010/main" val="0"/>
                </a:ext>
              </a:extLst>
            </a:blip>
            <a:srcRect l="7710" t="4165" r="6040"/>
            <a:stretch/>
          </p:blipFill>
          <p:spPr>
            <a:xfrm>
              <a:off x="360217" y="1286614"/>
              <a:ext cx="10515601" cy="5571386"/>
            </a:xfrm>
            <a:prstGeom prst="rect">
              <a:avLst/>
            </a:prstGeom>
          </p:spPr>
        </p:pic>
        <p:sp>
          <p:nvSpPr>
            <p:cNvPr id="3" name="Прямоугольник 2"/>
            <p:cNvSpPr/>
            <p:nvPr/>
          </p:nvSpPr>
          <p:spPr>
            <a:xfrm>
              <a:off x="1014412" y="3571875"/>
              <a:ext cx="2257425" cy="17716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4816402" y="4457700"/>
              <a:ext cx="2257425" cy="17716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271837" y="3829050"/>
              <a:ext cx="1544565" cy="177165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p:cNvSpPr txBox="1"/>
          <p:nvPr/>
        </p:nvSpPr>
        <p:spPr>
          <a:xfrm>
            <a:off x="838200" y="6416893"/>
            <a:ext cx="2011020" cy="369332"/>
          </a:xfrm>
          <a:prstGeom prst="rect">
            <a:avLst/>
          </a:prstGeom>
          <a:noFill/>
        </p:spPr>
        <p:txBody>
          <a:bodyPr wrap="square" rtlCol="0">
            <a:spAutoFit/>
          </a:bodyPr>
          <a:lstStyle/>
          <a:p>
            <a:r>
              <a:rPr lang="en-US" dirty="0"/>
              <a:t>“Western” region</a:t>
            </a:r>
            <a:endParaRPr lang="ru-RU" dirty="0"/>
          </a:p>
        </p:txBody>
      </p:sp>
      <p:sp>
        <p:nvSpPr>
          <p:cNvPr id="9" name="TextBox 8"/>
          <p:cNvSpPr txBox="1"/>
          <p:nvPr/>
        </p:nvSpPr>
        <p:spPr>
          <a:xfrm>
            <a:off x="4860240" y="6415987"/>
            <a:ext cx="1853370" cy="369332"/>
          </a:xfrm>
          <a:prstGeom prst="rect">
            <a:avLst/>
          </a:prstGeom>
          <a:noFill/>
        </p:spPr>
        <p:txBody>
          <a:bodyPr wrap="square" rtlCol="0">
            <a:spAutoFit/>
          </a:bodyPr>
          <a:lstStyle/>
          <a:p>
            <a:r>
              <a:rPr lang="en-US" dirty="0"/>
              <a:t>“Eastern” region</a:t>
            </a:r>
            <a:endParaRPr lang="ru-RU" dirty="0"/>
          </a:p>
        </p:txBody>
      </p:sp>
      <p:sp>
        <p:nvSpPr>
          <p:cNvPr id="10" name="TextBox 9"/>
          <p:cNvSpPr txBox="1"/>
          <p:nvPr/>
        </p:nvSpPr>
        <p:spPr>
          <a:xfrm>
            <a:off x="2906372" y="6415987"/>
            <a:ext cx="1865655" cy="369332"/>
          </a:xfrm>
          <a:prstGeom prst="rect">
            <a:avLst/>
          </a:prstGeom>
          <a:noFill/>
        </p:spPr>
        <p:txBody>
          <a:bodyPr wrap="square" rtlCol="0">
            <a:spAutoFit/>
          </a:bodyPr>
          <a:lstStyle/>
          <a:p>
            <a:r>
              <a:rPr lang="en-US" dirty="0"/>
              <a:t>“Central” region</a:t>
            </a:r>
            <a:endParaRPr lang="ru-RU" dirty="0"/>
          </a:p>
        </p:txBody>
      </p:sp>
      <p:sp>
        <p:nvSpPr>
          <p:cNvPr id="11" name="Номер слайда 10"/>
          <p:cNvSpPr>
            <a:spLocks noGrp="1"/>
          </p:cNvSpPr>
          <p:nvPr>
            <p:ph type="sldNum" sz="quarter" idx="12"/>
          </p:nvPr>
        </p:nvSpPr>
        <p:spPr/>
        <p:txBody>
          <a:bodyPr/>
          <a:lstStyle/>
          <a:p>
            <a:fld id="{8596889A-8437-4195-82AB-267D1E72EB99}" type="slidenum">
              <a:rPr lang="ru-RU" smtClean="0"/>
              <a:t>2</a:t>
            </a:fld>
            <a:endParaRPr lang="ru-RU"/>
          </a:p>
        </p:txBody>
      </p:sp>
      <p:sp>
        <p:nvSpPr>
          <p:cNvPr id="12" name="TextBox 11"/>
          <p:cNvSpPr txBox="1"/>
          <p:nvPr/>
        </p:nvSpPr>
        <p:spPr>
          <a:xfrm>
            <a:off x="10515600" y="872893"/>
            <a:ext cx="1676399" cy="5355312"/>
          </a:xfrm>
          <a:prstGeom prst="rect">
            <a:avLst/>
          </a:prstGeom>
          <a:noFill/>
        </p:spPr>
        <p:txBody>
          <a:bodyPr wrap="square" rtlCol="0">
            <a:spAutoFit/>
          </a:bodyPr>
          <a:lstStyle/>
          <a:p>
            <a:pPr algn="ctr"/>
            <a:r>
              <a:rPr lang="en-US" dirty="0"/>
              <a:t>World wide lightning location network</a:t>
            </a:r>
          </a:p>
          <a:p>
            <a:pPr algn="ctr"/>
            <a:r>
              <a:rPr lang="en-US" dirty="0"/>
              <a:t>(WWLLN) data</a:t>
            </a:r>
          </a:p>
          <a:p>
            <a:pPr algn="ctr"/>
            <a:r>
              <a:rPr lang="en-US" dirty="0"/>
              <a:t>wwlln.net</a:t>
            </a:r>
          </a:p>
          <a:p>
            <a:pPr algn="ctr"/>
            <a:endParaRPr lang="en-US" dirty="0"/>
          </a:p>
          <a:p>
            <a:pPr algn="ctr"/>
            <a:r>
              <a:rPr lang="en-US" dirty="0"/>
              <a:t>&gt;70 sensors worldwide</a:t>
            </a:r>
          </a:p>
          <a:p>
            <a:pPr algn="ctr"/>
            <a:endParaRPr lang="en-US" dirty="0"/>
          </a:p>
          <a:p>
            <a:pPr algn="ctr"/>
            <a:r>
              <a:rPr lang="en-US" dirty="0"/>
              <a:t>VLF (3-30 kHz)</a:t>
            </a:r>
          </a:p>
          <a:p>
            <a:pPr algn="ctr"/>
            <a:endParaRPr lang="en-US" dirty="0"/>
          </a:p>
          <a:p>
            <a:pPr algn="ctr"/>
            <a:r>
              <a:rPr lang="en-US" dirty="0"/>
              <a:t>WWLLN has highest detection efficiency, at 60–80%, for large‐amplitude strokes (&gt;50 kA)</a:t>
            </a:r>
            <a:endParaRPr lang="ru-RU" dirty="0"/>
          </a:p>
        </p:txBody>
      </p:sp>
      <p:sp>
        <p:nvSpPr>
          <p:cNvPr id="13" name="TextBox 12">
            <a:extLst>
              <a:ext uri="{FF2B5EF4-FFF2-40B4-BE49-F238E27FC236}">
                <a16:creationId xmlns:a16="http://schemas.microsoft.com/office/drawing/2014/main" id="{75A3EEB3-8192-4F00-BA22-9BCD4EB8186A}"/>
              </a:ext>
            </a:extLst>
          </p:cNvPr>
          <p:cNvSpPr txBox="1"/>
          <p:nvPr/>
        </p:nvSpPr>
        <p:spPr>
          <a:xfrm>
            <a:off x="3997234" y="529216"/>
            <a:ext cx="2333897" cy="523220"/>
          </a:xfrm>
          <a:prstGeom prst="rect">
            <a:avLst/>
          </a:prstGeom>
          <a:noFill/>
        </p:spPr>
        <p:txBody>
          <a:bodyPr wrap="square" rtlCol="0">
            <a:spAutoFit/>
          </a:bodyPr>
          <a:lstStyle/>
          <a:p>
            <a:r>
              <a:rPr lang="en-US" sz="2800" dirty="0"/>
              <a:t>2009 - 2019</a:t>
            </a:r>
            <a:endParaRPr lang="ru-RU" sz="2800" dirty="0"/>
          </a:p>
        </p:txBody>
      </p:sp>
    </p:spTree>
    <p:extLst>
      <p:ext uri="{BB962C8B-B14F-4D97-AF65-F5344CB8AC3E}">
        <p14:creationId xmlns:p14="http://schemas.microsoft.com/office/powerpoint/2010/main" val="404256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D6E712-7C94-483D-B2E6-5D44188C3DC3}"/>
              </a:ext>
            </a:extLst>
          </p:cNvPr>
          <p:cNvSpPr>
            <a:spLocks noGrp="1"/>
          </p:cNvSpPr>
          <p:nvPr>
            <p:ph type="title"/>
          </p:nvPr>
        </p:nvSpPr>
        <p:spPr>
          <a:xfrm>
            <a:off x="293254" y="143454"/>
            <a:ext cx="11898745" cy="641638"/>
          </a:xfrm>
        </p:spPr>
        <p:txBody>
          <a:bodyPr>
            <a:normAutofit fontScale="90000"/>
          </a:bodyPr>
          <a:lstStyle/>
          <a:p>
            <a:r>
              <a:rPr lang="en-US" dirty="0"/>
              <a:t>Annual spatial distribution of lightning number </a:t>
            </a:r>
            <a:r>
              <a:rPr lang="en-US" sz="3600" dirty="0"/>
              <a:t>(linear scale)</a:t>
            </a:r>
            <a:endParaRPr lang="ru-RU" dirty="0"/>
          </a:p>
        </p:txBody>
      </p:sp>
      <p:pic>
        <p:nvPicPr>
          <p:cNvPr id="3" name="Рисунок 2">
            <a:extLst>
              <a:ext uri="{FF2B5EF4-FFF2-40B4-BE49-F238E27FC236}">
                <a16:creationId xmlns:a16="http://schemas.microsoft.com/office/drawing/2014/main" id="{49FED4CB-9333-422F-A7E6-65FE6696DBBF}"/>
              </a:ext>
            </a:extLst>
          </p:cNvPr>
          <p:cNvPicPr>
            <a:picLocks noChangeAspect="1"/>
          </p:cNvPicPr>
          <p:nvPr/>
        </p:nvPicPr>
        <p:blipFill rotWithShape="1">
          <a:blip r:embed="rId2">
            <a:extLst>
              <a:ext uri="{28A0092B-C50C-407E-A947-70E740481C1C}">
                <a14:useLocalDpi xmlns:a14="http://schemas.microsoft.com/office/drawing/2010/main" val="0"/>
              </a:ext>
            </a:extLst>
          </a:blip>
          <a:srcRect l="8485" t="4868" r="13105" b="5974"/>
          <a:stretch/>
        </p:blipFill>
        <p:spPr>
          <a:xfrm>
            <a:off x="680157" y="785091"/>
            <a:ext cx="10653885" cy="6072909"/>
          </a:xfrm>
          <a:prstGeom prst="rect">
            <a:avLst/>
          </a:prstGeom>
        </p:spPr>
      </p:pic>
      <p:sp>
        <p:nvSpPr>
          <p:cNvPr id="4" name="Номер слайда 3"/>
          <p:cNvSpPr>
            <a:spLocks noGrp="1"/>
          </p:cNvSpPr>
          <p:nvPr>
            <p:ph type="sldNum" sz="quarter" idx="12"/>
          </p:nvPr>
        </p:nvSpPr>
        <p:spPr/>
        <p:txBody>
          <a:bodyPr/>
          <a:lstStyle/>
          <a:p>
            <a:fld id="{8596889A-8437-4195-82AB-267D1E72EB99}" type="slidenum">
              <a:rPr lang="ru-RU" smtClean="0"/>
              <a:t>3</a:t>
            </a:fld>
            <a:endParaRPr lang="ru-RU"/>
          </a:p>
        </p:txBody>
      </p:sp>
    </p:spTree>
    <p:extLst>
      <p:ext uri="{BB962C8B-B14F-4D97-AF65-F5344CB8AC3E}">
        <p14:creationId xmlns:p14="http://schemas.microsoft.com/office/powerpoint/2010/main" val="312640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9BB96-4561-4FE5-B899-20C769BF3941}"/>
              </a:ext>
            </a:extLst>
          </p:cNvPr>
          <p:cNvSpPr>
            <a:spLocks noGrp="1"/>
          </p:cNvSpPr>
          <p:nvPr>
            <p:ph type="title"/>
          </p:nvPr>
        </p:nvSpPr>
        <p:spPr>
          <a:xfrm>
            <a:off x="838200" y="372406"/>
            <a:ext cx="10515600" cy="826366"/>
          </a:xfrm>
        </p:spPr>
        <p:txBody>
          <a:bodyPr/>
          <a:lstStyle/>
          <a:p>
            <a:pPr algn="ctr"/>
            <a:r>
              <a:rPr lang="en-US" dirty="0"/>
              <a:t>Annual total lightning stroke number</a:t>
            </a:r>
            <a:endParaRPr lang="ru-RU" dirty="0"/>
          </a:p>
        </p:txBody>
      </p:sp>
      <p:pic>
        <p:nvPicPr>
          <p:cNvPr id="3" name="Рисунок 2">
            <a:extLst>
              <a:ext uri="{FF2B5EF4-FFF2-40B4-BE49-F238E27FC236}">
                <a16:creationId xmlns:a16="http://schemas.microsoft.com/office/drawing/2014/main" id="{BDC5E8C1-6ACD-4A95-8CE8-00722EF873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199" y="1283920"/>
            <a:ext cx="8192655" cy="5352407"/>
          </a:xfrm>
          <a:prstGeom prst="rect">
            <a:avLst/>
          </a:prstGeom>
          <a:noFill/>
        </p:spPr>
      </p:pic>
      <p:sp>
        <p:nvSpPr>
          <p:cNvPr id="4" name="Номер слайда 3"/>
          <p:cNvSpPr>
            <a:spLocks noGrp="1"/>
          </p:cNvSpPr>
          <p:nvPr>
            <p:ph type="sldNum" sz="quarter" idx="12"/>
          </p:nvPr>
        </p:nvSpPr>
        <p:spPr/>
        <p:txBody>
          <a:bodyPr/>
          <a:lstStyle/>
          <a:p>
            <a:fld id="{8596889A-8437-4195-82AB-267D1E72EB99}" type="slidenum">
              <a:rPr lang="ru-RU" smtClean="0"/>
              <a:t>4</a:t>
            </a:fld>
            <a:endParaRPr lang="ru-RU"/>
          </a:p>
        </p:txBody>
      </p:sp>
    </p:spTree>
    <p:extLst>
      <p:ext uri="{BB962C8B-B14F-4D97-AF65-F5344CB8AC3E}">
        <p14:creationId xmlns:p14="http://schemas.microsoft.com/office/powerpoint/2010/main" val="407031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l="8270" r="6814"/>
          <a:stretch/>
        </p:blipFill>
        <p:spPr>
          <a:xfrm>
            <a:off x="0" y="292352"/>
            <a:ext cx="6943726" cy="3613055"/>
          </a:xfrm>
          <a:prstGeom prst="rect">
            <a:avLst/>
          </a:prstGeom>
        </p:spPr>
      </p:pic>
      <p:sp>
        <p:nvSpPr>
          <p:cNvPr id="2" name="Заголовок 1">
            <a:extLst>
              <a:ext uri="{FF2B5EF4-FFF2-40B4-BE49-F238E27FC236}">
                <a16:creationId xmlns:a16="http://schemas.microsoft.com/office/drawing/2014/main" id="{C2441172-73C1-4C8F-9A26-EA86BA49F71E}"/>
              </a:ext>
            </a:extLst>
          </p:cNvPr>
          <p:cNvSpPr>
            <a:spLocks noGrp="1"/>
          </p:cNvSpPr>
          <p:nvPr>
            <p:ph type="title"/>
          </p:nvPr>
        </p:nvSpPr>
        <p:spPr>
          <a:xfrm>
            <a:off x="7327088" y="356553"/>
            <a:ext cx="4567237" cy="386879"/>
          </a:xfrm>
        </p:spPr>
        <p:txBody>
          <a:bodyPr>
            <a:normAutofit fontScale="90000"/>
          </a:bodyPr>
          <a:lstStyle/>
          <a:p>
            <a:r>
              <a:rPr lang="en-US" dirty="0"/>
              <a:t>Seasonal variations</a:t>
            </a:r>
            <a:endParaRPr lang="ru-RU" dirty="0"/>
          </a:p>
        </p:txBody>
      </p:sp>
      <p:sp>
        <p:nvSpPr>
          <p:cNvPr id="5" name="Номер слайда 4"/>
          <p:cNvSpPr>
            <a:spLocks noGrp="1"/>
          </p:cNvSpPr>
          <p:nvPr>
            <p:ph type="sldNum" sz="quarter" idx="12"/>
          </p:nvPr>
        </p:nvSpPr>
        <p:spPr/>
        <p:txBody>
          <a:bodyPr/>
          <a:lstStyle/>
          <a:p>
            <a:fld id="{8596889A-8437-4195-82AB-267D1E72EB99}" type="slidenum">
              <a:rPr lang="ru-RU" smtClean="0"/>
              <a:t>5</a:t>
            </a:fld>
            <a:endParaRPr lang="ru-RU"/>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5729" r="5989"/>
          <a:stretch/>
        </p:blipFill>
        <p:spPr>
          <a:xfrm>
            <a:off x="7093819" y="973405"/>
            <a:ext cx="5117350" cy="2893674"/>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l="6923" r="6619"/>
          <a:stretch/>
        </p:blipFill>
        <p:spPr>
          <a:xfrm>
            <a:off x="5857875" y="3943737"/>
            <a:ext cx="5011680" cy="2893673"/>
          </a:xfrm>
          <a:prstGeom prst="rect">
            <a:avLst/>
          </a:prstGeom>
        </p:spPr>
      </p:pic>
      <p:pic>
        <p:nvPicPr>
          <p:cNvPr id="8" name="Рисунок 7"/>
          <p:cNvPicPr>
            <a:picLocks noChangeAspect="1"/>
          </p:cNvPicPr>
          <p:nvPr/>
        </p:nvPicPr>
        <p:blipFill rotWithShape="1">
          <a:blip r:embed="rId6">
            <a:extLst>
              <a:ext uri="{28A0092B-C50C-407E-A947-70E740481C1C}">
                <a14:useLocalDpi xmlns:a14="http://schemas.microsoft.com/office/drawing/2010/main" val="0"/>
              </a:ext>
            </a:extLst>
          </a:blip>
          <a:srcRect l="7292" r="5208"/>
          <a:stretch/>
        </p:blipFill>
        <p:spPr>
          <a:xfrm>
            <a:off x="301568" y="3943736"/>
            <a:ext cx="5072062" cy="2893673"/>
          </a:xfrm>
          <a:prstGeom prst="rect">
            <a:avLst/>
          </a:prstGeom>
        </p:spPr>
      </p:pic>
      <p:pic>
        <p:nvPicPr>
          <p:cNvPr id="4" name="Рисунок 3">
            <a:extLst>
              <a:ext uri="{FF2B5EF4-FFF2-40B4-BE49-F238E27FC236}">
                <a16:creationId xmlns:a16="http://schemas.microsoft.com/office/drawing/2014/main" id="{7847F7BD-56A9-4D82-BA11-3EBEE45A944B}"/>
              </a:ext>
            </a:extLst>
          </p:cNvPr>
          <p:cNvPicPr>
            <a:picLocks noChangeAspect="1"/>
          </p:cNvPicPr>
          <p:nvPr/>
        </p:nvPicPr>
        <p:blipFill rotWithShape="1">
          <a:blip r:embed="rId7">
            <a:extLst>
              <a:ext uri="{28A0092B-C50C-407E-A947-70E740481C1C}">
                <a14:useLocalDpi xmlns:a14="http://schemas.microsoft.com/office/drawing/2010/main" val="0"/>
              </a:ext>
            </a:extLst>
          </a:blip>
          <a:srcRect l="7547" t="3752" r="7150" b="1041"/>
          <a:stretch/>
        </p:blipFill>
        <p:spPr>
          <a:xfrm>
            <a:off x="6908890" y="749348"/>
            <a:ext cx="5271212" cy="3052355"/>
          </a:xfrm>
          <a:prstGeom prst="rect">
            <a:avLst/>
          </a:prstGeom>
        </p:spPr>
      </p:pic>
      <p:pic>
        <p:nvPicPr>
          <p:cNvPr id="11" name="Рисунок 10" descr="Изображение выглядит как маленький, сидит, другой, стол&#10;&#10;Автоматически созданное описание">
            <a:extLst>
              <a:ext uri="{FF2B5EF4-FFF2-40B4-BE49-F238E27FC236}">
                <a16:creationId xmlns:a16="http://schemas.microsoft.com/office/drawing/2014/main" id="{72960454-7220-40B8-A474-FAD303AEE894}"/>
              </a:ext>
            </a:extLst>
          </p:cNvPr>
          <p:cNvPicPr>
            <a:picLocks noChangeAspect="1"/>
          </p:cNvPicPr>
          <p:nvPr/>
        </p:nvPicPr>
        <p:blipFill rotWithShape="1">
          <a:blip r:embed="rId8">
            <a:extLst>
              <a:ext uri="{28A0092B-C50C-407E-A947-70E740481C1C}">
                <a14:useLocalDpi xmlns:a14="http://schemas.microsoft.com/office/drawing/2010/main" val="0"/>
              </a:ext>
            </a:extLst>
          </a:blip>
          <a:srcRect l="8618" t="2937" r="6922" b="1856"/>
          <a:stretch/>
        </p:blipFill>
        <p:spPr>
          <a:xfrm>
            <a:off x="5764874" y="3790521"/>
            <a:ext cx="5219209" cy="3052355"/>
          </a:xfrm>
          <a:prstGeom prst="rect">
            <a:avLst/>
          </a:prstGeom>
        </p:spPr>
      </p:pic>
      <p:pic>
        <p:nvPicPr>
          <p:cNvPr id="13" name="Рисунок 12">
            <a:extLst>
              <a:ext uri="{FF2B5EF4-FFF2-40B4-BE49-F238E27FC236}">
                <a16:creationId xmlns:a16="http://schemas.microsoft.com/office/drawing/2014/main" id="{A3496955-180F-4130-9D19-06EED6D463E3}"/>
              </a:ext>
            </a:extLst>
          </p:cNvPr>
          <p:cNvPicPr>
            <a:picLocks noChangeAspect="1"/>
          </p:cNvPicPr>
          <p:nvPr/>
        </p:nvPicPr>
        <p:blipFill rotWithShape="1">
          <a:blip r:embed="rId9">
            <a:extLst>
              <a:ext uri="{28A0092B-C50C-407E-A947-70E740481C1C}">
                <a14:useLocalDpi xmlns:a14="http://schemas.microsoft.com/office/drawing/2010/main" val="0"/>
              </a:ext>
            </a:extLst>
          </a:blip>
          <a:srcRect l="8595" t="2122" r="6943" b="2671"/>
          <a:stretch/>
        </p:blipFill>
        <p:spPr>
          <a:xfrm>
            <a:off x="175949" y="3801703"/>
            <a:ext cx="5219208" cy="3052354"/>
          </a:xfrm>
          <a:prstGeom prst="rect">
            <a:avLst/>
          </a:prstGeom>
        </p:spPr>
      </p:pic>
    </p:spTree>
    <p:extLst>
      <p:ext uri="{BB962C8B-B14F-4D97-AF65-F5344CB8AC3E}">
        <p14:creationId xmlns:p14="http://schemas.microsoft.com/office/powerpoint/2010/main" val="1483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F609D2-1BD2-415E-AC64-14CBCEC5855C}"/>
              </a:ext>
            </a:extLst>
          </p:cNvPr>
          <p:cNvSpPr>
            <a:spLocks noGrp="1"/>
          </p:cNvSpPr>
          <p:nvPr>
            <p:ph type="title"/>
          </p:nvPr>
        </p:nvSpPr>
        <p:spPr>
          <a:xfrm>
            <a:off x="261257" y="365126"/>
            <a:ext cx="11930743" cy="542342"/>
          </a:xfrm>
        </p:spPr>
        <p:txBody>
          <a:bodyPr>
            <a:normAutofit fontScale="90000"/>
          </a:bodyPr>
          <a:lstStyle/>
          <a:p>
            <a:r>
              <a:rPr lang="en-US" dirty="0"/>
              <a:t>Ratio of monthly number to the total summer number</a:t>
            </a:r>
            <a:endParaRPr lang="ru-RU" dirty="0"/>
          </a:p>
        </p:txBody>
      </p:sp>
      <p:sp>
        <p:nvSpPr>
          <p:cNvPr id="3" name="Номер слайда 2">
            <a:extLst>
              <a:ext uri="{FF2B5EF4-FFF2-40B4-BE49-F238E27FC236}">
                <a16:creationId xmlns:a16="http://schemas.microsoft.com/office/drawing/2014/main" id="{34F8F5C1-4984-4FA5-99E2-835A5E862173}"/>
              </a:ext>
            </a:extLst>
          </p:cNvPr>
          <p:cNvSpPr>
            <a:spLocks noGrp="1"/>
          </p:cNvSpPr>
          <p:nvPr>
            <p:ph type="sldNum" sz="quarter" idx="12"/>
          </p:nvPr>
        </p:nvSpPr>
        <p:spPr/>
        <p:txBody>
          <a:bodyPr/>
          <a:lstStyle/>
          <a:p>
            <a:fld id="{8596889A-8437-4195-82AB-267D1E72EB99}" type="slidenum">
              <a:rPr lang="ru-RU" smtClean="0"/>
              <a:t>6</a:t>
            </a:fld>
            <a:endParaRPr lang="ru-RU"/>
          </a:p>
        </p:txBody>
      </p:sp>
      <p:pic>
        <p:nvPicPr>
          <p:cNvPr id="4" name="Рисунок 3" descr="Изображение выглядит как текст, карта&#10;&#10;Автоматически созданное описание">
            <a:extLst>
              <a:ext uri="{FF2B5EF4-FFF2-40B4-BE49-F238E27FC236}">
                <a16:creationId xmlns:a16="http://schemas.microsoft.com/office/drawing/2014/main" id="{918EA589-F40E-4C8F-A29A-E1F937E4D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976" y="907468"/>
            <a:ext cx="3843521" cy="2877502"/>
          </a:xfrm>
          <a:prstGeom prst="rect">
            <a:avLst/>
          </a:prstGeom>
        </p:spPr>
      </p:pic>
      <p:pic>
        <p:nvPicPr>
          <p:cNvPr id="5" name="Рисунок 4" descr="Изображение выглядит как текст, карта&#10;&#10;Автоматически созданное описание">
            <a:extLst>
              <a:ext uri="{FF2B5EF4-FFF2-40B4-BE49-F238E27FC236}">
                <a16:creationId xmlns:a16="http://schemas.microsoft.com/office/drawing/2014/main" id="{864918F0-DF63-4ABD-AA18-E0A852B98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7468"/>
            <a:ext cx="3843521" cy="2877502"/>
          </a:xfrm>
          <a:prstGeom prst="rect">
            <a:avLst/>
          </a:prstGeom>
        </p:spPr>
      </p:pic>
      <p:pic>
        <p:nvPicPr>
          <p:cNvPr id="6" name="Рисунок 5" descr="Изображение выглядит как текст, карта&#10;&#10;Автоматически созданное описание">
            <a:extLst>
              <a:ext uri="{FF2B5EF4-FFF2-40B4-BE49-F238E27FC236}">
                <a16:creationId xmlns:a16="http://schemas.microsoft.com/office/drawing/2014/main" id="{88B50A7D-CABF-417B-88A9-19B34202D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488" y="907468"/>
            <a:ext cx="3843521" cy="2877502"/>
          </a:xfrm>
          <a:prstGeom prst="rect">
            <a:avLst/>
          </a:prstGeom>
        </p:spPr>
      </p:pic>
      <p:pic>
        <p:nvPicPr>
          <p:cNvPr id="7" name="Рисунок 19">
            <a:extLst>
              <a:ext uri="{FF2B5EF4-FFF2-40B4-BE49-F238E27FC236}">
                <a16:creationId xmlns:a16="http://schemas.microsoft.com/office/drawing/2014/main" id="{41F928DB-55C1-4FA7-B9AC-31A5C3BEE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7498" y="3896061"/>
            <a:ext cx="3546021" cy="232195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16">
            <a:extLst>
              <a:ext uri="{FF2B5EF4-FFF2-40B4-BE49-F238E27FC236}">
                <a16:creationId xmlns:a16="http://schemas.microsoft.com/office/drawing/2014/main" id="{4E83B1B6-6B23-4682-BD5A-2C42DE974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048" y="3864636"/>
            <a:ext cx="3713512" cy="24501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F5AEE064-DA9A-4ECF-8A76-894716444B62}"/>
              </a:ext>
            </a:extLst>
          </p:cNvPr>
          <p:cNvSpPr>
            <a:spLocks noChangeArrowheads="1"/>
          </p:cNvSpPr>
          <p:nvPr/>
        </p:nvSpPr>
        <p:spPr bwMode="auto">
          <a:xfrm>
            <a:off x="1023567" y="6273225"/>
            <a:ext cx="96473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 </a:t>
            </a:r>
            <a:r>
              <a:rPr kumimoji="0" lang="en-US" altLang="ru-RU"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Relative monthly number by the data of (</a:t>
            </a:r>
            <a:r>
              <a:rPr kumimoji="0" lang="en-US" altLang="ru-RU"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r>
              <a:rPr kumimoji="0" lang="en-US" altLang="ru-RU"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lightning direction finder (1200 km around Yakutsk), (</a:t>
            </a:r>
            <a:r>
              <a:rPr kumimoji="0" lang="en-US" altLang="ru-RU" sz="1600" b="1"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r>
              <a:rPr kumimoji="0" lang="en-US" altLang="ru-RU" sz="1600" b="0" i="0" u="none" strike="noStrike" cap="none" normalizeH="0" baseline="0" dirty="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WWLLN (56–74 N, 105–160 E).</a:t>
            </a:r>
            <a:endParaRPr kumimoji="0" lang="en-US" altLang="ru-RU" sz="4000" b="0" i="0" u="none" strike="noStrike" cap="none" normalizeH="0" baseline="0" dirty="0">
              <a:ln>
                <a:noFill/>
              </a:ln>
              <a:solidFill>
                <a:schemeClr val="tx1"/>
              </a:solidFill>
              <a:effectLst/>
              <a:latin typeface="Arial" panose="020B0604020202020204" pitchFamily="34" charset="0"/>
            </a:endParaRPr>
          </a:p>
        </p:txBody>
      </p:sp>
      <p:cxnSp>
        <p:nvCxnSpPr>
          <p:cNvPr id="11" name="Прямая соединительная линия 10">
            <a:extLst>
              <a:ext uri="{FF2B5EF4-FFF2-40B4-BE49-F238E27FC236}">
                <a16:creationId xmlns:a16="http://schemas.microsoft.com/office/drawing/2014/main" id="{04BB2CBC-84E3-4357-849A-CEE01FDCD179}"/>
              </a:ext>
            </a:extLst>
          </p:cNvPr>
          <p:cNvCxnSpPr>
            <a:cxnSpLocks/>
          </p:cNvCxnSpPr>
          <p:nvPr/>
        </p:nvCxnSpPr>
        <p:spPr>
          <a:xfrm>
            <a:off x="0" y="386463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C5300BD-D1B2-4ED3-8C73-76580C7757D4}"/>
              </a:ext>
            </a:extLst>
          </p:cNvPr>
          <p:cNvSpPr txBox="1"/>
          <p:nvPr/>
        </p:nvSpPr>
        <p:spPr>
          <a:xfrm>
            <a:off x="9790400" y="4327312"/>
            <a:ext cx="1889760" cy="369332"/>
          </a:xfrm>
          <a:prstGeom prst="rect">
            <a:avLst/>
          </a:prstGeom>
          <a:noFill/>
        </p:spPr>
        <p:txBody>
          <a:bodyPr wrap="square" rtlCol="0">
            <a:spAutoFit/>
          </a:bodyPr>
          <a:lstStyle/>
          <a:p>
            <a:r>
              <a:rPr lang="en-US" dirty="0"/>
              <a:t>Yakutia</a:t>
            </a:r>
            <a:endParaRPr lang="ru-RU" dirty="0"/>
          </a:p>
        </p:txBody>
      </p:sp>
    </p:spTree>
    <p:extLst>
      <p:ext uri="{BB962C8B-B14F-4D97-AF65-F5344CB8AC3E}">
        <p14:creationId xmlns:p14="http://schemas.microsoft.com/office/powerpoint/2010/main" val="54078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13" y="-11680"/>
            <a:ext cx="4110037" cy="663320"/>
          </a:xfrm>
        </p:spPr>
        <p:txBody>
          <a:bodyPr>
            <a:normAutofit fontScale="90000"/>
          </a:bodyPr>
          <a:lstStyle/>
          <a:p>
            <a:r>
              <a:rPr lang="en-US" dirty="0"/>
              <a:t>Spectrum - FFT</a:t>
            </a:r>
            <a:endParaRPr lang="ru-RU"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5854" r="7301"/>
          <a:stretch/>
        </p:blipFill>
        <p:spPr>
          <a:xfrm>
            <a:off x="61912" y="3802587"/>
            <a:ext cx="6005513" cy="3055413"/>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5854" r="7301"/>
          <a:stretch/>
        </p:blipFill>
        <p:spPr>
          <a:xfrm>
            <a:off x="61912" y="626261"/>
            <a:ext cx="6005513" cy="3055413"/>
          </a:xfrm>
          <a:prstGeom prst="rect">
            <a:avLst/>
          </a:prstGeom>
        </p:spPr>
      </p:pic>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5785" r="7025"/>
          <a:stretch/>
        </p:blipFill>
        <p:spPr>
          <a:xfrm>
            <a:off x="6124574" y="3802586"/>
            <a:ext cx="6029325" cy="3055413"/>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1670375254"/>
              </p:ext>
            </p:extLst>
          </p:nvPr>
        </p:nvGraphicFramePr>
        <p:xfrm>
          <a:off x="6124576" y="276500"/>
          <a:ext cx="2900363" cy="1333500"/>
        </p:xfrm>
        <a:graphic>
          <a:graphicData uri="http://schemas.openxmlformats.org/drawingml/2006/table">
            <a:tbl>
              <a:tblPr>
                <a:tableStyleId>{BC89EF96-8CEA-46FF-86C4-4CE0E7609802}</a:tableStyleId>
              </a:tblPr>
              <a:tblGrid>
                <a:gridCol w="908058">
                  <a:extLst>
                    <a:ext uri="{9D8B030D-6E8A-4147-A177-3AD203B41FA5}">
                      <a16:colId xmlns:a16="http://schemas.microsoft.com/office/drawing/2014/main" val="20000"/>
                    </a:ext>
                  </a:extLst>
                </a:gridCol>
                <a:gridCol w="1070695">
                  <a:extLst>
                    <a:ext uri="{9D8B030D-6E8A-4147-A177-3AD203B41FA5}">
                      <a16:colId xmlns:a16="http://schemas.microsoft.com/office/drawing/2014/main" val="20001"/>
                    </a:ext>
                  </a:extLst>
                </a:gridCol>
                <a:gridCol w="921610">
                  <a:extLst>
                    <a:ext uri="{9D8B030D-6E8A-4147-A177-3AD203B41FA5}">
                      <a16:colId xmlns:a16="http://schemas.microsoft.com/office/drawing/2014/main" val="20002"/>
                    </a:ext>
                  </a:extLst>
                </a:gridCol>
              </a:tblGrid>
              <a:tr h="190500">
                <a:tc>
                  <a:txBody>
                    <a:bodyPr/>
                    <a:lstStyle/>
                    <a:p>
                      <a:pPr algn="ctr" fontAlgn="b"/>
                      <a:r>
                        <a:rPr lang="en-US" sz="1100" u="none" strike="noStrike" dirty="0">
                          <a:effectLst/>
                        </a:rPr>
                        <a:t>Period (day)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Frequency (day</a:t>
                      </a:r>
                      <a:r>
                        <a:rPr lang="en-US" sz="1100" u="none" strike="noStrike" baseline="30000" dirty="0">
                          <a:effectLst/>
                        </a:rPr>
                        <a:t>-1</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Amplitude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ru-RU" sz="1100" u="none" strike="noStrike" dirty="0">
                          <a:effectLst/>
                        </a:rPr>
                        <a:t>29,9</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0,0335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346,2</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ru-RU" sz="1100" u="none" strike="noStrike" dirty="0">
                          <a:effectLst/>
                        </a:rPr>
                        <a:t>17,</a:t>
                      </a:r>
                      <a:r>
                        <a:rPr lang="en-US" sz="1100" u="none" strike="noStrike" dirty="0">
                          <a:effectLst/>
                        </a:rPr>
                        <a:t>7</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0,0566</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307,3</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ru-RU" sz="1100" u="none" strike="noStrike" dirty="0">
                          <a:effectLst/>
                        </a:rPr>
                        <a:t>14,9</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0,067</a:t>
                      </a:r>
                      <a:r>
                        <a:rPr lang="en-US" sz="1100" u="none" strike="noStrike" dirty="0">
                          <a:effectLst/>
                        </a:rPr>
                        <a:t>2</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365,9</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ru-RU" sz="1100" u="none" strike="noStrike" dirty="0">
                          <a:effectLst/>
                        </a:rPr>
                        <a:t>7,6</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0,1313</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244,6</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ru-RU" sz="1100" u="none" strike="noStrike" dirty="0">
                          <a:effectLst/>
                        </a:rPr>
                        <a:t>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0,1995</a:t>
                      </a:r>
                      <a:endParaRPr lang="ru-R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148,7</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ru-RU" sz="1100" u="none" strike="noStrike" dirty="0">
                          <a:effectLst/>
                        </a:rPr>
                        <a:t>3,8</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0,2622</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185,5</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7" name="TextBox 6"/>
          <p:cNvSpPr txBox="1"/>
          <p:nvPr/>
        </p:nvSpPr>
        <p:spPr>
          <a:xfrm>
            <a:off x="6124576" y="-27547"/>
            <a:ext cx="2895600" cy="369332"/>
          </a:xfrm>
          <a:prstGeom prst="rect">
            <a:avLst/>
          </a:prstGeom>
          <a:noFill/>
        </p:spPr>
        <p:txBody>
          <a:bodyPr wrap="square" rtlCol="0">
            <a:spAutoFit/>
          </a:bodyPr>
          <a:lstStyle/>
          <a:p>
            <a:r>
              <a:rPr lang="en-US" dirty="0"/>
              <a:t>Western region</a:t>
            </a:r>
            <a:endParaRPr lang="ru-RU" dirty="0"/>
          </a:p>
        </p:txBody>
      </p:sp>
      <p:sp>
        <p:nvSpPr>
          <p:cNvPr id="8" name="TextBox 7"/>
          <p:cNvSpPr txBox="1"/>
          <p:nvPr/>
        </p:nvSpPr>
        <p:spPr>
          <a:xfrm>
            <a:off x="3136108" y="957921"/>
            <a:ext cx="2264568" cy="369332"/>
          </a:xfrm>
          <a:prstGeom prst="rect">
            <a:avLst/>
          </a:prstGeom>
          <a:noFill/>
        </p:spPr>
        <p:txBody>
          <a:bodyPr wrap="square" rtlCol="0">
            <a:spAutoFit/>
          </a:bodyPr>
          <a:lstStyle/>
          <a:p>
            <a:r>
              <a:rPr lang="en-US" dirty="0"/>
              <a:t>Western region</a:t>
            </a:r>
            <a:endParaRPr lang="ru-RU" dirty="0"/>
          </a:p>
        </p:txBody>
      </p:sp>
      <p:sp>
        <p:nvSpPr>
          <p:cNvPr id="9" name="TextBox 8"/>
          <p:cNvSpPr txBox="1"/>
          <p:nvPr/>
        </p:nvSpPr>
        <p:spPr>
          <a:xfrm>
            <a:off x="3136109" y="4112695"/>
            <a:ext cx="2121692" cy="369332"/>
          </a:xfrm>
          <a:prstGeom prst="rect">
            <a:avLst/>
          </a:prstGeom>
          <a:noFill/>
        </p:spPr>
        <p:txBody>
          <a:bodyPr wrap="square" rtlCol="0">
            <a:spAutoFit/>
          </a:bodyPr>
          <a:lstStyle/>
          <a:p>
            <a:r>
              <a:rPr lang="en-US" dirty="0"/>
              <a:t>Eastern region</a:t>
            </a:r>
            <a:endParaRPr lang="ru-RU" dirty="0"/>
          </a:p>
        </p:txBody>
      </p:sp>
      <p:sp>
        <p:nvSpPr>
          <p:cNvPr id="10" name="TextBox 9"/>
          <p:cNvSpPr txBox="1"/>
          <p:nvPr/>
        </p:nvSpPr>
        <p:spPr>
          <a:xfrm>
            <a:off x="9877424" y="4112695"/>
            <a:ext cx="1847851" cy="369332"/>
          </a:xfrm>
          <a:prstGeom prst="rect">
            <a:avLst/>
          </a:prstGeom>
          <a:noFill/>
        </p:spPr>
        <p:txBody>
          <a:bodyPr wrap="square" rtlCol="0">
            <a:spAutoFit/>
          </a:bodyPr>
          <a:lstStyle/>
          <a:p>
            <a:r>
              <a:rPr lang="en-US" dirty="0"/>
              <a:t>Central region</a:t>
            </a:r>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3757756099"/>
              </p:ext>
            </p:extLst>
          </p:nvPr>
        </p:nvGraphicFramePr>
        <p:xfrm>
          <a:off x="6124574" y="2041218"/>
          <a:ext cx="2790825" cy="1640456"/>
        </p:xfrm>
        <a:graphic>
          <a:graphicData uri="http://schemas.openxmlformats.org/drawingml/2006/table">
            <a:tbl>
              <a:tblPr>
                <a:tableStyleId>{BC89EF96-8CEA-46FF-86C4-4CE0E7609802}</a:tableStyleId>
              </a:tblPr>
              <a:tblGrid>
                <a:gridCol w="903873">
                  <a:extLst>
                    <a:ext uri="{9D8B030D-6E8A-4147-A177-3AD203B41FA5}">
                      <a16:colId xmlns:a16="http://schemas.microsoft.com/office/drawing/2014/main" val="20000"/>
                    </a:ext>
                  </a:extLst>
                </a:gridCol>
                <a:gridCol w="1118194">
                  <a:extLst>
                    <a:ext uri="{9D8B030D-6E8A-4147-A177-3AD203B41FA5}">
                      <a16:colId xmlns:a16="http://schemas.microsoft.com/office/drawing/2014/main" val="20001"/>
                    </a:ext>
                  </a:extLst>
                </a:gridCol>
                <a:gridCol w="768758">
                  <a:extLst>
                    <a:ext uri="{9D8B030D-6E8A-4147-A177-3AD203B41FA5}">
                      <a16:colId xmlns:a16="http://schemas.microsoft.com/office/drawing/2014/main" val="20002"/>
                    </a:ext>
                  </a:extLst>
                </a:gridCol>
              </a:tblGrid>
              <a:tr h="223136">
                <a:tc>
                  <a:txBody>
                    <a:bodyPr/>
                    <a:lstStyle/>
                    <a:p>
                      <a:pPr algn="ctr" fontAlgn="b"/>
                      <a:r>
                        <a:rPr lang="en-US" sz="1100" u="none" strike="noStrike" dirty="0">
                          <a:effectLst/>
                        </a:rPr>
                        <a:t>Period (day)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Frequency (day</a:t>
                      </a:r>
                      <a:r>
                        <a:rPr lang="en-US" sz="1100" u="none" strike="noStrike" baseline="30000" dirty="0">
                          <a:effectLst/>
                        </a:rPr>
                        <a:t>-1</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Amplitude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63644">
                <a:tc>
                  <a:txBody>
                    <a:bodyPr/>
                    <a:lstStyle/>
                    <a:p>
                      <a:pPr algn="ctr" fontAlgn="b"/>
                      <a:r>
                        <a:rPr lang="ru-RU" sz="1100" u="none" strike="noStrike" dirty="0">
                          <a:effectLst/>
                        </a:rPr>
                        <a:t>29,05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0,034</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298,2</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63644">
                <a:tc>
                  <a:txBody>
                    <a:bodyPr/>
                    <a:lstStyle/>
                    <a:p>
                      <a:pPr algn="ctr" fontAlgn="b"/>
                      <a:r>
                        <a:rPr lang="ru-RU" sz="1100" u="none" strike="noStrike" dirty="0">
                          <a:effectLst/>
                        </a:rPr>
                        <a:t>16,93</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0,059</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204,9</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63644">
                <a:tc>
                  <a:txBody>
                    <a:bodyPr/>
                    <a:lstStyle/>
                    <a:p>
                      <a:pPr algn="ctr" fontAlgn="b"/>
                      <a:r>
                        <a:rPr lang="ru-RU" sz="1100" u="none" strike="noStrike" dirty="0">
                          <a:effectLst/>
                        </a:rPr>
                        <a:t>14,58</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0,068</a:t>
                      </a:r>
                      <a:r>
                        <a:rPr lang="en-US" sz="1100" u="none" strike="noStrike" dirty="0">
                          <a:effectLst/>
                        </a:rPr>
                        <a:t>6</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263,9</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63644">
                <a:tc>
                  <a:txBody>
                    <a:bodyPr/>
                    <a:lstStyle/>
                    <a:p>
                      <a:pPr algn="ctr" fontAlgn="b"/>
                      <a:r>
                        <a:rPr lang="ru-RU" sz="1100" u="none" strike="noStrike" dirty="0">
                          <a:effectLst/>
                        </a:rPr>
                        <a:t>9,5</a:t>
                      </a:r>
                      <a:r>
                        <a:rPr lang="en-US" sz="1100" u="none" strike="noStrike" dirty="0">
                          <a:effectLst/>
                        </a:rPr>
                        <a:t>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0,10</a:t>
                      </a:r>
                      <a:r>
                        <a:rPr lang="en-US" sz="1100" u="none" strike="noStrike" dirty="0">
                          <a:effectLst/>
                        </a:rPr>
                        <a:t>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220,9</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63644">
                <a:tc>
                  <a:txBody>
                    <a:bodyPr/>
                    <a:lstStyle/>
                    <a:p>
                      <a:pPr algn="ctr" fontAlgn="b"/>
                      <a:r>
                        <a:rPr lang="ru-RU" sz="1100" u="none" strike="noStrike" dirty="0">
                          <a:effectLst/>
                        </a:rPr>
                        <a:t>7,9</a:t>
                      </a:r>
                      <a:r>
                        <a:rPr lang="en-US" sz="1100" u="none" strike="noStrike" dirty="0">
                          <a:effectLst/>
                        </a:rPr>
                        <a:t>4</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0,126</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150,2</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63644">
                <a:tc>
                  <a:txBody>
                    <a:bodyPr/>
                    <a:lstStyle/>
                    <a:p>
                      <a:pPr algn="ctr" fontAlgn="b"/>
                      <a:r>
                        <a:rPr lang="ru-RU" sz="1100" u="none" strike="noStrike" dirty="0">
                          <a:effectLst/>
                        </a:rPr>
                        <a:t>7,3</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0,13</a:t>
                      </a:r>
                      <a:r>
                        <a:rPr lang="en-US" sz="1100" u="none" strike="noStrike" dirty="0">
                          <a:effectLst/>
                        </a:rPr>
                        <a:t>7</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193,5</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63644">
                <a:tc>
                  <a:txBody>
                    <a:bodyPr/>
                    <a:lstStyle/>
                    <a:p>
                      <a:pPr algn="ctr" fontAlgn="b"/>
                      <a:r>
                        <a:rPr lang="ru-RU" sz="1100" u="none" strike="noStrike" dirty="0">
                          <a:effectLst/>
                        </a:rPr>
                        <a:t>6,32</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0,158</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189,9</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63644">
                <a:tc>
                  <a:txBody>
                    <a:bodyPr/>
                    <a:lstStyle/>
                    <a:p>
                      <a:pPr algn="ctr" fontAlgn="b"/>
                      <a:r>
                        <a:rPr lang="ru-RU" sz="1100" u="none" strike="noStrike" dirty="0">
                          <a:effectLst/>
                        </a:rPr>
                        <a:t>4,4</a:t>
                      </a:r>
                      <a:r>
                        <a:rPr lang="en-US" sz="1100" u="none" strike="noStrike" dirty="0">
                          <a:effectLst/>
                        </a:rPr>
                        <a:t>1</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0,22</a:t>
                      </a:r>
                      <a:r>
                        <a:rPr lang="en-US" sz="1100" u="none" strike="noStrike" dirty="0">
                          <a:effectLst/>
                        </a:rPr>
                        <a:t>7</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271,2</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
        <p:nvSpPr>
          <p:cNvPr id="12" name="TextBox 11"/>
          <p:cNvSpPr txBox="1"/>
          <p:nvPr/>
        </p:nvSpPr>
        <p:spPr>
          <a:xfrm>
            <a:off x="6019799" y="1728378"/>
            <a:ext cx="2895600" cy="369332"/>
          </a:xfrm>
          <a:prstGeom prst="rect">
            <a:avLst/>
          </a:prstGeom>
          <a:noFill/>
        </p:spPr>
        <p:txBody>
          <a:bodyPr wrap="square" rtlCol="0">
            <a:spAutoFit/>
          </a:bodyPr>
          <a:lstStyle/>
          <a:p>
            <a:r>
              <a:rPr lang="en-US" dirty="0"/>
              <a:t>Eastern region</a:t>
            </a:r>
            <a:endParaRPr lang="ru-RU" dirty="0"/>
          </a:p>
        </p:txBody>
      </p:sp>
      <p:sp>
        <p:nvSpPr>
          <p:cNvPr id="13" name="TextBox 12"/>
          <p:cNvSpPr txBox="1"/>
          <p:nvPr/>
        </p:nvSpPr>
        <p:spPr>
          <a:xfrm>
            <a:off x="9195740" y="1442089"/>
            <a:ext cx="2895600" cy="369332"/>
          </a:xfrm>
          <a:prstGeom prst="rect">
            <a:avLst/>
          </a:prstGeom>
          <a:noFill/>
        </p:spPr>
        <p:txBody>
          <a:bodyPr wrap="square" rtlCol="0">
            <a:spAutoFit/>
          </a:bodyPr>
          <a:lstStyle/>
          <a:p>
            <a:r>
              <a:rPr lang="en-US" dirty="0"/>
              <a:t>Central region</a:t>
            </a:r>
            <a:endParaRPr lang="ru-RU" dirty="0"/>
          </a:p>
        </p:txBody>
      </p:sp>
      <p:graphicFrame>
        <p:nvGraphicFramePr>
          <p:cNvPr id="15" name="Таблица 14"/>
          <p:cNvGraphicFramePr>
            <a:graphicFrameLocks noGrp="1"/>
          </p:cNvGraphicFramePr>
          <p:nvPr>
            <p:extLst>
              <p:ext uri="{D42A27DB-BD31-4B8C-83A1-F6EECF244321}">
                <p14:modId xmlns:p14="http://schemas.microsoft.com/office/powerpoint/2010/main" val="4025870142"/>
              </p:ext>
            </p:extLst>
          </p:nvPr>
        </p:nvGraphicFramePr>
        <p:xfrm>
          <a:off x="9195740" y="1778779"/>
          <a:ext cx="2895600" cy="1905000"/>
        </p:xfrm>
        <a:graphic>
          <a:graphicData uri="http://schemas.openxmlformats.org/drawingml/2006/table">
            <a:tbl>
              <a:tblPr>
                <a:tableStyleId>{BC89EF96-8CEA-46FF-86C4-4CE0E7609802}</a:tableStyleId>
              </a:tblPr>
              <a:tblGrid>
                <a:gridCol w="903721">
                  <a:extLst>
                    <a:ext uri="{9D8B030D-6E8A-4147-A177-3AD203B41FA5}">
                      <a16:colId xmlns:a16="http://schemas.microsoft.com/office/drawing/2014/main" val="20000"/>
                    </a:ext>
                  </a:extLst>
                </a:gridCol>
                <a:gridCol w="1092767">
                  <a:extLst>
                    <a:ext uri="{9D8B030D-6E8A-4147-A177-3AD203B41FA5}">
                      <a16:colId xmlns:a16="http://schemas.microsoft.com/office/drawing/2014/main" val="20001"/>
                    </a:ext>
                  </a:extLst>
                </a:gridCol>
                <a:gridCol w="899112">
                  <a:extLst>
                    <a:ext uri="{9D8B030D-6E8A-4147-A177-3AD203B41FA5}">
                      <a16:colId xmlns:a16="http://schemas.microsoft.com/office/drawing/2014/main" val="20002"/>
                    </a:ext>
                  </a:extLst>
                </a:gridCol>
              </a:tblGrid>
              <a:tr h="190500">
                <a:tc>
                  <a:txBody>
                    <a:bodyPr/>
                    <a:lstStyle/>
                    <a:p>
                      <a:pPr algn="ctr" fontAlgn="b"/>
                      <a:r>
                        <a:rPr lang="en-US" sz="1100" u="none" strike="noStrike" dirty="0">
                          <a:effectLst/>
                        </a:rPr>
                        <a:t>Period (day)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Frequency (day</a:t>
                      </a:r>
                      <a:r>
                        <a:rPr lang="en-US" sz="1100" u="none" strike="noStrike" baseline="30000" dirty="0">
                          <a:effectLst/>
                        </a:rPr>
                        <a:t>-1</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Amplitude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ru-RU" sz="1100" u="none" strike="noStrike" dirty="0">
                          <a:effectLst/>
                        </a:rPr>
                        <a:t>26,09</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0,038</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298,2</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ru-RU" sz="1100" u="none" strike="noStrike" dirty="0">
                          <a:effectLst/>
                        </a:rPr>
                        <a:t>19,</a:t>
                      </a:r>
                      <a:r>
                        <a:rPr lang="en-US" sz="1100" u="none" strike="noStrike" dirty="0">
                          <a:effectLst/>
                        </a:rPr>
                        <a:t>7</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0,05</a:t>
                      </a:r>
                      <a:r>
                        <a:rPr lang="en-US" sz="1100" u="none" strike="noStrike" dirty="0">
                          <a:effectLst/>
                        </a:rPr>
                        <a:t>1</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114,4</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ru-RU" sz="1100" u="none" strike="noStrike" dirty="0">
                          <a:effectLst/>
                        </a:rPr>
                        <a:t>17,</a:t>
                      </a:r>
                      <a:r>
                        <a:rPr lang="en-US" sz="1100" u="none" strike="noStrike" dirty="0">
                          <a:effectLst/>
                        </a:rPr>
                        <a:t>1</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0,058</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125,2</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ru-RU" sz="1100" u="none" strike="noStrike" dirty="0">
                          <a:effectLst/>
                        </a:rPr>
                        <a:t>13,65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0,073</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77,3</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ru-RU" sz="1100" u="none" strike="noStrike" dirty="0">
                          <a:effectLst/>
                        </a:rPr>
                        <a:t>9,2</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0,108</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112</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ru-RU" sz="1100" u="none" strike="noStrike" dirty="0">
                          <a:effectLst/>
                        </a:rPr>
                        <a:t>7,9</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0,126</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115,2</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ru-RU" sz="1100" u="none" strike="noStrike" dirty="0">
                          <a:effectLst/>
                        </a:rPr>
                        <a:t>6,</a:t>
                      </a:r>
                      <a:r>
                        <a:rPr lang="en-US" sz="1100" u="none" strike="noStrike" dirty="0">
                          <a:effectLst/>
                        </a:rPr>
                        <a:t>1</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0,164</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74,82</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ru-RU" sz="1100" u="none" strike="noStrike" dirty="0">
                          <a:effectLst/>
                        </a:rPr>
                        <a:t>5,</a:t>
                      </a:r>
                      <a:r>
                        <a:rPr lang="en-US" sz="1100" u="none" strike="noStrike" dirty="0">
                          <a:effectLst/>
                        </a:rPr>
                        <a:t>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0,183</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a:effectLst/>
                        </a:rPr>
                        <a:t>54,1</a:t>
                      </a:r>
                      <a:endParaRPr lang="ru-R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ru-RU" sz="1100" u="none" strike="noStrike" dirty="0">
                          <a:effectLst/>
                        </a:rPr>
                        <a:t>4,4</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0,22</a:t>
                      </a:r>
                      <a:r>
                        <a:rPr lang="en-US" sz="1100" u="none" strike="noStrike" dirty="0">
                          <a:effectLst/>
                        </a:rPr>
                        <a:t>5</a:t>
                      </a:r>
                      <a:endParaRPr lang="ru-R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100" u="none" strike="noStrike" dirty="0">
                          <a:effectLst/>
                        </a:rPr>
                        <a:t>85,93</a:t>
                      </a:r>
                      <a:endParaRPr lang="ru-R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sp>
        <p:nvSpPr>
          <p:cNvPr id="16" name="Номер слайда 15"/>
          <p:cNvSpPr>
            <a:spLocks noGrp="1"/>
          </p:cNvSpPr>
          <p:nvPr>
            <p:ph type="sldNum" sz="quarter" idx="12"/>
          </p:nvPr>
        </p:nvSpPr>
        <p:spPr/>
        <p:txBody>
          <a:bodyPr/>
          <a:lstStyle/>
          <a:p>
            <a:fld id="{8596889A-8437-4195-82AB-267D1E72EB99}" type="slidenum">
              <a:rPr lang="ru-RU" smtClean="0"/>
              <a:t>7</a:t>
            </a:fld>
            <a:endParaRPr lang="ru-RU"/>
          </a:p>
        </p:txBody>
      </p:sp>
    </p:spTree>
    <p:extLst>
      <p:ext uri="{BB962C8B-B14F-4D97-AF65-F5344CB8AC3E}">
        <p14:creationId xmlns:p14="http://schemas.microsoft.com/office/powerpoint/2010/main" val="298995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9211C-6694-4743-A067-1EBB912B5CA8}"/>
              </a:ext>
            </a:extLst>
          </p:cNvPr>
          <p:cNvSpPr>
            <a:spLocks noGrp="1"/>
          </p:cNvSpPr>
          <p:nvPr>
            <p:ph type="title"/>
          </p:nvPr>
        </p:nvSpPr>
        <p:spPr>
          <a:xfrm>
            <a:off x="838199" y="136525"/>
            <a:ext cx="10515600" cy="673707"/>
          </a:xfrm>
        </p:spPr>
        <p:txBody>
          <a:bodyPr>
            <a:normAutofit fontScale="90000"/>
          </a:bodyPr>
          <a:lstStyle/>
          <a:p>
            <a:pPr algn="ctr"/>
            <a:r>
              <a:rPr lang="en-US" dirty="0"/>
              <a:t>Continuous wavelet transform </a:t>
            </a:r>
            <a:r>
              <a:rPr lang="en-US" sz="3100" dirty="0"/>
              <a:t>(discrete Meyer wavelet)</a:t>
            </a:r>
            <a:endParaRPr lang="ru-RU" dirty="0"/>
          </a:p>
        </p:txBody>
      </p:sp>
      <p:sp>
        <p:nvSpPr>
          <p:cNvPr id="3" name="Номер слайда 2">
            <a:extLst>
              <a:ext uri="{FF2B5EF4-FFF2-40B4-BE49-F238E27FC236}">
                <a16:creationId xmlns:a16="http://schemas.microsoft.com/office/drawing/2014/main" id="{996C6E7E-BBD5-4AD0-9059-E7A25D47D635}"/>
              </a:ext>
            </a:extLst>
          </p:cNvPr>
          <p:cNvSpPr>
            <a:spLocks noGrp="1"/>
          </p:cNvSpPr>
          <p:nvPr>
            <p:ph type="sldNum" sz="quarter" idx="12"/>
          </p:nvPr>
        </p:nvSpPr>
        <p:spPr/>
        <p:txBody>
          <a:bodyPr/>
          <a:lstStyle/>
          <a:p>
            <a:fld id="{8596889A-8437-4195-82AB-267D1E72EB99}" type="slidenum">
              <a:rPr lang="ru-RU" smtClean="0"/>
              <a:t>8</a:t>
            </a:fld>
            <a:endParaRPr lang="ru-RU"/>
          </a:p>
        </p:txBody>
      </p:sp>
      <p:pic>
        <p:nvPicPr>
          <p:cNvPr id="5" name="Рисунок 4">
            <a:extLst>
              <a:ext uri="{FF2B5EF4-FFF2-40B4-BE49-F238E27FC236}">
                <a16:creationId xmlns:a16="http://schemas.microsoft.com/office/drawing/2014/main" id="{FAB5F1A6-2249-414C-9FBB-1A75A486FC99}"/>
              </a:ext>
            </a:extLst>
          </p:cNvPr>
          <p:cNvPicPr>
            <a:picLocks noChangeAspect="1"/>
          </p:cNvPicPr>
          <p:nvPr/>
        </p:nvPicPr>
        <p:blipFill rotWithShape="1">
          <a:blip r:embed="rId2">
            <a:extLst>
              <a:ext uri="{28A0092B-C50C-407E-A947-70E740481C1C}">
                <a14:useLocalDpi xmlns:a14="http://schemas.microsoft.com/office/drawing/2010/main" val="0"/>
              </a:ext>
            </a:extLst>
          </a:blip>
          <a:srcRect l="8214" t="2252" r="15785"/>
          <a:stretch/>
        </p:blipFill>
        <p:spPr>
          <a:xfrm>
            <a:off x="1351733" y="1038832"/>
            <a:ext cx="9488533" cy="5819168"/>
          </a:xfrm>
          <a:prstGeom prst="rect">
            <a:avLst/>
          </a:prstGeom>
        </p:spPr>
      </p:pic>
      <p:sp>
        <p:nvSpPr>
          <p:cNvPr id="6" name="TextBox 5">
            <a:extLst>
              <a:ext uri="{FF2B5EF4-FFF2-40B4-BE49-F238E27FC236}">
                <a16:creationId xmlns:a16="http://schemas.microsoft.com/office/drawing/2014/main" id="{D5B12253-AAE5-4335-9E6A-E35C61995326}"/>
              </a:ext>
            </a:extLst>
          </p:cNvPr>
          <p:cNvSpPr txBox="1"/>
          <p:nvPr/>
        </p:nvSpPr>
        <p:spPr>
          <a:xfrm>
            <a:off x="287383" y="1175657"/>
            <a:ext cx="818606" cy="369332"/>
          </a:xfrm>
          <a:prstGeom prst="rect">
            <a:avLst/>
          </a:prstGeom>
          <a:noFill/>
        </p:spPr>
        <p:txBody>
          <a:bodyPr wrap="square" rtlCol="0">
            <a:spAutoFit/>
          </a:bodyPr>
          <a:lstStyle/>
          <a:p>
            <a:r>
              <a:rPr lang="en-US" dirty="0"/>
              <a:t>47.6</a:t>
            </a:r>
          </a:p>
        </p:txBody>
      </p:sp>
      <p:sp>
        <p:nvSpPr>
          <p:cNvPr id="7" name="TextBox 6">
            <a:extLst>
              <a:ext uri="{FF2B5EF4-FFF2-40B4-BE49-F238E27FC236}">
                <a16:creationId xmlns:a16="http://schemas.microsoft.com/office/drawing/2014/main" id="{8DB9344A-F9A6-4F6D-BFB4-8F973E355243}"/>
              </a:ext>
            </a:extLst>
          </p:cNvPr>
          <p:cNvSpPr txBox="1"/>
          <p:nvPr/>
        </p:nvSpPr>
        <p:spPr>
          <a:xfrm>
            <a:off x="287383" y="1815737"/>
            <a:ext cx="818606" cy="369332"/>
          </a:xfrm>
          <a:prstGeom prst="rect">
            <a:avLst/>
          </a:prstGeom>
          <a:noFill/>
        </p:spPr>
        <p:txBody>
          <a:bodyPr wrap="square" rtlCol="0">
            <a:spAutoFit/>
          </a:bodyPr>
          <a:lstStyle/>
          <a:p>
            <a:r>
              <a:rPr lang="en-US" dirty="0"/>
              <a:t>24.4</a:t>
            </a:r>
          </a:p>
        </p:txBody>
      </p:sp>
      <p:sp>
        <p:nvSpPr>
          <p:cNvPr id="8" name="TextBox 7">
            <a:extLst>
              <a:ext uri="{FF2B5EF4-FFF2-40B4-BE49-F238E27FC236}">
                <a16:creationId xmlns:a16="http://schemas.microsoft.com/office/drawing/2014/main" id="{3F4EA6AA-3500-4F66-B8FA-70134FAF6209}"/>
              </a:ext>
            </a:extLst>
          </p:cNvPr>
          <p:cNvSpPr txBox="1"/>
          <p:nvPr/>
        </p:nvSpPr>
        <p:spPr>
          <a:xfrm>
            <a:off x="287383" y="2057899"/>
            <a:ext cx="574766" cy="369332"/>
          </a:xfrm>
          <a:prstGeom prst="rect">
            <a:avLst/>
          </a:prstGeom>
          <a:noFill/>
        </p:spPr>
        <p:txBody>
          <a:bodyPr wrap="square" rtlCol="0">
            <a:spAutoFit/>
          </a:bodyPr>
          <a:lstStyle/>
          <a:p>
            <a:r>
              <a:rPr lang="en-US" dirty="0"/>
              <a:t>12</a:t>
            </a:r>
          </a:p>
        </p:txBody>
      </p:sp>
      <p:cxnSp>
        <p:nvCxnSpPr>
          <p:cNvPr id="10" name="Прямая со стрелкой 9">
            <a:extLst>
              <a:ext uri="{FF2B5EF4-FFF2-40B4-BE49-F238E27FC236}">
                <a16:creationId xmlns:a16="http://schemas.microsoft.com/office/drawing/2014/main" id="{A32D15DD-41B8-47FB-8DE9-D210A3156F6F}"/>
              </a:ext>
            </a:extLst>
          </p:cNvPr>
          <p:cNvCxnSpPr>
            <a:cxnSpLocks/>
          </p:cNvCxnSpPr>
          <p:nvPr/>
        </p:nvCxnSpPr>
        <p:spPr>
          <a:xfrm>
            <a:off x="838199" y="1360323"/>
            <a:ext cx="729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14DB6845-B8FE-471F-9C5B-C86FE911D70F}"/>
              </a:ext>
            </a:extLst>
          </p:cNvPr>
          <p:cNvCxnSpPr>
            <a:cxnSpLocks/>
          </p:cNvCxnSpPr>
          <p:nvPr/>
        </p:nvCxnSpPr>
        <p:spPr>
          <a:xfrm>
            <a:off x="862149" y="1989126"/>
            <a:ext cx="5660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AE765598-CE0E-42DC-A983-5C0A6824D217}"/>
              </a:ext>
            </a:extLst>
          </p:cNvPr>
          <p:cNvCxnSpPr>
            <a:cxnSpLocks/>
          </p:cNvCxnSpPr>
          <p:nvPr/>
        </p:nvCxnSpPr>
        <p:spPr>
          <a:xfrm>
            <a:off x="862149" y="2292250"/>
            <a:ext cx="729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60BB8A-CB78-4867-BE4A-786D3B6FDB14}"/>
              </a:ext>
            </a:extLst>
          </p:cNvPr>
          <p:cNvSpPr txBox="1"/>
          <p:nvPr/>
        </p:nvSpPr>
        <p:spPr>
          <a:xfrm>
            <a:off x="200297" y="810232"/>
            <a:ext cx="905692" cy="369332"/>
          </a:xfrm>
          <a:prstGeom prst="rect">
            <a:avLst/>
          </a:prstGeom>
          <a:noFill/>
        </p:spPr>
        <p:txBody>
          <a:bodyPr wrap="square" rtlCol="0">
            <a:spAutoFit/>
          </a:bodyPr>
          <a:lstStyle/>
          <a:p>
            <a:r>
              <a:rPr lang="en-US" dirty="0"/>
              <a:t>T, days</a:t>
            </a:r>
            <a:endParaRPr lang="ru-RU" dirty="0"/>
          </a:p>
        </p:txBody>
      </p:sp>
      <p:sp>
        <p:nvSpPr>
          <p:cNvPr id="21" name="TextBox 20">
            <a:extLst>
              <a:ext uri="{FF2B5EF4-FFF2-40B4-BE49-F238E27FC236}">
                <a16:creationId xmlns:a16="http://schemas.microsoft.com/office/drawing/2014/main" id="{27B100F3-E145-4C8E-8755-12DCA0D13AA8}"/>
              </a:ext>
            </a:extLst>
          </p:cNvPr>
          <p:cNvSpPr txBox="1"/>
          <p:nvPr/>
        </p:nvSpPr>
        <p:spPr>
          <a:xfrm>
            <a:off x="574763" y="2224366"/>
            <a:ext cx="365760" cy="369332"/>
          </a:xfrm>
          <a:prstGeom prst="rect">
            <a:avLst/>
          </a:prstGeom>
          <a:noFill/>
        </p:spPr>
        <p:txBody>
          <a:bodyPr wrap="square" rtlCol="0">
            <a:spAutoFit/>
          </a:bodyPr>
          <a:lstStyle/>
          <a:p>
            <a:r>
              <a:rPr lang="en-US" dirty="0"/>
              <a:t>6</a:t>
            </a:r>
          </a:p>
        </p:txBody>
      </p:sp>
      <p:cxnSp>
        <p:nvCxnSpPr>
          <p:cNvPr id="22" name="Прямая со стрелкой 21">
            <a:extLst>
              <a:ext uri="{FF2B5EF4-FFF2-40B4-BE49-F238E27FC236}">
                <a16:creationId xmlns:a16="http://schemas.microsoft.com/office/drawing/2014/main" id="{CFBF4289-9659-4193-82C7-45A6734CA6C9}"/>
              </a:ext>
            </a:extLst>
          </p:cNvPr>
          <p:cNvCxnSpPr>
            <a:cxnSpLocks/>
          </p:cNvCxnSpPr>
          <p:nvPr/>
        </p:nvCxnSpPr>
        <p:spPr>
          <a:xfrm>
            <a:off x="862149" y="2415172"/>
            <a:ext cx="729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1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5374676" cy="760223"/>
          </a:xfrm>
        </p:spPr>
        <p:txBody>
          <a:bodyPr/>
          <a:lstStyle/>
          <a:p>
            <a:r>
              <a:rPr lang="en-US" dirty="0"/>
              <a:t>Analytical expression</a:t>
            </a:r>
            <a:endParaRPr lang="ru-RU" dirty="0"/>
          </a:p>
        </p:txBody>
      </p:sp>
      <mc:AlternateContent xmlns:mc="http://schemas.openxmlformats.org/markup-compatibility/2006" xmlns:a14="http://schemas.microsoft.com/office/drawing/2010/main">
        <mc:Choice Requires="a14">
          <p:sp>
            <p:nvSpPr>
              <p:cNvPr id="3" name="Прямоугольник 2"/>
              <p:cNvSpPr/>
              <p:nvPr/>
            </p:nvSpPr>
            <p:spPr>
              <a:xfrm>
                <a:off x="575014" y="1743598"/>
                <a:ext cx="5374676" cy="816121"/>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rPr>
                        <m:t>𝑃</m:t>
                      </m:r>
                      <m:r>
                        <a:rPr lang="ru-RU" i="0">
                          <a:latin typeface="Cambria Math" panose="02040503050406030204" pitchFamily="18" charset="0"/>
                        </a:rPr>
                        <m:t>(</m:t>
                      </m:r>
                      <m:r>
                        <a:rPr lang="ru-RU" i="1">
                          <a:latin typeface="Cambria Math" panose="02040503050406030204" pitchFamily="18" charset="0"/>
                        </a:rPr>
                        <m:t>𝜑</m:t>
                      </m:r>
                      <m:r>
                        <a:rPr lang="ru-RU" i="0">
                          <a:latin typeface="Cambria Math" panose="02040503050406030204" pitchFamily="18" charset="0"/>
                        </a:rPr>
                        <m:t>,</m:t>
                      </m:r>
                      <m:r>
                        <a:rPr lang="ru-RU" i="1">
                          <a:latin typeface="Cambria Math" panose="02040503050406030204" pitchFamily="18" charset="0"/>
                        </a:rPr>
                        <m:t>𝜆</m:t>
                      </m:r>
                      <m:r>
                        <a:rPr lang="ru-RU" i="0">
                          <a:latin typeface="Cambria Math" panose="02040503050406030204" pitchFamily="18" charset="0"/>
                        </a:rPr>
                        <m:t>)=</m:t>
                      </m:r>
                      <m:r>
                        <a:rPr lang="ru-RU" i="1">
                          <a:latin typeface="Cambria Math" panose="02040503050406030204" pitchFamily="18" charset="0"/>
                        </a:rPr>
                        <m:t>𝐴</m:t>
                      </m:r>
                      <m:r>
                        <a:rPr lang="ru-RU" i="0">
                          <a:latin typeface="Cambria Math" panose="02040503050406030204" pitchFamily="18" charset="0"/>
                        </a:rPr>
                        <m:t>(</m:t>
                      </m:r>
                      <m:r>
                        <a:rPr lang="ru-RU" i="1">
                          <a:latin typeface="Cambria Math" panose="02040503050406030204" pitchFamily="18" charset="0"/>
                        </a:rPr>
                        <m:t>𝜆</m:t>
                      </m:r>
                      <m:r>
                        <a:rPr lang="ru-RU" i="0">
                          <a:latin typeface="Cambria Math" panose="02040503050406030204" pitchFamily="18" charset="0"/>
                        </a:rPr>
                        <m:t>)</m:t>
                      </m:r>
                      <m:func>
                        <m:funcPr>
                          <m:ctrlPr>
                            <a:rPr lang="ru-RU" i="1">
                              <a:latin typeface="Cambria Math" panose="02040503050406030204" pitchFamily="18" charset="0"/>
                            </a:rPr>
                          </m:ctrlPr>
                        </m:funcPr>
                        <m:fName>
                          <m:r>
                            <m:rPr>
                              <m:sty m:val="p"/>
                            </m:rPr>
                            <a:rPr lang="ru-RU" i="0">
                              <a:latin typeface="Cambria Math" panose="02040503050406030204" pitchFamily="18" charset="0"/>
                            </a:rPr>
                            <m:t>exp</m:t>
                          </m:r>
                        </m:fName>
                        <m:e>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𝜑</m:t>
                                          </m:r>
                                          <m:r>
                                            <a:rPr lang="ru-RU" i="0">
                                              <a:latin typeface="Cambria Math" panose="02040503050406030204" pitchFamily="18" charset="0"/>
                                            </a:rPr>
                                            <m:t>−</m:t>
                                          </m:r>
                                          <m:r>
                                            <a:rPr lang="ru-RU" i="1">
                                              <a:latin typeface="Cambria Math" panose="02040503050406030204" pitchFamily="18" charset="0"/>
                                            </a:rPr>
                                            <m:t>𝐵</m:t>
                                          </m:r>
                                          <m:d>
                                            <m:dPr>
                                              <m:ctrlPr>
                                                <a:rPr lang="ru-RU" i="1">
                                                  <a:latin typeface="Cambria Math" panose="02040503050406030204" pitchFamily="18" charset="0"/>
                                                </a:rPr>
                                              </m:ctrlPr>
                                            </m:dPr>
                                            <m:e>
                                              <m:r>
                                                <a:rPr lang="ru-RU" i="1">
                                                  <a:latin typeface="Cambria Math" panose="02040503050406030204" pitchFamily="18" charset="0"/>
                                                </a:rPr>
                                                <m:t>𝜆</m:t>
                                              </m:r>
                                            </m:e>
                                          </m:d>
                                        </m:num>
                                        <m:den>
                                          <m:r>
                                            <a:rPr lang="ru-RU" i="1">
                                              <a:latin typeface="Cambria Math" panose="02040503050406030204" pitchFamily="18" charset="0"/>
                                            </a:rPr>
                                            <m:t>𝐶</m:t>
                                          </m:r>
                                          <m:d>
                                            <m:dPr>
                                              <m:ctrlPr>
                                                <a:rPr lang="ru-RU" i="1">
                                                  <a:latin typeface="Cambria Math" panose="02040503050406030204" pitchFamily="18" charset="0"/>
                                                </a:rPr>
                                              </m:ctrlPr>
                                            </m:dPr>
                                            <m:e>
                                              <m:r>
                                                <a:rPr lang="ru-RU" i="1">
                                                  <a:latin typeface="Cambria Math" panose="02040503050406030204" pitchFamily="18" charset="0"/>
                                                </a:rPr>
                                                <m:t>𝜆</m:t>
                                              </m:r>
                                            </m:e>
                                          </m:d>
                                        </m:den>
                                      </m:f>
                                    </m:e>
                                  </m:d>
                                </m:e>
                                <m:sup>
                                  <m:r>
                                    <a:rPr lang="ru-RU" i="0">
                                      <a:latin typeface="Cambria Math" panose="02040503050406030204" pitchFamily="18" charset="0"/>
                                    </a:rPr>
                                    <m:t>2</m:t>
                                  </m:r>
                                </m:sup>
                              </m:sSup>
                            </m:e>
                          </m:d>
                        </m:e>
                      </m:func>
                      <m:r>
                        <a:rPr lang="ru-RU" i="0">
                          <a:latin typeface="Cambria Math" panose="02040503050406030204" pitchFamily="18" charset="0"/>
                        </a:rPr>
                        <m:t>−0,0</m:t>
                      </m:r>
                      <m:r>
                        <a:rPr lang="en-US" b="0" i="0" smtClean="0">
                          <a:latin typeface="Cambria Math" panose="02040503050406030204" pitchFamily="18" charset="0"/>
                        </a:rPr>
                        <m:t>3</m:t>
                      </m:r>
                      <m:r>
                        <a:rPr lang="ru-RU" i="1">
                          <a:latin typeface="Cambria Math" panose="02040503050406030204" pitchFamily="18" charset="0"/>
                        </a:rPr>
                        <m:t>𝜑</m:t>
                      </m:r>
                      <m:r>
                        <a:rPr lang="ru-RU" i="0">
                          <a:latin typeface="Cambria Math" panose="02040503050406030204" pitchFamily="18" charset="0"/>
                        </a:rPr>
                        <m:t>+</m:t>
                      </m:r>
                      <m:r>
                        <a:rPr lang="en-US" b="0" i="0" smtClean="0">
                          <a:latin typeface="Cambria Math" panose="02040503050406030204" pitchFamily="18" charset="0"/>
                        </a:rPr>
                        <m:t>2</m:t>
                      </m:r>
                      <m:r>
                        <a:rPr lang="ru-RU" i="0">
                          <a:latin typeface="Cambria Math" panose="02040503050406030204" pitchFamily="18" charset="0"/>
                        </a:rPr>
                        <m:t>,</m:t>
                      </m:r>
                      <m:r>
                        <a:rPr lang="en-US" b="0" i="0" smtClean="0">
                          <a:latin typeface="Cambria Math" panose="02040503050406030204" pitchFamily="18" charset="0"/>
                        </a:rPr>
                        <m:t>2</m:t>
                      </m:r>
                    </m:oMath>
                  </m:oMathPara>
                </a14:m>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75014" y="1743598"/>
                <a:ext cx="5374676" cy="816121"/>
              </a:xfrm>
              <a:prstGeom prst="rect">
                <a:avLst/>
              </a:prstGeom>
              <a:blipFill rotWithShape="0">
                <a:blip r:embed="rId2"/>
                <a:stretch>
                  <a:fillRect/>
                </a:stretch>
              </a:blipFill>
              <a:ln>
                <a:solidFill>
                  <a:schemeClr val="accent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Прямоугольник 3"/>
              <p:cNvSpPr/>
              <p:nvPr/>
            </p:nvSpPr>
            <p:spPr>
              <a:xfrm>
                <a:off x="723900" y="2886357"/>
                <a:ext cx="4030013" cy="8710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𝐴</m:t>
                      </m:r>
                      <m:r>
                        <a:rPr lang="ru-RU" i="0">
                          <a:latin typeface="Cambria Math" panose="02040503050406030204" pitchFamily="18" charset="0"/>
                        </a:rPr>
                        <m:t>(</m:t>
                      </m:r>
                      <m:r>
                        <a:rPr lang="ru-RU" i="1">
                          <a:latin typeface="Cambria Math" panose="02040503050406030204" pitchFamily="18" charset="0"/>
                        </a:rPr>
                        <m:t>𝜆</m:t>
                      </m:r>
                      <m:r>
                        <a:rPr lang="ru-RU" i="0">
                          <a:latin typeface="Cambria Math" panose="02040503050406030204" pitchFamily="18" charset="0"/>
                        </a:rPr>
                        <m:t>,</m:t>
                      </m:r>
                      <m:r>
                        <a:rPr lang="ru-RU" i="1">
                          <a:latin typeface="Cambria Math" panose="02040503050406030204" pitchFamily="18" charset="0"/>
                        </a:rPr>
                        <m:t>𝑡</m:t>
                      </m:r>
                      <m:r>
                        <a:rPr lang="ru-RU" i="0">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𝑛</m:t>
                          </m:r>
                          <m:r>
                            <a:rPr lang="ru-RU" i="0">
                              <a:latin typeface="Cambria Math" panose="02040503050406030204" pitchFamily="18" charset="0"/>
                            </a:rPr>
                            <m:t>=1</m:t>
                          </m:r>
                        </m:sub>
                        <m:sup>
                          <m:r>
                            <a:rPr lang="ru-RU" i="0">
                              <a:latin typeface="Cambria Math" panose="02040503050406030204" pitchFamily="18" charset="0"/>
                            </a:rPr>
                            <m:t>2</m:t>
                          </m:r>
                        </m:sup>
                        <m:e>
                          <m:sSub>
                            <m:sSubPr>
                              <m:ctrlPr>
                                <a:rPr lang="ru-RU" i="1">
                                  <a:latin typeface="Cambria Math" panose="02040503050406030204" pitchFamily="18" charset="0"/>
                                </a:rPr>
                              </m:ctrlPr>
                            </m:sSubPr>
                            <m:e>
                              <m:r>
                                <a:rPr lang="ru-RU" i="1">
                                  <a:latin typeface="Cambria Math" panose="02040503050406030204" pitchFamily="18" charset="0"/>
                                </a:rPr>
                                <m:t>𝑎</m:t>
                              </m:r>
                            </m:e>
                            <m:sub>
                              <m:r>
                                <a:rPr lang="ru-RU" i="1">
                                  <a:latin typeface="Cambria Math" panose="02040503050406030204" pitchFamily="18" charset="0"/>
                                </a:rPr>
                                <m:t>𝑛</m:t>
                              </m:r>
                            </m:sub>
                          </m:sSub>
                          <m:r>
                            <a:rPr lang="ru-RU" i="0">
                              <a:latin typeface="Cambria Math" panose="02040503050406030204" pitchFamily="18" charset="0"/>
                            </a:rPr>
                            <m:t>(</m:t>
                          </m:r>
                          <m:r>
                            <a:rPr lang="ru-RU" i="1">
                              <a:latin typeface="Cambria Math" panose="02040503050406030204" pitchFamily="18" charset="0"/>
                            </a:rPr>
                            <m:t>𝑡</m:t>
                          </m:r>
                          <m:r>
                            <a:rPr lang="ru-RU" i="0">
                              <a:latin typeface="Cambria Math" panose="02040503050406030204" pitchFamily="18" charset="0"/>
                            </a:rPr>
                            <m:t>)</m:t>
                          </m:r>
                          <m:func>
                            <m:funcPr>
                              <m:ctrlPr>
                                <a:rPr lang="ru-RU" i="1">
                                  <a:latin typeface="Cambria Math" panose="02040503050406030204" pitchFamily="18" charset="0"/>
                                </a:rPr>
                              </m:ctrlPr>
                            </m:funcPr>
                            <m:fName>
                              <m:r>
                                <m:rPr>
                                  <m:sty m:val="p"/>
                                </m:rPr>
                                <a:rPr lang="ru-RU" i="0">
                                  <a:latin typeface="Cambria Math" panose="02040503050406030204" pitchFamily="18" charset="0"/>
                                </a:rPr>
                                <m:t>exp</m:t>
                              </m:r>
                            </m:fName>
                            <m:e>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𝜆</m:t>
                                              </m:r>
                                              <m:r>
                                                <a:rPr lang="ru-RU" i="0">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𝑏</m:t>
                                                  </m:r>
                                                </m:e>
                                                <m:sub>
                                                  <m:r>
                                                    <a:rPr lang="ru-RU" i="1">
                                                      <a:latin typeface="Cambria Math" panose="02040503050406030204" pitchFamily="18" charset="0"/>
                                                    </a:rPr>
                                                    <m:t>𝑛</m:t>
                                                  </m:r>
                                                </m:sub>
                                              </m:sSub>
                                            </m:num>
                                            <m:den>
                                              <m:d>
                                                <m:dPr>
                                                  <m:beg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𝑐</m:t>
                                                      </m:r>
                                                    </m:e>
                                                    <m:sub>
                                                      <m:r>
                                                        <a:rPr lang="ru-RU" i="1">
                                                          <a:latin typeface="Cambria Math" panose="02040503050406030204" pitchFamily="18" charset="0"/>
                                                        </a:rPr>
                                                        <m:t>𝑛</m:t>
                                                      </m:r>
                                                    </m:sub>
                                                  </m:sSub>
                                                  <m:r>
                                                    <a:rPr lang="ru-RU" i="0">
                                                      <a:latin typeface="Cambria Math" panose="02040503050406030204" pitchFamily="18" charset="0"/>
                                                    </a:rPr>
                                                    <m:t>(</m:t>
                                                  </m:r>
                                                  <m:r>
                                                    <a:rPr lang="ru-RU" i="1">
                                                      <a:latin typeface="Cambria Math" panose="02040503050406030204" pitchFamily="18" charset="0"/>
                                                    </a:rPr>
                                                    <m:t>𝑡</m:t>
                                                  </m:r>
                                                </m:e>
                                              </m:d>
                                            </m:den>
                                          </m:f>
                                        </m:e>
                                      </m:d>
                                    </m:e>
                                    <m:sup>
                                      <m:r>
                                        <a:rPr lang="ru-RU" i="0">
                                          <a:latin typeface="Cambria Math" panose="02040503050406030204" pitchFamily="18" charset="0"/>
                                        </a:rPr>
                                        <m:t>2</m:t>
                                      </m:r>
                                    </m:sup>
                                  </m:sSup>
                                </m:e>
                              </m:d>
                            </m:e>
                          </m:func>
                        </m:e>
                      </m:nary>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723900" y="2886357"/>
                <a:ext cx="4030013" cy="871072"/>
              </a:xfrm>
              <a:prstGeom prst="rect">
                <a:avLst/>
              </a:prstGeom>
              <a:blipFill rotWithShape="0">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723900" y="4140478"/>
                <a:ext cx="2538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𝐵</m:t>
                      </m:r>
                      <m:d>
                        <m:dPr>
                          <m:ctrlPr>
                            <a:rPr lang="ru-RU" i="1">
                              <a:latin typeface="Cambria Math" panose="02040503050406030204" pitchFamily="18" charset="0"/>
                            </a:rPr>
                          </m:ctrlPr>
                        </m:dPr>
                        <m:e>
                          <m:r>
                            <a:rPr lang="ru-RU" i="1">
                              <a:latin typeface="Cambria Math" panose="02040503050406030204" pitchFamily="18" charset="0"/>
                            </a:rPr>
                            <m:t>𝜆</m:t>
                          </m:r>
                        </m:e>
                      </m:d>
                      <m:r>
                        <a:rPr lang="ru-RU" i="0">
                          <a:latin typeface="Cambria Math" panose="02040503050406030204" pitchFamily="18" charset="0"/>
                        </a:rPr>
                        <m:t>=−0,1∗</m:t>
                      </m:r>
                      <m:r>
                        <a:rPr lang="ru-RU" i="1">
                          <a:latin typeface="Cambria Math" panose="02040503050406030204" pitchFamily="18" charset="0"/>
                        </a:rPr>
                        <m:t>𝜆</m:t>
                      </m:r>
                      <m:r>
                        <a:rPr lang="ru-RU" i="0">
                          <a:latin typeface="Cambria Math" panose="02040503050406030204" pitchFamily="18" charset="0"/>
                        </a:rPr>
                        <m:t>+64,6</m:t>
                      </m:r>
                    </m:oMath>
                  </m:oMathPara>
                </a14:m>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723900" y="4140478"/>
                <a:ext cx="2538452" cy="369332"/>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Прямоугольник 5"/>
              <p:cNvSpPr/>
              <p:nvPr/>
            </p:nvSpPr>
            <p:spPr>
              <a:xfrm>
                <a:off x="723900" y="4630702"/>
                <a:ext cx="8782050" cy="8161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𝐵</m:t>
                      </m:r>
                      <m:d>
                        <m:dPr>
                          <m:ctrlPr>
                            <a:rPr lang="ru-RU" i="1">
                              <a:latin typeface="Cambria Math" panose="02040503050406030204" pitchFamily="18" charset="0"/>
                            </a:rPr>
                          </m:ctrlPr>
                        </m:dPr>
                        <m:e>
                          <m:r>
                            <a:rPr lang="ru-RU" i="1">
                              <a:latin typeface="Cambria Math" panose="02040503050406030204" pitchFamily="18" charset="0"/>
                            </a:rPr>
                            <m:t>𝜆</m:t>
                          </m:r>
                        </m:e>
                      </m:d>
                      <m:r>
                        <a:rPr lang="ru-RU" i="0">
                          <a:latin typeface="Cambria Math" panose="02040503050406030204" pitchFamily="18" charset="0"/>
                        </a:rPr>
                        <m:t>=−0,1∗</m:t>
                      </m:r>
                      <m:r>
                        <a:rPr lang="ru-RU" i="1">
                          <a:latin typeface="Cambria Math" panose="02040503050406030204" pitchFamily="18" charset="0"/>
                        </a:rPr>
                        <m:t>𝜆</m:t>
                      </m:r>
                      <m:r>
                        <a:rPr lang="ru-RU" i="0">
                          <a:latin typeface="Cambria Math" panose="02040503050406030204" pitchFamily="18" charset="0"/>
                        </a:rPr>
                        <m:t>+63,7+10,9∗</m:t>
                      </m:r>
                      <m:func>
                        <m:funcPr>
                          <m:ctrlPr>
                            <a:rPr lang="ru-RU" i="1">
                              <a:latin typeface="Cambria Math" panose="02040503050406030204" pitchFamily="18" charset="0"/>
                            </a:rPr>
                          </m:ctrlPr>
                        </m:funcPr>
                        <m:fName>
                          <m:r>
                            <m:rPr>
                              <m:sty m:val="p"/>
                            </m:rPr>
                            <a:rPr lang="ru-RU" i="0">
                              <a:latin typeface="Cambria Math" panose="02040503050406030204" pitchFamily="18" charset="0"/>
                            </a:rPr>
                            <m:t>exp</m:t>
                          </m:r>
                        </m:fName>
                        <m:e>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𝜆</m:t>
                                          </m:r>
                                          <m:r>
                                            <a:rPr lang="ru-RU" i="0">
                                              <a:latin typeface="Cambria Math" panose="02040503050406030204" pitchFamily="18" charset="0"/>
                                            </a:rPr>
                                            <m:t>−112,8</m:t>
                                          </m:r>
                                        </m:num>
                                        <m:den>
                                          <m:r>
                                            <a:rPr lang="ru-RU" i="0">
                                              <a:latin typeface="Cambria Math" panose="02040503050406030204" pitchFamily="18" charset="0"/>
                                            </a:rPr>
                                            <m:t>9,7</m:t>
                                          </m:r>
                                        </m:den>
                                      </m:f>
                                    </m:e>
                                  </m:d>
                                </m:e>
                                <m:sup>
                                  <m:r>
                                    <a:rPr lang="ru-RU" i="0">
                                      <a:latin typeface="Cambria Math" panose="02040503050406030204" pitchFamily="18" charset="0"/>
                                    </a:rPr>
                                    <m:t>2</m:t>
                                  </m:r>
                                </m:sup>
                              </m:sSup>
                            </m:e>
                          </m:d>
                        </m:e>
                      </m:func>
                      <m:r>
                        <a:rPr lang="ru-RU" i="0">
                          <a:latin typeface="Cambria Math" panose="02040503050406030204" pitchFamily="18" charset="0"/>
                        </a:rPr>
                        <m:t>−10,9∗</m:t>
                      </m:r>
                      <m:r>
                        <a:rPr lang="ru-RU" i="1">
                          <a:latin typeface="Cambria Math" panose="02040503050406030204" pitchFamily="18" charset="0"/>
                        </a:rPr>
                        <m:t>𝑒𝑥𝑝</m:t>
                      </m:r>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𝜆</m:t>
                                      </m:r>
                                      <m:r>
                                        <a:rPr lang="ru-RU" i="0">
                                          <a:latin typeface="Cambria Math" panose="02040503050406030204" pitchFamily="18" charset="0"/>
                                        </a:rPr>
                                        <m:t>−117,9</m:t>
                                      </m:r>
                                    </m:num>
                                    <m:den>
                                      <m:r>
                                        <a:rPr lang="ru-RU" i="0">
                                          <a:latin typeface="Cambria Math" panose="02040503050406030204" pitchFamily="18" charset="0"/>
                                        </a:rPr>
                                        <m:t>10,3</m:t>
                                      </m:r>
                                    </m:den>
                                  </m:f>
                                </m:e>
                              </m:d>
                            </m:e>
                            <m:sup>
                              <m:r>
                                <a:rPr lang="ru-RU" i="0">
                                  <a:latin typeface="Cambria Math" panose="02040503050406030204" pitchFamily="18" charset="0"/>
                                </a:rPr>
                                <m:t>2</m:t>
                              </m:r>
                            </m:sup>
                          </m:sSup>
                        </m:e>
                      </m:d>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723900" y="4630702"/>
                <a:ext cx="8782050" cy="816121"/>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166688" y="5947933"/>
                <a:ext cx="10915650" cy="8161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𝐶</m:t>
                      </m:r>
                      <m:d>
                        <m:dPr>
                          <m:ctrlPr>
                            <a:rPr lang="ru-RU" i="1">
                              <a:latin typeface="Cambria Math" panose="02040503050406030204" pitchFamily="18" charset="0"/>
                            </a:rPr>
                          </m:ctrlPr>
                        </m:dPr>
                        <m:e>
                          <m:r>
                            <a:rPr lang="ru-RU" i="1">
                              <a:latin typeface="Cambria Math" panose="02040503050406030204" pitchFamily="18" charset="0"/>
                            </a:rPr>
                            <m:t>𝜆</m:t>
                          </m:r>
                        </m:e>
                      </m:d>
                      <m:r>
                        <a:rPr lang="ru-RU" i="0">
                          <a:latin typeface="Cambria Math" panose="02040503050406030204" pitchFamily="18" charset="0"/>
                        </a:rPr>
                        <m:t>=8,2∗</m:t>
                      </m:r>
                      <m:func>
                        <m:funcPr>
                          <m:ctrlPr>
                            <a:rPr lang="ru-RU" i="1">
                              <a:latin typeface="Cambria Math" panose="02040503050406030204" pitchFamily="18" charset="0"/>
                            </a:rPr>
                          </m:ctrlPr>
                        </m:funcPr>
                        <m:fName>
                          <m:r>
                            <m:rPr>
                              <m:sty m:val="p"/>
                            </m:rPr>
                            <a:rPr lang="ru-RU" i="0">
                              <a:latin typeface="Cambria Math" panose="02040503050406030204" pitchFamily="18" charset="0"/>
                            </a:rPr>
                            <m:t>exp</m:t>
                          </m:r>
                        </m:fName>
                        <m:e>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𝜆</m:t>
                                          </m:r>
                                          <m:r>
                                            <a:rPr lang="ru-RU" i="0">
                                              <a:latin typeface="Cambria Math" panose="02040503050406030204" pitchFamily="18" charset="0"/>
                                            </a:rPr>
                                            <m:t>−76,8</m:t>
                                          </m:r>
                                        </m:num>
                                        <m:den>
                                          <m:r>
                                            <a:rPr lang="ru-RU" i="0">
                                              <a:latin typeface="Cambria Math" panose="02040503050406030204" pitchFamily="18" charset="0"/>
                                            </a:rPr>
                                            <m:t>22,9</m:t>
                                          </m:r>
                                        </m:den>
                                      </m:f>
                                    </m:e>
                                  </m:d>
                                </m:e>
                                <m:sup>
                                  <m:r>
                                    <a:rPr lang="ru-RU" i="0">
                                      <a:latin typeface="Cambria Math" panose="02040503050406030204" pitchFamily="18" charset="0"/>
                                    </a:rPr>
                                    <m:t>2</m:t>
                                  </m:r>
                                </m:sup>
                              </m:sSup>
                            </m:e>
                          </m:d>
                        </m:e>
                      </m:func>
                      <m:r>
                        <a:rPr lang="ru-RU" i="0">
                          <a:latin typeface="Cambria Math" panose="02040503050406030204" pitchFamily="18" charset="0"/>
                        </a:rPr>
                        <m:t>+11,5∗</m:t>
                      </m:r>
                      <m:func>
                        <m:funcPr>
                          <m:ctrlPr>
                            <a:rPr lang="ru-RU" i="1">
                              <a:latin typeface="Cambria Math" panose="02040503050406030204" pitchFamily="18" charset="0"/>
                            </a:rPr>
                          </m:ctrlPr>
                        </m:funcPr>
                        <m:fName>
                          <m:r>
                            <m:rPr>
                              <m:sty m:val="p"/>
                            </m:rPr>
                            <a:rPr lang="ru-RU" i="0">
                              <a:latin typeface="Cambria Math" panose="02040503050406030204" pitchFamily="18" charset="0"/>
                            </a:rPr>
                            <m:t>exp</m:t>
                          </m:r>
                        </m:fName>
                        <m:e>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𝜆</m:t>
                                          </m:r>
                                          <m:r>
                                            <a:rPr lang="ru-RU" i="0">
                                              <a:latin typeface="Cambria Math" panose="02040503050406030204" pitchFamily="18" charset="0"/>
                                            </a:rPr>
                                            <m:t>−115,9</m:t>
                                          </m:r>
                                        </m:num>
                                        <m:den>
                                          <m:r>
                                            <a:rPr lang="ru-RU" i="0">
                                              <a:latin typeface="Cambria Math" panose="02040503050406030204" pitchFamily="18" charset="0"/>
                                            </a:rPr>
                                            <m:t>11,3</m:t>
                                          </m:r>
                                        </m:den>
                                      </m:f>
                                    </m:e>
                                  </m:d>
                                </m:e>
                                <m:sup>
                                  <m:r>
                                    <a:rPr lang="ru-RU" i="0">
                                      <a:latin typeface="Cambria Math" panose="02040503050406030204" pitchFamily="18" charset="0"/>
                                    </a:rPr>
                                    <m:t>2</m:t>
                                  </m:r>
                                </m:sup>
                              </m:sSup>
                            </m:e>
                          </m:d>
                        </m:e>
                      </m:func>
                      <m:r>
                        <a:rPr lang="ru-RU" i="0">
                          <a:latin typeface="Cambria Math" panose="02040503050406030204" pitchFamily="18" charset="0"/>
                        </a:rPr>
                        <m:t>+18,4∗</m:t>
                      </m:r>
                      <m:func>
                        <m:funcPr>
                          <m:ctrlPr>
                            <a:rPr lang="ru-RU" i="1">
                              <a:latin typeface="Cambria Math" panose="02040503050406030204" pitchFamily="18" charset="0"/>
                            </a:rPr>
                          </m:ctrlPr>
                        </m:funcPr>
                        <m:fName>
                          <m:r>
                            <m:rPr>
                              <m:sty m:val="p"/>
                            </m:rPr>
                            <a:rPr lang="ru-RU" i="0">
                              <a:latin typeface="Cambria Math" panose="02040503050406030204" pitchFamily="18" charset="0"/>
                            </a:rPr>
                            <m:t>exp</m:t>
                          </m:r>
                        </m:fName>
                        <m:e>
                          <m:d>
                            <m:dPr>
                              <m:ctrlPr>
                                <a:rPr lang="ru-RU" i="1">
                                  <a:latin typeface="Cambria Math" panose="02040503050406030204" pitchFamily="18" charset="0"/>
                                </a:rPr>
                              </m:ctrlPr>
                            </m:dPr>
                            <m:e>
                              <m:r>
                                <a:rPr lang="ru-RU" i="0">
                                  <a:latin typeface="Cambria Math" panose="02040503050406030204" pitchFamily="18" charset="0"/>
                                </a:rPr>
                                <m:t>−</m:t>
                              </m:r>
                              <m:sSup>
                                <m:sSupPr>
                                  <m:ctrlPr>
                                    <a:rPr lang="ru-RU" i="1">
                                      <a:latin typeface="Cambria Math" panose="02040503050406030204" pitchFamily="18" charset="0"/>
                                    </a:rPr>
                                  </m:ctrlPr>
                                </m:sSupPr>
                                <m:e>
                                  <m:d>
                                    <m:dPr>
                                      <m:ctrlPr>
                                        <a:rPr lang="ru-RU" i="1">
                                          <a:latin typeface="Cambria Math" panose="02040503050406030204" pitchFamily="18" charset="0"/>
                                        </a:rPr>
                                      </m:ctrlPr>
                                    </m:dPr>
                                    <m:e>
                                      <m:f>
                                        <m:fPr>
                                          <m:ctrlPr>
                                            <a:rPr lang="ru-RU" i="1">
                                              <a:latin typeface="Cambria Math" panose="02040503050406030204" pitchFamily="18" charset="0"/>
                                            </a:rPr>
                                          </m:ctrlPr>
                                        </m:fPr>
                                        <m:num>
                                          <m:r>
                                            <a:rPr lang="ru-RU" i="1">
                                              <a:latin typeface="Cambria Math" panose="02040503050406030204" pitchFamily="18" charset="0"/>
                                            </a:rPr>
                                            <m:t>𝜆</m:t>
                                          </m:r>
                                          <m:r>
                                            <a:rPr lang="ru-RU" i="0">
                                              <a:latin typeface="Cambria Math" panose="02040503050406030204" pitchFamily="18" charset="0"/>
                                            </a:rPr>
                                            <m:t>−168,1</m:t>
                                          </m:r>
                                        </m:num>
                                        <m:den>
                                          <m:r>
                                            <a:rPr lang="ru-RU" i="0">
                                              <a:latin typeface="Cambria Math" panose="02040503050406030204" pitchFamily="18" charset="0"/>
                                            </a:rPr>
                                            <m:t>30,3</m:t>
                                          </m:r>
                                        </m:den>
                                      </m:f>
                                    </m:e>
                                  </m:d>
                                </m:e>
                                <m:sup>
                                  <m:r>
                                    <a:rPr lang="ru-RU" i="0">
                                      <a:latin typeface="Cambria Math" panose="02040503050406030204" pitchFamily="18" charset="0"/>
                                    </a:rPr>
                                    <m:t>2</m:t>
                                  </m:r>
                                </m:sup>
                              </m:sSup>
                            </m:e>
                          </m:d>
                        </m:e>
                      </m:func>
                    </m:oMath>
                  </m:oMathPara>
                </a14:m>
                <a:endParaRPr lang="ru-RU"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66688" y="5947933"/>
                <a:ext cx="10915650" cy="816121"/>
              </a:xfrm>
              <a:prstGeom prst="rect">
                <a:avLst/>
              </a:prstGeom>
              <a:blipFill rotWithShape="0">
                <a:blip r:embed="rId6"/>
                <a:stretch>
                  <a:fillRect/>
                </a:stretch>
              </a:blipFill>
            </p:spPr>
            <p:txBody>
              <a:bodyPr/>
              <a:lstStyle/>
              <a:p>
                <a:r>
                  <a:rPr lang="ru-RU">
                    <a:noFill/>
                  </a:rPr>
                  <a:t> </a:t>
                </a:r>
              </a:p>
            </p:txBody>
          </p:sp>
        </mc:Fallback>
      </mc:AlternateContent>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6673" y="2185654"/>
            <a:ext cx="4505325" cy="2366412"/>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6674" y="-99772"/>
            <a:ext cx="4505325" cy="2366412"/>
          </a:xfrm>
          <a:prstGeom prst="rect">
            <a:avLst/>
          </a:prstGeom>
        </p:spPr>
      </p:pic>
      <p:sp>
        <p:nvSpPr>
          <p:cNvPr id="10" name="Прямоугольник 9"/>
          <p:cNvSpPr/>
          <p:nvPr/>
        </p:nvSpPr>
        <p:spPr>
          <a:xfrm>
            <a:off x="10758488" y="47717"/>
            <a:ext cx="1271587" cy="31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2009-2017</a:t>
            </a:r>
            <a:endParaRPr lang="ru-RU" dirty="0"/>
          </a:p>
        </p:txBody>
      </p:sp>
      <p:sp>
        <p:nvSpPr>
          <p:cNvPr id="11" name="TextBox 10"/>
          <p:cNvSpPr txBox="1"/>
          <p:nvPr/>
        </p:nvSpPr>
        <p:spPr>
          <a:xfrm>
            <a:off x="6736554" y="206421"/>
            <a:ext cx="1193009" cy="1200329"/>
          </a:xfrm>
          <a:prstGeom prst="rect">
            <a:avLst/>
          </a:prstGeom>
          <a:noFill/>
        </p:spPr>
        <p:txBody>
          <a:bodyPr wrap="square" rtlCol="0">
            <a:spAutoFit/>
          </a:bodyPr>
          <a:lstStyle/>
          <a:p>
            <a:r>
              <a:rPr lang="en-US" dirty="0"/>
              <a:t>Observed mean lightning density</a:t>
            </a:r>
            <a:endParaRPr lang="ru-RU" dirty="0"/>
          </a:p>
        </p:txBody>
      </p:sp>
      <p:sp>
        <p:nvSpPr>
          <p:cNvPr id="12" name="TextBox 11"/>
          <p:cNvSpPr txBox="1"/>
          <p:nvPr/>
        </p:nvSpPr>
        <p:spPr>
          <a:xfrm>
            <a:off x="6736554" y="2244708"/>
            <a:ext cx="1193009" cy="923330"/>
          </a:xfrm>
          <a:prstGeom prst="rect">
            <a:avLst/>
          </a:prstGeom>
          <a:noFill/>
        </p:spPr>
        <p:txBody>
          <a:bodyPr wrap="square" rtlCol="0">
            <a:spAutoFit/>
          </a:bodyPr>
          <a:lstStyle/>
          <a:p>
            <a:r>
              <a:rPr lang="en-US" dirty="0"/>
              <a:t>Derived lightning density</a:t>
            </a:r>
            <a:endParaRPr lang="ru-RU" dirty="0"/>
          </a:p>
        </p:txBody>
      </p:sp>
      <p:sp>
        <p:nvSpPr>
          <p:cNvPr id="13" name="Номер слайда 12"/>
          <p:cNvSpPr>
            <a:spLocks noGrp="1"/>
          </p:cNvSpPr>
          <p:nvPr>
            <p:ph type="sldNum" sz="quarter" idx="12"/>
          </p:nvPr>
        </p:nvSpPr>
        <p:spPr/>
        <p:txBody>
          <a:bodyPr/>
          <a:lstStyle/>
          <a:p>
            <a:fld id="{8596889A-8437-4195-82AB-267D1E72EB99}" type="slidenum">
              <a:rPr lang="ru-RU" smtClean="0"/>
              <a:t>9</a:t>
            </a:fld>
            <a:endParaRPr lang="ru-RU"/>
          </a:p>
        </p:txBody>
      </p:sp>
      <p:sp>
        <p:nvSpPr>
          <p:cNvPr id="14" name="TextBox 13"/>
          <p:cNvSpPr txBox="1"/>
          <p:nvPr/>
        </p:nvSpPr>
        <p:spPr>
          <a:xfrm>
            <a:off x="575014" y="1296868"/>
            <a:ext cx="5049499" cy="369332"/>
          </a:xfrm>
          <a:prstGeom prst="rect">
            <a:avLst/>
          </a:prstGeom>
          <a:noFill/>
        </p:spPr>
        <p:txBody>
          <a:bodyPr wrap="square" rtlCol="0">
            <a:spAutoFit/>
          </a:bodyPr>
          <a:lstStyle/>
          <a:p>
            <a:r>
              <a:rPr lang="en-US" dirty="0"/>
              <a:t>Adapted expression of annual lightning density:</a:t>
            </a:r>
            <a:endParaRPr lang="ru-RU" dirty="0"/>
          </a:p>
        </p:txBody>
      </p:sp>
      <p:sp>
        <p:nvSpPr>
          <p:cNvPr id="15" name="TextBox 14"/>
          <p:cNvSpPr txBox="1"/>
          <p:nvPr/>
        </p:nvSpPr>
        <p:spPr>
          <a:xfrm>
            <a:off x="3500438" y="4140478"/>
            <a:ext cx="857250" cy="369332"/>
          </a:xfrm>
          <a:prstGeom prst="rect">
            <a:avLst/>
          </a:prstGeom>
          <a:noFill/>
        </p:spPr>
        <p:txBody>
          <a:bodyPr wrap="square" rtlCol="0">
            <a:spAutoFit/>
          </a:bodyPr>
          <a:lstStyle/>
          <a:p>
            <a:r>
              <a:rPr lang="en-US" dirty="0"/>
              <a:t>or</a:t>
            </a:r>
            <a:endParaRPr lang="ru-RU" dirty="0"/>
          </a:p>
        </p:txBody>
      </p:sp>
    </p:spTree>
    <p:extLst>
      <p:ext uri="{BB962C8B-B14F-4D97-AF65-F5344CB8AC3E}">
        <p14:creationId xmlns:p14="http://schemas.microsoft.com/office/powerpoint/2010/main" val="1114365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2365</TotalTime>
  <Words>1012</Words>
  <Application>Microsoft Office PowerPoint</Application>
  <PresentationFormat>Широкоэкранный</PresentationFormat>
  <Paragraphs>165</Paragraphs>
  <Slides>15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Calibri Light</vt:lpstr>
      <vt:lpstr>Cambria Math</vt:lpstr>
      <vt:lpstr>Palatino Linotype</vt:lpstr>
      <vt:lpstr>Times New Roman</vt:lpstr>
      <vt:lpstr>Тема Office</vt:lpstr>
      <vt:lpstr>Analysis of 11-years dynamics in spatial distribution of lightning density in North Asia</vt:lpstr>
      <vt:lpstr>Average annual lightning density (stroke/km2*year, log scale)</vt:lpstr>
      <vt:lpstr>Annual spatial distribution of lightning number (linear scale)</vt:lpstr>
      <vt:lpstr>Annual total lightning stroke number</vt:lpstr>
      <vt:lpstr>Seasonal variations</vt:lpstr>
      <vt:lpstr>Ratio of monthly number to the total summer number</vt:lpstr>
      <vt:lpstr>Spectrum - FFT</vt:lpstr>
      <vt:lpstr>Continuous wavelet transform (discrete Meyer wavelet)</vt:lpstr>
      <vt:lpstr>Analytical expression</vt:lpstr>
      <vt:lpstr>Презентация PowerPoint</vt:lpstr>
      <vt:lpstr>Coefficients of peak density</vt:lpstr>
      <vt:lpstr>Презентация PowerPoint</vt:lpstr>
      <vt:lpstr>Презентация PowerPoint</vt:lpstr>
      <vt:lpstr>Conclusion</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11-years dynamics in spatial distribution of lightning density in North Asia</dc:title>
  <dc:creator>Lena Tarabukina</dc:creator>
  <cp:lastModifiedBy>Lena Tarabukina</cp:lastModifiedBy>
  <cp:revision>60</cp:revision>
  <dcterms:created xsi:type="dcterms:W3CDTF">2020-09-04T06:04:41Z</dcterms:created>
  <dcterms:modified xsi:type="dcterms:W3CDTF">2020-09-22T16:14:23Z</dcterms:modified>
</cp:coreProperties>
</file>