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40" d="100"/>
          <a:sy n="40" d="100"/>
        </p:scale>
        <p:origin x="-1632"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405B19CF-981C-49BF-ADF0-7CE21AD3E0BC}" type="datetimeFigureOut">
              <a:rPr lang="ru-RU" smtClean="0"/>
              <a:t>23.09.2020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812FD8D-1E33-4808-9837-E8E70D8C5D20}" type="slidenum">
              <a:rPr lang="ru-RU" smtClean="0"/>
              <a:t>‹#›</a:t>
            </a:fld>
            <a:endParaRPr lang="ru-RU"/>
          </a:p>
        </p:txBody>
      </p:sp>
    </p:spTree>
    <p:extLst>
      <p:ext uri="{BB962C8B-B14F-4D97-AF65-F5344CB8AC3E}">
        <p14:creationId xmlns:p14="http://schemas.microsoft.com/office/powerpoint/2010/main" val="16727465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405B19CF-981C-49BF-ADF0-7CE21AD3E0BC}" type="datetimeFigureOut">
              <a:rPr lang="ru-RU" smtClean="0"/>
              <a:t>23.09.2020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812FD8D-1E33-4808-9837-E8E70D8C5D20}" type="slidenum">
              <a:rPr lang="ru-RU" smtClean="0"/>
              <a:t>‹#›</a:t>
            </a:fld>
            <a:endParaRPr lang="ru-RU"/>
          </a:p>
        </p:txBody>
      </p:sp>
    </p:spTree>
    <p:extLst>
      <p:ext uri="{BB962C8B-B14F-4D97-AF65-F5344CB8AC3E}">
        <p14:creationId xmlns:p14="http://schemas.microsoft.com/office/powerpoint/2010/main" val="20649536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405B19CF-981C-49BF-ADF0-7CE21AD3E0BC}" type="datetimeFigureOut">
              <a:rPr lang="ru-RU" smtClean="0"/>
              <a:t>23.09.2020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812FD8D-1E33-4808-9837-E8E70D8C5D20}" type="slidenum">
              <a:rPr lang="ru-RU" smtClean="0"/>
              <a:t>‹#›</a:t>
            </a:fld>
            <a:endParaRPr lang="ru-RU"/>
          </a:p>
        </p:txBody>
      </p:sp>
    </p:spTree>
    <p:extLst>
      <p:ext uri="{BB962C8B-B14F-4D97-AF65-F5344CB8AC3E}">
        <p14:creationId xmlns:p14="http://schemas.microsoft.com/office/powerpoint/2010/main" val="31405081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405B19CF-981C-49BF-ADF0-7CE21AD3E0BC}" type="datetimeFigureOut">
              <a:rPr lang="ru-RU" smtClean="0"/>
              <a:t>23.09.2020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812FD8D-1E33-4808-9837-E8E70D8C5D20}" type="slidenum">
              <a:rPr lang="ru-RU" smtClean="0"/>
              <a:t>‹#›</a:t>
            </a:fld>
            <a:endParaRPr lang="ru-RU"/>
          </a:p>
        </p:txBody>
      </p:sp>
    </p:spTree>
    <p:extLst>
      <p:ext uri="{BB962C8B-B14F-4D97-AF65-F5344CB8AC3E}">
        <p14:creationId xmlns:p14="http://schemas.microsoft.com/office/powerpoint/2010/main" val="23983109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405B19CF-981C-49BF-ADF0-7CE21AD3E0BC}" type="datetimeFigureOut">
              <a:rPr lang="ru-RU" smtClean="0"/>
              <a:t>23.09.2020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812FD8D-1E33-4808-9837-E8E70D8C5D20}" type="slidenum">
              <a:rPr lang="ru-RU" smtClean="0"/>
              <a:t>‹#›</a:t>
            </a:fld>
            <a:endParaRPr lang="ru-RU"/>
          </a:p>
        </p:txBody>
      </p:sp>
    </p:spTree>
    <p:extLst>
      <p:ext uri="{BB962C8B-B14F-4D97-AF65-F5344CB8AC3E}">
        <p14:creationId xmlns:p14="http://schemas.microsoft.com/office/powerpoint/2010/main" val="31569539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405B19CF-981C-49BF-ADF0-7CE21AD3E0BC}" type="datetimeFigureOut">
              <a:rPr lang="ru-RU" smtClean="0"/>
              <a:t>23.09.2020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812FD8D-1E33-4808-9837-E8E70D8C5D20}" type="slidenum">
              <a:rPr lang="ru-RU" smtClean="0"/>
              <a:t>‹#›</a:t>
            </a:fld>
            <a:endParaRPr lang="ru-RU"/>
          </a:p>
        </p:txBody>
      </p:sp>
    </p:spTree>
    <p:extLst>
      <p:ext uri="{BB962C8B-B14F-4D97-AF65-F5344CB8AC3E}">
        <p14:creationId xmlns:p14="http://schemas.microsoft.com/office/powerpoint/2010/main" val="15441780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405B19CF-981C-49BF-ADF0-7CE21AD3E0BC}" type="datetimeFigureOut">
              <a:rPr lang="ru-RU" smtClean="0"/>
              <a:t>23.09.2020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2812FD8D-1E33-4808-9837-E8E70D8C5D20}" type="slidenum">
              <a:rPr lang="ru-RU" smtClean="0"/>
              <a:t>‹#›</a:t>
            </a:fld>
            <a:endParaRPr lang="ru-RU"/>
          </a:p>
        </p:txBody>
      </p:sp>
    </p:spTree>
    <p:extLst>
      <p:ext uri="{BB962C8B-B14F-4D97-AF65-F5344CB8AC3E}">
        <p14:creationId xmlns:p14="http://schemas.microsoft.com/office/powerpoint/2010/main" val="34337461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405B19CF-981C-49BF-ADF0-7CE21AD3E0BC}" type="datetimeFigureOut">
              <a:rPr lang="ru-RU" smtClean="0"/>
              <a:t>23.09.2020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2812FD8D-1E33-4808-9837-E8E70D8C5D20}" type="slidenum">
              <a:rPr lang="ru-RU" smtClean="0"/>
              <a:t>‹#›</a:t>
            </a:fld>
            <a:endParaRPr lang="ru-RU"/>
          </a:p>
        </p:txBody>
      </p:sp>
    </p:spTree>
    <p:extLst>
      <p:ext uri="{BB962C8B-B14F-4D97-AF65-F5344CB8AC3E}">
        <p14:creationId xmlns:p14="http://schemas.microsoft.com/office/powerpoint/2010/main" val="9656752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405B19CF-981C-49BF-ADF0-7CE21AD3E0BC}" type="datetimeFigureOut">
              <a:rPr lang="ru-RU" smtClean="0"/>
              <a:t>23.09.2020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2812FD8D-1E33-4808-9837-E8E70D8C5D20}" type="slidenum">
              <a:rPr lang="ru-RU" smtClean="0"/>
              <a:t>‹#›</a:t>
            </a:fld>
            <a:endParaRPr lang="ru-RU"/>
          </a:p>
        </p:txBody>
      </p:sp>
    </p:spTree>
    <p:extLst>
      <p:ext uri="{BB962C8B-B14F-4D97-AF65-F5344CB8AC3E}">
        <p14:creationId xmlns:p14="http://schemas.microsoft.com/office/powerpoint/2010/main" val="28834110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405B19CF-981C-49BF-ADF0-7CE21AD3E0BC}" type="datetimeFigureOut">
              <a:rPr lang="ru-RU" smtClean="0"/>
              <a:t>23.09.2020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812FD8D-1E33-4808-9837-E8E70D8C5D20}" type="slidenum">
              <a:rPr lang="ru-RU" smtClean="0"/>
              <a:t>‹#›</a:t>
            </a:fld>
            <a:endParaRPr lang="ru-RU"/>
          </a:p>
        </p:txBody>
      </p:sp>
    </p:spTree>
    <p:extLst>
      <p:ext uri="{BB962C8B-B14F-4D97-AF65-F5344CB8AC3E}">
        <p14:creationId xmlns:p14="http://schemas.microsoft.com/office/powerpoint/2010/main" val="36486277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405B19CF-981C-49BF-ADF0-7CE21AD3E0BC}" type="datetimeFigureOut">
              <a:rPr lang="ru-RU" smtClean="0"/>
              <a:t>23.09.2020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812FD8D-1E33-4808-9837-E8E70D8C5D20}" type="slidenum">
              <a:rPr lang="ru-RU" smtClean="0"/>
              <a:t>‹#›</a:t>
            </a:fld>
            <a:endParaRPr lang="ru-RU"/>
          </a:p>
        </p:txBody>
      </p:sp>
    </p:spTree>
    <p:extLst>
      <p:ext uri="{BB962C8B-B14F-4D97-AF65-F5344CB8AC3E}">
        <p14:creationId xmlns:p14="http://schemas.microsoft.com/office/powerpoint/2010/main" val="15776406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5B19CF-981C-49BF-ADF0-7CE21AD3E0BC}" type="datetimeFigureOut">
              <a:rPr lang="ru-RU" smtClean="0"/>
              <a:t>23.09.2020</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12FD8D-1E33-4808-9837-E8E70D8C5D20}" type="slidenum">
              <a:rPr lang="ru-RU" smtClean="0"/>
              <a:t>‹#›</a:t>
            </a:fld>
            <a:endParaRPr lang="ru-RU"/>
          </a:p>
        </p:txBody>
      </p:sp>
    </p:spTree>
    <p:extLst>
      <p:ext uri="{BB962C8B-B14F-4D97-AF65-F5344CB8AC3E}">
        <p14:creationId xmlns:p14="http://schemas.microsoft.com/office/powerpoint/2010/main" val="41854946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0" y="2130425"/>
            <a:ext cx="9144000" cy="1470025"/>
          </a:xfrm>
        </p:spPr>
        <p:txBody>
          <a:bodyPr>
            <a:normAutofit fontScale="90000"/>
          </a:bodyPr>
          <a:lstStyle/>
          <a:p>
            <a:r>
              <a:rPr lang="ru-RU" sz="3600" b="1" dirty="0"/>
              <a:t>ВЛИЯНИЕ МЕТЕОРОЛОГИЧЕСКИХ ХАРАКТЕРИСТИК НА ДИНАМИКУ ОБЪЕМНОЙ АКТИВНОСТИ РАДОНА В Г.ГОРНО-АЛТАЙСКЕ (РОССИЯ</a:t>
            </a:r>
            <a:r>
              <a:rPr lang="ru-RU" sz="3600" b="1" dirty="0" smtClean="0"/>
              <a:t>)</a:t>
            </a:r>
            <a:br>
              <a:rPr lang="ru-RU" sz="3600" b="1" dirty="0" smtClean="0"/>
            </a:br>
            <a:r>
              <a:rPr lang="ru-RU" sz="3600" dirty="0"/>
              <a:t/>
            </a:r>
            <a:br>
              <a:rPr lang="ru-RU" sz="3600" dirty="0"/>
            </a:br>
            <a:r>
              <a:rPr lang="en-US" sz="3600" b="1" dirty="0"/>
              <a:t>INFLUENCE OF METEOROLOGICAL CHARACTERISTICS ON THE DYNAMICS OF VAR IN GORNO-ALTAISK (RUSSIA)</a:t>
            </a:r>
            <a:r>
              <a:rPr lang="ru-RU" dirty="0"/>
              <a:t/>
            </a:r>
            <a:br>
              <a:rPr lang="ru-RU" dirty="0"/>
            </a:br>
            <a:endParaRPr lang="ru-RU" dirty="0"/>
          </a:p>
        </p:txBody>
      </p:sp>
      <p:sp>
        <p:nvSpPr>
          <p:cNvPr id="3" name="Подзаголовок 2"/>
          <p:cNvSpPr>
            <a:spLocks noGrp="1"/>
          </p:cNvSpPr>
          <p:nvPr>
            <p:ph type="subTitle" idx="1"/>
          </p:nvPr>
        </p:nvSpPr>
        <p:spPr>
          <a:xfrm>
            <a:off x="-22248" y="4509120"/>
            <a:ext cx="9144000" cy="1752600"/>
          </a:xfrm>
        </p:spPr>
        <p:txBody>
          <a:bodyPr>
            <a:normAutofit fontScale="62500" lnSpcReduction="20000"/>
          </a:bodyPr>
          <a:lstStyle/>
          <a:p>
            <a:r>
              <a:rPr lang="ru-RU" sz="3600" b="1" dirty="0">
                <a:solidFill>
                  <a:schemeClr val="tx1"/>
                </a:solidFill>
              </a:rPr>
              <a:t>Шитов А.В., Долгов Д.Б., Барсуков А.А.</a:t>
            </a:r>
          </a:p>
          <a:p>
            <a:endParaRPr lang="ru-RU" sz="3600" b="1" dirty="0" smtClean="0">
              <a:solidFill>
                <a:schemeClr val="tx1"/>
              </a:solidFill>
            </a:endParaRPr>
          </a:p>
          <a:p>
            <a:r>
              <a:rPr lang="en-US" sz="3600" b="1" i="1" dirty="0">
                <a:solidFill>
                  <a:schemeClr val="tx1"/>
                </a:solidFill>
              </a:rPr>
              <a:t>Alexande</a:t>
            </a:r>
            <a:r>
              <a:rPr lang="en-US" sz="3600" b="1" dirty="0">
                <a:solidFill>
                  <a:schemeClr val="tx1"/>
                </a:solidFill>
              </a:rPr>
              <a:t>r </a:t>
            </a:r>
            <a:r>
              <a:rPr lang="en-US" sz="3600" b="1" dirty="0" err="1">
                <a:solidFill>
                  <a:schemeClr val="tx1"/>
                </a:solidFill>
              </a:rPr>
              <a:t>Shitov</a:t>
            </a:r>
            <a:r>
              <a:rPr lang="en-US" sz="3600" b="1" dirty="0">
                <a:solidFill>
                  <a:schemeClr val="tx1"/>
                </a:solidFill>
              </a:rPr>
              <a:t>, </a:t>
            </a:r>
            <a:r>
              <a:rPr lang="en-US" sz="3600" b="1" i="1" dirty="0">
                <a:solidFill>
                  <a:schemeClr val="tx1"/>
                </a:solidFill>
              </a:rPr>
              <a:t>Dmitry</a:t>
            </a:r>
            <a:r>
              <a:rPr lang="en-US" sz="3600" b="1" dirty="0">
                <a:solidFill>
                  <a:schemeClr val="tx1"/>
                </a:solidFill>
              </a:rPr>
              <a:t> </a:t>
            </a:r>
            <a:r>
              <a:rPr lang="en-US" sz="3600" b="1" dirty="0" err="1">
                <a:solidFill>
                  <a:schemeClr val="tx1"/>
                </a:solidFill>
              </a:rPr>
              <a:t>Dolgov</a:t>
            </a:r>
            <a:r>
              <a:rPr lang="en-US" sz="3600" b="1" dirty="0">
                <a:solidFill>
                  <a:schemeClr val="tx1"/>
                </a:solidFill>
              </a:rPr>
              <a:t>, and </a:t>
            </a:r>
            <a:r>
              <a:rPr lang="en-US" sz="3600" b="1" i="1" dirty="0">
                <a:solidFill>
                  <a:schemeClr val="tx1"/>
                </a:solidFill>
              </a:rPr>
              <a:t>Alexander</a:t>
            </a:r>
            <a:r>
              <a:rPr lang="en-US" sz="3600" b="1" dirty="0">
                <a:solidFill>
                  <a:schemeClr val="tx1"/>
                </a:solidFill>
              </a:rPr>
              <a:t> </a:t>
            </a:r>
            <a:r>
              <a:rPr lang="en-US" sz="3600" b="1" dirty="0" err="1" smtClean="0">
                <a:solidFill>
                  <a:schemeClr val="tx1"/>
                </a:solidFill>
              </a:rPr>
              <a:t>Barsukov</a:t>
            </a:r>
            <a:endParaRPr lang="ru-RU" sz="3600" b="1" dirty="0" smtClean="0">
              <a:solidFill>
                <a:schemeClr val="tx1"/>
              </a:solidFill>
            </a:endParaRPr>
          </a:p>
          <a:p>
            <a:r>
              <a:rPr lang="en-US" sz="3600" b="1" dirty="0" err="1">
                <a:solidFill>
                  <a:schemeClr val="tx1"/>
                </a:solidFill>
              </a:rPr>
              <a:t>Gorno-Altaisk</a:t>
            </a:r>
            <a:r>
              <a:rPr lang="en-US" sz="3600" b="1" dirty="0">
                <a:solidFill>
                  <a:schemeClr val="tx1"/>
                </a:solidFill>
              </a:rPr>
              <a:t> State University, </a:t>
            </a:r>
            <a:r>
              <a:rPr lang="en-US" sz="3600" b="1" dirty="0" err="1">
                <a:solidFill>
                  <a:schemeClr val="tx1"/>
                </a:solidFill>
              </a:rPr>
              <a:t>Gorno-Altaisk</a:t>
            </a:r>
            <a:r>
              <a:rPr lang="en-US" sz="3600" b="1" dirty="0">
                <a:solidFill>
                  <a:schemeClr val="tx1"/>
                </a:solidFill>
              </a:rPr>
              <a:t>, Russia</a:t>
            </a:r>
            <a:endParaRPr lang="ru-RU" sz="3600" b="1" dirty="0">
              <a:solidFill>
                <a:schemeClr val="tx1"/>
              </a:solidFill>
            </a:endParaRPr>
          </a:p>
          <a:p>
            <a:r>
              <a:rPr lang="en-US" dirty="0" smtClean="0">
                <a:solidFill>
                  <a:schemeClr val="tx1"/>
                </a:solidFill>
              </a:rPr>
              <a:t> </a:t>
            </a:r>
            <a:endParaRPr lang="ru-RU" dirty="0">
              <a:solidFill>
                <a:schemeClr val="tx1"/>
              </a:solidFill>
            </a:endParaRPr>
          </a:p>
          <a:p>
            <a:endParaRPr lang="ru-RU" dirty="0"/>
          </a:p>
        </p:txBody>
      </p:sp>
    </p:spTree>
    <p:extLst>
      <p:ext uri="{BB962C8B-B14F-4D97-AF65-F5344CB8AC3E}">
        <p14:creationId xmlns:p14="http://schemas.microsoft.com/office/powerpoint/2010/main" val="2183712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0"/>
            <a:ext cx="8229600" cy="764704"/>
          </a:xfrm>
        </p:spPr>
        <p:txBody>
          <a:bodyPr>
            <a:normAutofit/>
          </a:bodyPr>
          <a:lstStyle/>
          <a:p>
            <a:r>
              <a:rPr lang="ru-RU" dirty="0" smtClean="0"/>
              <a:t>Выводы             С</a:t>
            </a:r>
            <a:r>
              <a:rPr lang="en-US" dirty="0" err="1" smtClean="0"/>
              <a:t>onclusions</a:t>
            </a:r>
            <a:endParaRPr lang="ru-RU" dirty="0"/>
          </a:p>
        </p:txBody>
      </p:sp>
      <p:sp>
        <p:nvSpPr>
          <p:cNvPr id="3" name="Объект 2"/>
          <p:cNvSpPr>
            <a:spLocks noGrp="1"/>
          </p:cNvSpPr>
          <p:nvPr>
            <p:ph idx="1"/>
          </p:nvPr>
        </p:nvSpPr>
        <p:spPr>
          <a:xfrm>
            <a:off x="-216024" y="713701"/>
            <a:ext cx="5076056" cy="6165304"/>
          </a:xfrm>
        </p:spPr>
        <p:txBody>
          <a:bodyPr>
            <a:normAutofit fontScale="55000" lnSpcReduction="20000"/>
          </a:bodyPr>
          <a:lstStyle/>
          <a:p>
            <a:pPr lvl="0"/>
            <a:r>
              <a:rPr lang="ru-RU" sz="3600" dirty="0"/>
              <a:t>Объемная активность радона в помещении частного дома имеет четко выраженные сезонные закономерности, а именно – повышение уровня ОАР в зимние месяцы, начиная с конца сентября и по начало апреля.</a:t>
            </a:r>
          </a:p>
          <a:p>
            <a:pPr lvl="0"/>
            <a:r>
              <a:rPr lang="ru-RU" sz="3600" dirty="0"/>
              <a:t>Данная закономерность связана с промерзанием грунта и невозможностью миграции радона из недр к поверхности земли и перемещении эманации радона в участки, где грунт не промерзает – места нахождения отапливаемых домов.</a:t>
            </a:r>
          </a:p>
          <a:p>
            <a:pPr lvl="0"/>
            <a:r>
              <a:rPr lang="ru-RU" sz="3600" dirty="0"/>
              <a:t>Показана общая взаимосвязь атмосферного давления и ОАР в Горно-Алтайске.</a:t>
            </a:r>
          </a:p>
          <a:p>
            <a:pPr lvl="0"/>
            <a:r>
              <a:rPr lang="ru-RU" sz="3600" dirty="0"/>
              <a:t>При использовании скользящего коэффициента корреляции ОАР и атмосферного давления были выявлены короткие участки резкого повышения значения </a:t>
            </a:r>
            <a:r>
              <a:rPr lang="en-US" sz="3600" dirty="0"/>
              <a:t>R</a:t>
            </a:r>
            <a:r>
              <a:rPr lang="ru-RU" sz="3600" dirty="0"/>
              <a:t> этих характеристик, по-видимому, связанные с циклонической активностью региона Алтая.</a:t>
            </a:r>
          </a:p>
          <a:p>
            <a:endParaRPr lang="ru-RU" dirty="0"/>
          </a:p>
        </p:txBody>
      </p:sp>
      <p:sp>
        <p:nvSpPr>
          <p:cNvPr id="4" name="Прямоугольник 3"/>
          <p:cNvSpPr/>
          <p:nvPr/>
        </p:nvSpPr>
        <p:spPr>
          <a:xfrm>
            <a:off x="4860032" y="692696"/>
            <a:ext cx="4283968" cy="6186309"/>
          </a:xfrm>
          <a:prstGeom prst="rect">
            <a:avLst/>
          </a:prstGeom>
        </p:spPr>
        <p:txBody>
          <a:bodyPr wrap="square">
            <a:spAutoFit/>
          </a:bodyPr>
          <a:lstStyle/>
          <a:p>
            <a:r>
              <a:rPr lang="en-US" dirty="0"/>
              <a:t>1. The Volume of radon activity in the premises of a private house has clearly expressed seasonal patterns, namely, an increase in the level of VAR in the winter months, starting from the end of September to the beginning of April.</a:t>
            </a:r>
            <a:endParaRPr lang="ru-RU" dirty="0"/>
          </a:p>
          <a:p>
            <a:r>
              <a:rPr lang="en-US" dirty="0"/>
              <a:t>2. This pattern is associated with the freezing of the ground and the inability to migrate radon from the interior to the surface of the earth and the movement of radon emanation in areas where the ground does not freeze – the location of heated houses.</a:t>
            </a:r>
            <a:endParaRPr lang="ru-RU" dirty="0"/>
          </a:p>
          <a:p>
            <a:r>
              <a:rPr lang="en-US" dirty="0"/>
              <a:t>3. Shows the General relationship of atmospheric pressure and VAR in </a:t>
            </a:r>
            <a:r>
              <a:rPr lang="en-US" dirty="0" err="1"/>
              <a:t>Gorno-Altaisk</a:t>
            </a:r>
            <a:r>
              <a:rPr lang="en-US" dirty="0"/>
              <a:t>.</a:t>
            </a:r>
            <a:endParaRPr lang="ru-RU" dirty="0"/>
          </a:p>
          <a:p>
            <a:r>
              <a:rPr lang="en-US" dirty="0"/>
              <a:t>4. While using the sliding correlation coefficient of the VAR and atmospheric pressure, short sections of a sharp increase in the R value of these characteristics were identified, apparently associated with cyclonic activity in the Altai region.</a:t>
            </a:r>
            <a:endParaRPr lang="ru-RU" dirty="0"/>
          </a:p>
        </p:txBody>
      </p:sp>
    </p:spTree>
    <p:extLst>
      <p:ext uri="{BB962C8B-B14F-4D97-AF65-F5344CB8AC3E}">
        <p14:creationId xmlns:p14="http://schemas.microsoft.com/office/powerpoint/2010/main" val="123655538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94148" y="2852936"/>
            <a:ext cx="8229600" cy="1143000"/>
          </a:xfrm>
        </p:spPr>
        <p:txBody>
          <a:bodyPr/>
          <a:lstStyle/>
          <a:p>
            <a:endParaRPr lang="ru-RU" dirty="0"/>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9144000" cy="6858000"/>
          </a:xfrm>
          <a:prstGeom prst="rect">
            <a:avLst/>
          </a:prstGeom>
        </p:spPr>
      </p:pic>
      <p:sp>
        <p:nvSpPr>
          <p:cNvPr id="5" name="Прямоугольник 4"/>
          <p:cNvSpPr/>
          <p:nvPr/>
        </p:nvSpPr>
        <p:spPr>
          <a:xfrm>
            <a:off x="2440261" y="1045967"/>
            <a:ext cx="4263475" cy="1477328"/>
          </a:xfrm>
          <a:prstGeom prst="rect">
            <a:avLst/>
          </a:prstGeom>
        </p:spPr>
        <p:txBody>
          <a:bodyPr wrap="none">
            <a:spAutoFit/>
          </a:bodyPr>
          <a:lstStyle/>
          <a:p>
            <a:r>
              <a:rPr lang="ru-RU" sz="3000" dirty="0"/>
              <a:t>Спасибо за внимание</a:t>
            </a:r>
            <a:r>
              <a:rPr lang="ru-RU" sz="3000" dirty="0" smtClean="0"/>
              <a:t>!</a:t>
            </a:r>
          </a:p>
          <a:p>
            <a:endParaRPr lang="ru-RU" sz="3000" dirty="0" smtClean="0"/>
          </a:p>
          <a:p>
            <a:r>
              <a:rPr lang="en-US" sz="3000" dirty="0"/>
              <a:t>Thanks for your attention!</a:t>
            </a:r>
            <a:endParaRPr lang="ru-RU" sz="3000" dirty="0"/>
          </a:p>
        </p:txBody>
      </p:sp>
    </p:spTree>
    <p:extLst>
      <p:ext uri="{BB962C8B-B14F-4D97-AF65-F5344CB8AC3E}">
        <p14:creationId xmlns:p14="http://schemas.microsoft.com/office/powerpoint/2010/main" val="322901469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сибирь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0"/>
            <a:ext cx="8258175" cy="654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Овал 4"/>
          <p:cNvSpPr/>
          <p:nvPr/>
        </p:nvSpPr>
        <p:spPr>
          <a:xfrm>
            <a:off x="3995936" y="3861048"/>
            <a:ext cx="45719"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6" name="Picture 2" descr="C:\Documents and Settings\Администратор\Application Data\Microsoft\Media Catalog\pic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10270" y="0"/>
            <a:ext cx="3933729" cy="2780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Прямоугольник 6"/>
          <p:cNvSpPr/>
          <p:nvPr/>
        </p:nvSpPr>
        <p:spPr>
          <a:xfrm>
            <a:off x="2359728" y="6488668"/>
            <a:ext cx="2490169" cy="400110"/>
          </a:xfrm>
          <a:prstGeom prst="rect">
            <a:avLst/>
          </a:prstGeom>
        </p:spPr>
        <p:txBody>
          <a:bodyPr wrap="none">
            <a:spAutoFit/>
          </a:bodyPr>
          <a:lstStyle/>
          <a:p>
            <a:r>
              <a:rPr lang="ru-RU" sz="2000" b="1" dirty="0"/>
              <a:t>Район исследования</a:t>
            </a:r>
          </a:p>
        </p:txBody>
      </p:sp>
    </p:spTree>
    <p:extLst>
      <p:ext uri="{BB962C8B-B14F-4D97-AF65-F5344CB8AC3E}">
        <p14:creationId xmlns:p14="http://schemas.microsoft.com/office/powerpoint/2010/main" val="311719487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0"/>
            <a:ext cx="8229600" cy="1143000"/>
          </a:xfrm>
        </p:spPr>
        <p:txBody>
          <a:bodyPr>
            <a:normAutofit fontScale="90000"/>
          </a:bodyPr>
          <a:lstStyle/>
          <a:p>
            <a:r>
              <a:rPr lang="ru-RU" dirty="0" smtClean="0"/>
              <a:t>Оборудование</a:t>
            </a:r>
            <a:br>
              <a:rPr lang="ru-RU" dirty="0" smtClean="0"/>
            </a:br>
            <a:r>
              <a:rPr lang="en-US" dirty="0"/>
              <a:t>equipment</a:t>
            </a:r>
            <a:endParaRPr lang="ru-RU" dirty="0"/>
          </a:p>
        </p:txBody>
      </p:sp>
      <p:sp>
        <p:nvSpPr>
          <p:cNvPr id="3" name="Объект 2"/>
          <p:cNvSpPr>
            <a:spLocks noGrp="1"/>
          </p:cNvSpPr>
          <p:nvPr>
            <p:ph idx="1"/>
          </p:nvPr>
        </p:nvSpPr>
        <p:spPr>
          <a:xfrm>
            <a:off x="0" y="1600200"/>
            <a:ext cx="9144000" cy="4525963"/>
          </a:xfrm>
        </p:spPr>
        <p:txBody>
          <a:bodyPr>
            <a:normAutofit/>
          </a:bodyPr>
          <a:lstStyle/>
          <a:p>
            <a:r>
              <a:rPr lang="ru-RU" dirty="0" smtClean="0"/>
              <a:t>Сейсмическая радоновая станция (СРС-05)</a:t>
            </a:r>
          </a:p>
          <a:p>
            <a:pPr marL="0" indent="0">
              <a:buNone/>
            </a:pPr>
            <a:r>
              <a:rPr lang="ru-RU" dirty="0" smtClean="0"/>
              <a:t>Измеряет объемную активность радона, </a:t>
            </a:r>
            <a:r>
              <a:rPr lang="ru-RU" dirty="0" err="1" smtClean="0"/>
              <a:t>торон</a:t>
            </a:r>
            <a:r>
              <a:rPr lang="ru-RU" dirty="0" smtClean="0"/>
              <a:t>, температуру, давление, влажность.</a:t>
            </a:r>
          </a:p>
          <a:p>
            <a:pPr marL="0" indent="0">
              <a:buNone/>
            </a:pPr>
            <a:r>
              <a:rPr lang="ru-RU" dirty="0" smtClean="0"/>
              <a:t>Частота измерения через 22 мин.</a:t>
            </a:r>
          </a:p>
          <a:p>
            <a:pPr marL="0" indent="0">
              <a:buNone/>
            </a:pPr>
            <a:endParaRPr lang="ru-RU" dirty="0" smtClean="0"/>
          </a:p>
          <a:p>
            <a:pPr marL="0" indent="0">
              <a:buNone/>
            </a:pPr>
            <a:r>
              <a:rPr lang="en-US" dirty="0"/>
              <a:t>Seismic radon station (SRS-05) Measures volumetric activity of radon, </a:t>
            </a:r>
            <a:r>
              <a:rPr lang="en-US" dirty="0" err="1"/>
              <a:t>thoron</a:t>
            </a:r>
            <a:r>
              <a:rPr lang="en-US" dirty="0"/>
              <a:t>, temperature, pressure, humidity. Measurement frequency after 22 min.</a:t>
            </a:r>
            <a:endParaRPr lang="ru-RU" dirty="0"/>
          </a:p>
        </p:txBody>
      </p:sp>
    </p:spTree>
    <p:extLst>
      <p:ext uri="{BB962C8B-B14F-4D97-AF65-F5344CB8AC3E}">
        <p14:creationId xmlns:p14="http://schemas.microsoft.com/office/powerpoint/2010/main" val="6879828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9144" y="216505"/>
            <a:ext cx="4830888" cy="6524863"/>
          </a:xfrm>
          <a:prstGeom prst="rect">
            <a:avLst/>
          </a:prstGeom>
        </p:spPr>
        <p:txBody>
          <a:bodyPr wrap="square">
            <a:spAutoFit/>
          </a:bodyPr>
          <a:lstStyle/>
          <a:p>
            <a:r>
              <a:rPr lang="ru-RU" sz="2200" dirty="0"/>
              <a:t>В наших исследованиях геологическая среда рассматривается как пространство с высоким уровнем накопленной энергии, т.е. как </a:t>
            </a:r>
            <a:r>
              <a:rPr lang="ru-RU" sz="2200" dirty="0" err="1"/>
              <a:t>энергосодержащая</a:t>
            </a:r>
            <a:r>
              <a:rPr lang="ru-RU" sz="2200" dirty="0"/>
              <a:t>, </a:t>
            </a:r>
            <a:r>
              <a:rPr lang="ru-RU" sz="2200" dirty="0" err="1"/>
              <a:t>энергонасыщенная</a:t>
            </a:r>
            <a:r>
              <a:rPr lang="ru-RU" sz="2200" dirty="0"/>
              <a:t> среда, имеющая множество иерархических структурных связей. При этом геологическая среда, насыщенная структурными напряжениями является термодинамической системой, в которой при нагрузке и разрушении структурных связей, происходит интенсивная флюидная дегазация газов из литосферы в подземные воды и атмосферу, т.е. возможны изменения характеристик гидрогеологических, геохимических и атмосферных характеристик среды. </a:t>
            </a:r>
          </a:p>
        </p:txBody>
      </p:sp>
      <p:sp>
        <p:nvSpPr>
          <p:cNvPr id="5" name="Прямоугольник 4"/>
          <p:cNvSpPr/>
          <p:nvPr/>
        </p:nvSpPr>
        <p:spPr>
          <a:xfrm>
            <a:off x="4860032" y="65869"/>
            <a:ext cx="4283968" cy="6863417"/>
          </a:xfrm>
          <a:prstGeom prst="rect">
            <a:avLst/>
          </a:prstGeom>
        </p:spPr>
        <p:txBody>
          <a:bodyPr wrap="square">
            <a:spAutoFit/>
          </a:bodyPr>
          <a:lstStyle/>
          <a:p>
            <a:r>
              <a:rPr lang="en-US" sz="2200" dirty="0"/>
              <a:t>In our research, the geological environment is regarded as a space with a high level of stored energy, i.e. as an energy-containing, energy-saturated environment that has many hierarchical structural relationships </a:t>
            </a:r>
            <a:r>
              <a:rPr lang="en-US" sz="2200" dirty="0" smtClean="0"/>
              <a:t>. </a:t>
            </a:r>
            <a:r>
              <a:rPr lang="en-US" sz="2200" dirty="0"/>
              <a:t>At the same time, the geological environment saturated with structural stresses is seen as a thermodynamic system in which, under load and the destruction of structural bonds, there is an intensive fluid degassing of gases from the lithosphere into underground water and the atmosphere, i.e. there may be changes in the characteristics of hydrogeological, geochemical, and atmospheric characteristics of the environment </a:t>
            </a:r>
            <a:r>
              <a:rPr lang="en-US" sz="2200" dirty="0" smtClean="0"/>
              <a:t>.</a:t>
            </a:r>
            <a:endParaRPr lang="ru-RU" sz="2200" dirty="0"/>
          </a:p>
        </p:txBody>
      </p:sp>
    </p:spTree>
    <p:extLst>
      <p:ext uri="{BB962C8B-B14F-4D97-AF65-F5344CB8AC3E}">
        <p14:creationId xmlns:p14="http://schemas.microsoft.com/office/powerpoint/2010/main" val="19080061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2">
            <a:extLst>
              <a:ext uri="{28A0092B-C50C-407E-A947-70E740481C1C}">
                <a14:useLocalDpi xmlns:a14="http://schemas.microsoft.com/office/drawing/2010/main" val="0"/>
              </a:ext>
            </a:extLst>
          </a:blip>
          <a:srcRect/>
          <a:stretch>
            <a:fillRect/>
          </a:stretch>
        </p:blipFill>
        <p:spPr bwMode="auto">
          <a:xfrm>
            <a:off x="251520" y="-1"/>
            <a:ext cx="8712968" cy="6179171"/>
          </a:xfrm>
          <a:prstGeom prst="rect">
            <a:avLst/>
          </a:prstGeom>
          <a:noFill/>
          <a:ln>
            <a:noFill/>
          </a:ln>
        </p:spPr>
      </p:pic>
      <p:sp>
        <p:nvSpPr>
          <p:cNvPr id="5" name="Прямоугольник 4"/>
          <p:cNvSpPr/>
          <p:nvPr/>
        </p:nvSpPr>
        <p:spPr>
          <a:xfrm>
            <a:off x="1475656" y="6179171"/>
            <a:ext cx="6698559" cy="769441"/>
          </a:xfrm>
          <a:prstGeom prst="rect">
            <a:avLst/>
          </a:prstGeom>
        </p:spPr>
        <p:txBody>
          <a:bodyPr wrap="square">
            <a:spAutoFit/>
          </a:bodyPr>
          <a:lstStyle/>
          <a:p>
            <a:r>
              <a:rPr lang="ru-RU" sz="2200" dirty="0"/>
              <a:t>Динамика ОАР в </a:t>
            </a:r>
            <a:r>
              <a:rPr lang="ru-RU" sz="2200" dirty="0" err="1"/>
              <a:t>г.Горно-Алтайске</a:t>
            </a:r>
            <a:r>
              <a:rPr lang="ru-RU" sz="2200" dirty="0"/>
              <a:t> за 2013-2016 гг.</a:t>
            </a:r>
            <a:endParaRPr lang="ru-RU" sz="2200" dirty="0" smtClean="0"/>
          </a:p>
          <a:p>
            <a:r>
              <a:rPr lang="en-US" sz="2200" dirty="0" smtClean="0"/>
              <a:t>Dynamics </a:t>
            </a:r>
            <a:r>
              <a:rPr lang="en-US" sz="2200" dirty="0"/>
              <a:t>of VAR in </a:t>
            </a:r>
            <a:r>
              <a:rPr lang="en-US" sz="2200" dirty="0" err="1"/>
              <a:t>Gorno-Altaisk</a:t>
            </a:r>
            <a:r>
              <a:rPr lang="en-US" sz="2200" dirty="0"/>
              <a:t> for 2013-2016</a:t>
            </a:r>
            <a:endParaRPr lang="ru-RU" sz="2200" dirty="0"/>
          </a:p>
        </p:txBody>
      </p:sp>
    </p:spTree>
    <p:extLst>
      <p:ext uri="{BB962C8B-B14F-4D97-AF65-F5344CB8AC3E}">
        <p14:creationId xmlns:p14="http://schemas.microsoft.com/office/powerpoint/2010/main" val="412815491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79512" y="620688"/>
            <a:ext cx="4392488" cy="5602694"/>
          </a:xfrm>
        </p:spPr>
        <p:txBody>
          <a:bodyPr>
            <a:normAutofit fontScale="62500" lnSpcReduction="20000"/>
          </a:bodyPr>
          <a:lstStyle/>
          <a:p>
            <a:pPr marL="0" indent="0">
              <a:buNone/>
            </a:pPr>
            <a:r>
              <a:rPr lang="ru-RU" sz="3500" dirty="0"/>
              <a:t>Учитывая, что здесь показаны данные за 3 года можно считать, что данные закономерности являются следствием сезонных характеристик. В данном случае это может быть связано с промерзанием грунта (в климатической зоне Горно-Алтайска она составляет порядка 1,5-2 м). Промерзший грунт препятствует свободной миграции радона, который может накапливаться под «крышкой» мерзлых пород. Поэтому находя пути миграции, которыми могут выступать строения и частные дома эманации радона существенно увеличиваются по сравнению с другими сезонами года.</a:t>
            </a:r>
          </a:p>
          <a:p>
            <a:endParaRPr lang="ru-RU" dirty="0"/>
          </a:p>
        </p:txBody>
      </p:sp>
      <p:sp>
        <p:nvSpPr>
          <p:cNvPr id="4" name="Прямоугольник 3"/>
          <p:cNvSpPr/>
          <p:nvPr/>
        </p:nvSpPr>
        <p:spPr>
          <a:xfrm>
            <a:off x="4572000" y="620688"/>
            <a:ext cx="4572000" cy="5170646"/>
          </a:xfrm>
          <a:prstGeom prst="rect">
            <a:avLst/>
          </a:prstGeom>
        </p:spPr>
        <p:txBody>
          <a:bodyPr>
            <a:spAutoFit/>
          </a:bodyPr>
          <a:lstStyle/>
          <a:p>
            <a:r>
              <a:rPr lang="en-US" sz="2200" dirty="0"/>
              <a:t>Given that data for 3 years is shown here, we can assume that these patterns are the result of seasonal characteristics. In this case, this may be due to ground freezing (in the climate zone of </a:t>
            </a:r>
            <a:r>
              <a:rPr lang="en-US" sz="2200" dirty="0" err="1"/>
              <a:t>Gorno-Altaisk</a:t>
            </a:r>
            <a:r>
              <a:rPr lang="en-US" sz="2200" dirty="0"/>
              <a:t>, it is about 1.5-2 m). Frozen ground prevents the free migration of radon, which can accumulate under the cover of frozen rocks. Therefore, finding ways of migration, which can be buildings and private homes, the emanations of radon significantly increase in comparison with other seasons of the year.</a:t>
            </a:r>
            <a:endParaRPr lang="ru-RU" sz="2200" dirty="0"/>
          </a:p>
        </p:txBody>
      </p:sp>
    </p:spTree>
    <p:extLst>
      <p:ext uri="{BB962C8B-B14F-4D97-AF65-F5344CB8AC3E}">
        <p14:creationId xmlns:p14="http://schemas.microsoft.com/office/powerpoint/2010/main" val="19928611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2">
            <a:extLst>
              <a:ext uri="{28A0092B-C50C-407E-A947-70E740481C1C}">
                <a14:useLocalDpi xmlns:a14="http://schemas.microsoft.com/office/drawing/2010/main" val="0"/>
              </a:ext>
            </a:extLst>
          </a:blip>
          <a:srcRect/>
          <a:stretch>
            <a:fillRect/>
          </a:stretch>
        </p:blipFill>
        <p:spPr bwMode="auto">
          <a:xfrm>
            <a:off x="0" y="158874"/>
            <a:ext cx="5220072" cy="3119050"/>
          </a:xfrm>
          <a:prstGeom prst="rect">
            <a:avLst/>
          </a:prstGeom>
          <a:noFill/>
          <a:ln>
            <a:noFill/>
          </a:ln>
        </p:spPr>
      </p:pic>
      <p:sp>
        <p:nvSpPr>
          <p:cNvPr id="5" name="Прямоугольник 4"/>
          <p:cNvSpPr/>
          <p:nvPr/>
        </p:nvSpPr>
        <p:spPr>
          <a:xfrm>
            <a:off x="-33137" y="3275692"/>
            <a:ext cx="9144000" cy="369332"/>
          </a:xfrm>
          <a:prstGeom prst="rect">
            <a:avLst/>
          </a:prstGeom>
        </p:spPr>
        <p:txBody>
          <a:bodyPr wrap="square">
            <a:spAutoFit/>
          </a:bodyPr>
          <a:lstStyle/>
          <a:p>
            <a:r>
              <a:rPr lang="en-US" dirty="0"/>
              <a:t>Dynamics of average daily values of radon volume activity in </a:t>
            </a:r>
            <a:r>
              <a:rPr lang="en-US" dirty="0" err="1"/>
              <a:t>Gorno-Altaisk</a:t>
            </a:r>
            <a:r>
              <a:rPr lang="en-US" dirty="0"/>
              <a:t> in 2017 (</a:t>
            </a:r>
            <a:r>
              <a:rPr lang="en-US" dirty="0" err="1"/>
              <a:t>Bq</a:t>
            </a:r>
            <a:r>
              <a:rPr lang="en-US" dirty="0"/>
              <a:t> / m</a:t>
            </a:r>
            <a:r>
              <a:rPr lang="en-US" baseline="30000" dirty="0"/>
              <a:t>3</a:t>
            </a:r>
            <a:r>
              <a:rPr lang="en-US" dirty="0"/>
              <a:t>)</a:t>
            </a:r>
            <a:endParaRPr lang="ru-RU" dirty="0"/>
          </a:p>
        </p:txBody>
      </p:sp>
      <p:pic>
        <p:nvPicPr>
          <p:cNvPr id="6" name="Рисунок 5"/>
          <p:cNvPicPr/>
          <p:nvPr/>
        </p:nvPicPr>
        <p:blipFill>
          <a:blip r:embed="rId3">
            <a:extLst>
              <a:ext uri="{28A0092B-C50C-407E-A947-70E740481C1C}">
                <a14:useLocalDpi xmlns:a14="http://schemas.microsoft.com/office/drawing/2010/main" val="0"/>
              </a:ext>
            </a:extLst>
          </a:blip>
          <a:srcRect/>
          <a:stretch>
            <a:fillRect/>
          </a:stretch>
        </p:blipFill>
        <p:spPr bwMode="auto">
          <a:xfrm>
            <a:off x="3995936" y="3645024"/>
            <a:ext cx="5094312" cy="2736823"/>
          </a:xfrm>
          <a:prstGeom prst="rect">
            <a:avLst/>
          </a:prstGeom>
          <a:noFill/>
          <a:ln>
            <a:noFill/>
          </a:ln>
        </p:spPr>
      </p:pic>
      <p:sp>
        <p:nvSpPr>
          <p:cNvPr id="7" name="Прямоугольник 6"/>
          <p:cNvSpPr/>
          <p:nvPr/>
        </p:nvSpPr>
        <p:spPr>
          <a:xfrm>
            <a:off x="1763688" y="6381847"/>
            <a:ext cx="7380312" cy="369332"/>
          </a:xfrm>
          <a:prstGeom prst="rect">
            <a:avLst/>
          </a:prstGeom>
        </p:spPr>
        <p:txBody>
          <a:bodyPr wrap="square">
            <a:spAutoFit/>
          </a:bodyPr>
          <a:lstStyle/>
          <a:p>
            <a:r>
              <a:rPr lang="en-US" dirty="0"/>
              <a:t>Dynamics of atmospheric pressure in </a:t>
            </a:r>
            <a:r>
              <a:rPr lang="en-US" dirty="0" err="1"/>
              <a:t>Gorno-Altaisk</a:t>
            </a:r>
            <a:r>
              <a:rPr lang="en-US" dirty="0"/>
              <a:t> in 2017 (mmHg)</a:t>
            </a:r>
            <a:endParaRPr lang="ru-RU" dirty="0"/>
          </a:p>
        </p:txBody>
      </p:sp>
    </p:spTree>
    <p:extLst>
      <p:ext uri="{BB962C8B-B14F-4D97-AF65-F5344CB8AC3E}">
        <p14:creationId xmlns:p14="http://schemas.microsoft.com/office/powerpoint/2010/main" val="147688326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0415" y="0"/>
            <a:ext cx="4685601" cy="6858000"/>
          </a:xfrm>
        </p:spPr>
        <p:txBody>
          <a:bodyPr>
            <a:normAutofit fontScale="92500" lnSpcReduction="20000"/>
          </a:bodyPr>
          <a:lstStyle/>
          <a:p>
            <a:pPr marL="0" indent="0">
              <a:buNone/>
            </a:pPr>
            <a:r>
              <a:rPr lang="ru-RU" dirty="0"/>
              <a:t>Коэффициент корреляции динамики ОАР и атмосферного давления </a:t>
            </a:r>
            <a:r>
              <a:rPr lang="en-US" dirty="0"/>
              <a:t>R</a:t>
            </a:r>
            <a:r>
              <a:rPr lang="ru-RU" dirty="0"/>
              <a:t>=0,45, (уровень значимости 0,01, </a:t>
            </a:r>
            <a:r>
              <a:rPr lang="en-US" dirty="0"/>
              <a:t>R</a:t>
            </a:r>
            <a:r>
              <a:rPr lang="ru-RU" baseline="-25000" dirty="0" err="1"/>
              <a:t>крит</a:t>
            </a:r>
            <a:r>
              <a:rPr lang="ru-RU" dirty="0"/>
              <a:t>=0,14). Учитывая, что влияние атмосферного давления на динамику ОАР может сказаться позже, мы использовали метод скользящей корреляции. Количество отсчетов в сутки – 65, скользящее окно 7,7 </a:t>
            </a:r>
            <a:r>
              <a:rPr lang="ru-RU" dirty="0" smtClean="0"/>
              <a:t>суток (500 отсчетов), </a:t>
            </a:r>
            <a:r>
              <a:rPr lang="ru-RU" dirty="0"/>
              <a:t>доверительная корреляция при уровне значимости 0,01 </a:t>
            </a:r>
            <a:r>
              <a:rPr lang="en-US" dirty="0"/>
              <a:t>R</a:t>
            </a:r>
            <a:r>
              <a:rPr lang="ru-RU" baseline="-25000" dirty="0" err="1"/>
              <a:t>кр</a:t>
            </a:r>
            <a:r>
              <a:rPr lang="ru-RU" dirty="0"/>
              <a:t>=0,1</a:t>
            </a:r>
            <a:r>
              <a:rPr lang="ru-RU" dirty="0" smtClean="0"/>
              <a:t>.</a:t>
            </a:r>
            <a:endParaRPr lang="ru-RU" dirty="0"/>
          </a:p>
        </p:txBody>
      </p:sp>
      <p:sp>
        <p:nvSpPr>
          <p:cNvPr id="4" name="Прямоугольник 3"/>
          <p:cNvSpPr/>
          <p:nvPr/>
        </p:nvSpPr>
        <p:spPr>
          <a:xfrm>
            <a:off x="4716016" y="160706"/>
            <a:ext cx="4572000" cy="6401753"/>
          </a:xfrm>
          <a:prstGeom prst="rect">
            <a:avLst/>
          </a:prstGeom>
        </p:spPr>
        <p:txBody>
          <a:bodyPr>
            <a:spAutoFit/>
          </a:bodyPr>
          <a:lstStyle/>
          <a:p>
            <a:r>
              <a:rPr lang="en-US" sz="2800" dirty="0"/>
              <a:t>Correlation coefficient of the dynamics of the VAR and atmospheric pressure R=0.45, (significance level 0.01, </a:t>
            </a:r>
            <a:r>
              <a:rPr lang="en-US" sz="2800" dirty="0" err="1"/>
              <a:t>Rkrit</a:t>
            </a:r>
            <a:r>
              <a:rPr lang="en-US" sz="2800" dirty="0"/>
              <a:t>=0.14). </a:t>
            </a:r>
            <a:endParaRPr lang="ru-RU" sz="2800" dirty="0" smtClean="0"/>
          </a:p>
          <a:p>
            <a:r>
              <a:rPr lang="en-US" sz="2800" dirty="0"/>
              <a:t>Given that the influence of atmospheric pressure on the dynamics of the VAR may affect later, we used the method of sliding correlation. The number of counts per day is 65, the sliding window is 7.7 days, and the confidence correlation is 0.01 </a:t>
            </a:r>
            <a:r>
              <a:rPr lang="en-US" sz="2800" dirty="0" err="1"/>
              <a:t>Rcrit</a:t>
            </a:r>
            <a:r>
              <a:rPr lang="en-US" sz="2800" dirty="0"/>
              <a:t>=0.1.</a:t>
            </a:r>
            <a:endParaRPr lang="ru-RU" sz="2800" dirty="0"/>
          </a:p>
          <a:p>
            <a:endParaRPr lang="ru-RU" dirty="0"/>
          </a:p>
        </p:txBody>
      </p:sp>
    </p:spTree>
    <p:extLst>
      <p:ext uri="{BB962C8B-B14F-4D97-AF65-F5344CB8AC3E}">
        <p14:creationId xmlns:p14="http://schemas.microsoft.com/office/powerpoint/2010/main" val="155496844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2">
            <a:extLst>
              <a:ext uri="{28A0092B-C50C-407E-A947-70E740481C1C}">
                <a14:useLocalDpi xmlns:a14="http://schemas.microsoft.com/office/drawing/2010/main" val="0"/>
              </a:ext>
            </a:extLst>
          </a:blip>
          <a:srcRect/>
          <a:stretch>
            <a:fillRect/>
          </a:stretch>
        </p:blipFill>
        <p:spPr bwMode="auto">
          <a:xfrm>
            <a:off x="144016" y="764704"/>
            <a:ext cx="8892480" cy="3209131"/>
          </a:xfrm>
          <a:prstGeom prst="rect">
            <a:avLst/>
          </a:prstGeom>
          <a:noFill/>
          <a:ln>
            <a:noFill/>
          </a:ln>
        </p:spPr>
      </p:pic>
      <p:sp>
        <p:nvSpPr>
          <p:cNvPr id="5" name="Прямоугольник 4"/>
          <p:cNvSpPr/>
          <p:nvPr/>
        </p:nvSpPr>
        <p:spPr>
          <a:xfrm>
            <a:off x="144016" y="4221088"/>
            <a:ext cx="8892480" cy="1446550"/>
          </a:xfrm>
          <a:prstGeom prst="rect">
            <a:avLst/>
          </a:prstGeom>
        </p:spPr>
        <p:txBody>
          <a:bodyPr wrap="square">
            <a:spAutoFit/>
          </a:bodyPr>
          <a:lstStyle/>
          <a:p>
            <a:r>
              <a:rPr lang="ru-RU" sz="2200" dirty="0"/>
              <a:t>Скользящий коэффициент корреляции рядов ОАР и атмосферного давления в 2017 г.</a:t>
            </a:r>
            <a:endParaRPr lang="ru-RU" sz="2200" dirty="0" smtClean="0"/>
          </a:p>
          <a:p>
            <a:r>
              <a:rPr lang="en-US" sz="2200" dirty="0" smtClean="0"/>
              <a:t>Sliding </a:t>
            </a:r>
            <a:r>
              <a:rPr lang="en-US" sz="2200" dirty="0"/>
              <a:t>coefficient of correlation between the VAR series and atmospheric pressure in 2017</a:t>
            </a:r>
            <a:endParaRPr lang="ru-RU" sz="2200" dirty="0"/>
          </a:p>
        </p:txBody>
      </p:sp>
    </p:spTree>
    <p:extLst>
      <p:ext uri="{BB962C8B-B14F-4D97-AF65-F5344CB8AC3E}">
        <p14:creationId xmlns:p14="http://schemas.microsoft.com/office/powerpoint/2010/main" val="1290523521"/>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53</TotalTime>
  <Words>913</Words>
  <Application>Microsoft Office PowerPoint</Application>
  <PresentationFormat>Экран (4:3)</PresentationFormat>
  <Paragraphs>38</Paragraphs>
  <Slides>11</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11</vt:i4>
      </vt:variant>
    </vt:vector>
  </HeadingPairs>
  <TitlesOfParts>
    <vt:vector size="12" baseType="lpstr">
      <vt:lpstr>Тема Office</vt:lpstr>
      <vt:lpstr>ВЛИЯНИЕ МЕТЕОРОЛОГИЧЕСКИХ ХАРАКТЕРИСТИК НА ДИНАМИКУ ОБЪЕМНОЙ АКТИВНОСТИ РАДОНА В Г.ГОРНО-АЛТАЙСКЕ (РОССИЯ)  INFLUENCE OF METEOROLOGICAL CHARACTERISTICS ON THE DYNAMICS OF VAR IN GORNO-ALTAISK (RUSSIA) </vt:lpstr>
      <vt:lpstr>Презентация PowerPoint</vt:lpstr>
      <vt:lpstr>Оборудование equipment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Выводы             Сonclusions</vt:lpstr>
      <vt:lpstr>Презентация PowerPoint</vt:lpstr>
    </vt:vector>
  </TitlesOfParts>
  <Company>SPecialiST RePack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ВЛИЯНИЕ МЕТЕОРОЛОГИЧЕСКИХ ХАРАКТЕРИСТИК НА ДИНАМИКУ ОБЪЕМНОЙ АКТИВНОСТИ РАДОНА В Г.ГОРНО-АЛТАЙСКЕ (РОССИЯ)  INFLUENCE OF METEOROLOGICAL CHARACTERISTICS ON THE DYNAMICS OF VAR IN GORNO-ALTAISK (RUSSIA) </dc:title>
  <dc:creator>1C</dc:creator>
  <cp:lastModifiedBy>1C</cp:lastModifiedBy>
  <cp:revision>7</cp:revision>
  <dcterms:created xsi:type="dcterms:W3CDTF">2020-09-19T01:24:59Z</dcterms:created>
  <dcterms:modified xsi:type="dcterms:W3CDTF">2020-09-23T04:11:37Z</dcterms:modified>
</cp:coreProperties>
</file>