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66" r:id="rId4"/>
    <p:sldId id="265" r:id="rId5"/>
    <p:sldId id="264" r:id="rId6"/>
    <p:sldId id="267" r:id="rId7"/>
    <p:sldId id="270" r:id="rId8"/>
    <p:sldId id="263" r:id="rId9"/>
    <p:sldId id="262" r:id="rId10"/>
    <p:sldId id="272" r:id="rId11"/>
    <p:sldId id="273" r:id="rId12"/>
    <p:sldId id="274" r:id="rId13"/>
    <p:sldId id="275" r:id="rId14"/>
    <p:sldId id="276" r:id="rId15"/>
    <p:sldId id="277" r:id="rId16"/>
    <p:sldId id="257" r:id="rId17"/>
    <p:sldId id="269" r:id="rId18"/>
    <p:sldId id="278"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66" y="4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08CF4-40F1-44A7-9866-4863F84A18A4}" type="datetimeFigureOut">
              <a:rPr lang="ru-RU" smtClean="0"/>
              <a:t>28.09.2021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89C2E-764D-44DB-8719-D7B77ED18405}" type="slidenum">
              <a:rPr lang="ru-RU" smtClean="0"/>
              <a:t>‹#›</a:t>
            </a:fld>
            <a:endParaRPr lang="ru-RU"/>
          </a:p>
        </p:txBody>
      </p:sp>
    </p:spTree>
    <p:extLst>
      <p:ext uri="{BB962C8B-B14F-4D97-AF65-F5344CB8AC3E}">
        <p14:creationId xmlns:p14="http://schemas.microsoft.com/office/powerpoint/2010/main" val="163502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7B89C2E-764D-44DB-8719-D7B77ED18405}" type="slidenum">
              <a:rPr lang="ru-RU" smtClean="0"/>
              <a:t>6</a:t>
            </a:fld>
            <a:endParaRPr lang="ru-RU"/>
          </a:p>
        </p:txBody>
      </p:sp>
    </p:spTree>
    <p:extLst>
      <p:ext uri="{BB962C8B-B14F-4D97-AF65-F5344CB8AC3E}">
        <p14:creationId xmlns:p14="http://schemas.microsoft.com/office/powerpoint/2010/main" val="416575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7B89C2E-764D-44DB-8719-D7B77ED18405}" type="slidenum">
              <a:rPr lang="ru-RU" smtClean="0"/>
              <a:t>7</a:t>
            </a:fld>
            <a:endParaRPr lang="ru-RU"/>
          </a:p>
        </p:txBody>
      </p:sp>
    </p:spTree>
    <p:extLst>
      <p:ext uri="{BB962C8B-B14F-4D97-AF65-F5344CB8AC3E}">
        <p14:creationId xmlns:p14="http://schemas.microsoft.com/office/powerpoint/2010/main" val="44763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9B4C21-F277-4F48-B86C-1206EB0DCFB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C7FB1A0-03D9-454D-88D1-3E4A2C7DE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7C7E23B-8079-401E-92CE-E4D93A8F48BB}"/>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5" name="Нижний колонтитул 4">
            <a:extLst>
              <a:ext uri="{FF2B5EF4-FFF2-40B4-BE49-F238E27FC236}">
                <a16:creationId xmlns:a16="http://schemas.microsoft.com/office/drawing/2014/main" id="{284CA0B0-B512-4C64-AD07-BD04E11A75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E7334F-1083-4157-BB08-F02E5A4B2D95}"/>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3544964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8C9EC7-F6EC-4644-908F-28C4DF4BEC6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03E5F44-B38C-42B4-99F5-F1C0C454B99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B280692-7EB3-4E49-B31F-5E0D795A3285}"/>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5" name="Нижний колонтитул 4">
            <a:extLst>
              <a:ext uri="{FF2B5EF4-FFF2-40B4-BE49-F238E27FC236}">
                <a16:creationId xmlns:a16="http://schemas.microsoft.com/office/drawing/2014/main" id="{EB8970C7-A7CE-4768-87F1-E2583C1F9FE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FA8D096-7C47-480F-BD95-56F2C2C047BB}"/>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401416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1C88FE6-7931-4D34-BE29-47BEDD5B4D9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0FF240C-FA5E-457F-AEA7-3BFAE60114B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3D8AF6F-62D4-4D89-9C00-E999205D675A}"/>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5" name="Нижний колонтитул 4">
            <a:extLst>
              <a:ext uri="{FF2B5EF4-FFF2-40B4-BE49-F238E27FC236}">
                <a16:creationId xmlns:a16="http://schemas.microsoft.com/office/drawing/2014/main" id="{F6EAFA43-69B2-497A-B575-A228783D2ED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6AC5A3E-E7F2-4472-AF80-749C69156D7F}"/>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203434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CF1574-7A9C-43D2-9AEA-6DC45203947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B6B1414-8562-4747-BF77-50FDA1D7694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DEE1F93-2160-4803-9E3B-B96182F7F131}"/>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5" name="Нижний колонтитул 4">
            <a:extLst>
              <a:ext uri="{FF2B5EF4-FFF2-40B4-BE49-F238E27FC236}">
                <a16:creationId xmlns:a16="http://schemas.microsoft.com/office/drawing/2014/main" id="{F8FE9CED-68E1-4B95-9DAB-8E5F569F3E2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1CE245-9487-4739-9F66-F36AFC0E701F}"/>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188902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6C94EA-DFE2-4826-B65B-98A2C35CEAD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EFBB82B-1874-4463-9CDD-60FE7046D4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4165124-1331-4D59-9EC7-28A758A9C48C}"/>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5" name="Нижний колонтитул 4">
            <a:extLst>
              <a:ext uri="{FF2B5EF4-FFF2-40B4-BE49-F238E27FC236}">
                <a16:creationId xmlns:a16="http://schemas.microsoft.com/office/drawing/2014/main" id="{517AC255-E749-4D06-951E-44EBB7886BF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2B58AF-C236-491F-A046-2C9A3C0BD034}"/>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347170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FB214B-E804-49E3-B685-134F5BD8511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070F956-58DD-4A69-8292-57D7DBA32B0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073F6FF-9D8B-4E48-9008-79C3F9DE553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A5BA721-FC94-4567-974D-0FC001E42C05}"/>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6" name="Нижний колонтитул 5">
            <a:extLst>
              <a:ext uri="{FF2B5EF4-FFF2-40B4-BE49-F238E27FC236}">
                <a16:creationId xmlns:a16="http://schemas.microsoft.com/office/drawing/2014/main" id="{77E8BA69-25D6-4C38-8AA7-9EB96CACD0B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6B9A0D3-39E1-4CD1-89E6-B92CEF2C47D6}"/>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169392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D8519A-39FB-4586-9443-AFD60A69A19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ED76607-BE32-4250-99BE-D8989F9A2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1EE95B0-C5E0-4DAF-B545-1D40CE52302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E058CA7-85B0-46AA-A60E-A73CC8009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1C43800-19D0-4A71-A2CB-7AC00BDA4A2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E36B8E7-633F-409D-ACB7-54C58102D0C1}"/>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8" name="Нижний колонтитул 7">
            <a:extLst>
              <a:ext uri="{FF2B5EF4-FFF2-40B4-BE49-F238E27FC236}">
                <a16:creationId xmlns:a16="http://schemas.microsoft.com/office/drawing/2014/main" id="{3C582A4E-92B8-4F7F-8CC1-E9960FDBC62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0B046D2-21F2-4553-88F4-3FD74BA5B794}"/>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80743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662B42-C264-4E57-9039-DF49DB8EA12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801264C-6246-4373-ABE9-1F1E3D5F1403}"/>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4" name="Нижний колонтитул 3">
            <a:extLst>
              <a:ext uri="{FF2B5EF4-FFF2-40B4-BE49-F238E27FC236}">
                <a16:creationId xmlns:a16="http://schemas.microsoft.com/office/drawing/2014/main" id="{EA5F10FB-FDEB-4BF6-A5A3-2A1F0A05EE4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0C6A496-4446-47EE-984E-F09249BDB4DE}"/>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50349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3323866-2910-4009-BBC5-F1B5910D0282}"/>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3" name="Нижний колонтитул 2">
            <a:extLst>
              <a:ext uri="{FF2B5EF4-FFF2-40B4-BE49-F238E27FC236}">
                <a16:creationId xmlns:a16="http://schemas.microsoft.com/office/drawing/2014/main" id="{2CFD63C8-22BB-4475-9895-6FFD4C54CB0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D4745E4-07BB-427F-9A3D-AE138E3EC8F4}"/>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115024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C19689-E800-4CD9-BFA8-908BC505F50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64BAA2B-DA5F-441E-B0C0-B4FBD3DE7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AB3B5A4-819D-4DE7-B928-4949B641C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9E95FA7-2440-4FC0-8476-0FFE0826C716}"/>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6" name="Нижний колонтитул 5">
            <a:extLst>
              <a:ext uri="{FF2B5EF4-FFF2-40B4-BE49-F238E27FC236}">
                <a16:creationId xmlns:a16="http://schemas.microsoft.com/office/drawing/2014/main" id="{DC18D4DD-03B3-4621-83D0-2D54D1A2826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9BED9F9-A80D-4458-9BE2-D9A5A0ADBF17}"/>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4284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E2F84E-FFE2-4AA6-9C8F-4A045C51DB6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6AFBEE7-7676-42F6-9FAF-A530678188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4A104A8-0EE2-44CD-BDE5-015821197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A3E04E2-39A5-47DB-AF2D-C720613AEB44}"/>
              </a:ext>
            </a:extLst>
          </p:cNvPr>
          <p:cNvSpPr>
            <a:spLocks noGrp="1"/>
          </p:cNvSpPr>
          <p:nvPr>
            <p:ph type="dt" sz="half" idx="10"/>
          </p:nvPr>
        </p:nvSpPr>
        <p:spPr/>
        <p:txBody>
          <a:bodyPr/>
          <a:lstStyle/>
          <a:p>
            <a:fld id="{2C20AF48-3DA6-4D82-B340-B1BFDAB8AE38}" type="datetimeFigureOut">
              <a:rPr lang="ru-RU" smtClean="0"/>
              <a:t>28.09.2021</a:t>
            </a:fld>
            <a:endParaRPr lang="ru-RU"/>
          </a:p>
        </p:txBody>
      </p:sp>
      <p:sp>
        <p:nvSpPr>
          <p:cNvPr id="6" name="Нижний колонтитул 5">
            <a:extLst>
              <a:ext uri="{FF2B5EF4-FFF2-40B4-BE49-F238E27FC236}">
                <a16:creationId xmlns:a16="http://schemas.microsoft.com/office/drawing/2014/main" id="{403B450D-04B7-4464-B5CC-4DF6A0FDAA5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8660D4D-CE04-46A4-AF6E-C138A3E5CC47}"/>
              </a:ext>
            </a:extLst>
          </p:cNvPr>
          <p:cNvSpPr>
            <a:spLocks noGrp="1"/>
          </p:cNvSpPr>
          <p:nvPr>
            <p:ph type="sldNum" sz="quarter" idx="12"/>
          </p:nvPr>
        </p:nvSpPr>
        <p:spPr/>
        <p:txBody>
          <a:bodyPr/>
          <a:lstStyle/>
          <a:p>
            <a:fld id="{C5FB6E47-CF5D-4759-8DA4-480951CC4282}" type="slidenum">
              <a:rPr lang="ru-RU" smtClean="0"/>
              <a:t>‹#›</a:t>
            </a:fld>
            <a:endParaRPr lang="ru-RU"/>
          </a:p>
        </p:txBody>
      </p:sp>
    </p:spTree>
    <p:extLst>
      <p:ext uri="{BB962C8B-B14F-4D97-AF65-F5344CB8AC3E}">
        <p14:creationId xmlns:p14="http://schemas.microsoft.com/office/powerpoint/2010/main" val="3459291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CE9894-2C35-408B-88B5-EBE51AA2B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151E831-67C2-49EF-B841-A8884DB05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A872505-3A4A-462A-8236-10107E0E7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0AF48-3DA6-4D82-B340-B1BFDAB8AE38}" type="datetimeFigureOut">
              <a:rPr lang="ru-RU" smtClean="0"/>
              <a:t>28.09.2021</a:t>
            </a:fld>
            <a:endParaRPr lang="ru-RU"/>
          </a:p>
        </p:txBody>
      </p:sp>
      <p:sp>
        <p:nvSpPr>
          <p:cNvPr id="5" name="Нижний колонтитул 4">
            <a:extLst>
              <a:ext uri="{FF2B5EF4-FFF2-40B4-BE49-F238E27FC236}">
                <a16:creationId xmlns:a16="http://schemas.microsoft.com/office/drawing/2014/main" id="{B074DA38-6B09-4003-968F-84E261A6E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61E01C0-D613-402F-BB86-A0D022811E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B6E47-CF5D-4759-8DA4-480951CC4282}" type="slidenum">
              <a:rPr lang="ru-RU" smtClean="0"/>
              <a:t>‹#›</a:t>
            </a:fld>
            <a:endParaRPr lang="ru-RU"/>
          </a:p>
        </p:txBody>
      </p:sp>
    </p:spTree>
    <p:extLst>
      <p:ext uri="{BB962C8B-B14F-4D97-AF65-F5344CB8AC3E}">
        <p14:creationId xmlns:p14="http://schemas.microsoft.com/office/powerpoint/2010/main" val="1152348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50CA46-2366-40B5-83CF-2FA8FC607CA0}"/>
              </a:ext>
            </a:extLst>
          </p:cNvPr>
          <p:cNvSpPr>
            <a:spLocks noGrp="1"/>
          </p:cNvSpPr>
          <p:nvPr>
            <p:ph type="ctrTitle"/>
          </p:nvPr>
        </p:nvSpPr>
        <p:spPr>
          <a:xfrm>
            <a:off x="1524000" y="355599"/>
            <a:ext cx="9144000" cy="1477963"/>
          </a:xfrm>
        </p:spPr>
        <p:txBody>
          <a:bodyPr>
            <a:normAutofit fontScale="90000"/>
          </a:bodyPr>
          <a:lstStyle/>
          <a:p>
            <a:pPr indent="449580" algn="ctr">
              <a:lnSpc>
                <a:spcPct val="107000"/>
              </a:lnSpc>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RESULTS OF PHYSICAL MODELING OF THE RESPONSE OF THE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ATMOSPHERIC  POTENTIAL  GRADIENT TO THE PASSAGE OF ERUPTIVE CLOUDS FROM THE EXPLOSIONS OF THE EBEKO VOLCANO (PARAMUSHIR ISLAND).</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0E71034B-BE4F-46CE-BA7B-538D34AB030C}"/>
              </a:ext>
            </a:extLst>
          </p:cNvPr>
          <p:cNvSpPr>
            <a:spLocks noGrp="1"/>
          </p:cNvSpPr>
          <p:nvPr>
            <p:ph type="subTitle" idx="1"/>
          </p:nvPr>
        </p:nvSpPr>
        <p:spPr>
          <a:xfrm>
            <a:off x="1524000" y="3602038"/>
            <a:ext cx="9144000" cy="2717482"/>
          </a:xfrm>
        </p:spPr>
        <p:txBody>
          <a:bodyPr>
            <a:normAutofit/>
          </a:bodyPr>
          <a:lstStyle/>
          <a:p>
            <a:r>
              <a:rPr lang="en-US" dirty="0">
                <a:latin typeface="Times New Roman" panose="02020603050405020304" pitchFamily="18" charset="0"/>
                <a:cs typeface="Times New Roman" panose="02020603050405020304" pitchFamily="18" charset="0"/>
              </a:rPr>
              <a:t>Akbashev R.R., </a:t>
            </a:r>
            <a:r>
              <a:rPr lang="en-US" dirty="0" err="1">
                <a:latin typeface="Times New Roman" panose="02020603050405020304" pitchFamily="18" charset="0"/>
                <a:cs typeface="Times New Roman" panose="02020603050405020304" pitchFamily="18" charset="0"/>
              </a:rPr>
              <a:t>Firstov</a:t>
            </a:r>
            <a:r>
              <a:rPr lang="en-US" dirty="0">
                <a:latin typeface="Times New Roman" panose="02020603050405020304" pitchFamily="18" charset="0"/>
                <a:cs typeface="Times New Roman" panose="02020603050405020304" pitchFamily="18" charset="0"/>
              </a:rPr>
              <a:t> P.P.</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algn="ctr"/>
            <a:r>
              <a:rPr lang="en-US" sz="2000" dirty="0">
                <a:effectLst/>
                <a:latin typeface="Times New Roman" panose="02020603050405020304" pitchFamily="18" charset="0"/>
                <a:ea typeface="Calibri" panose="020F0502020204030204" pitchFamily="34" charset="0"/>
              </a:rPr>
              <a:t>Kamchatka branch Geophysical Survey of the Russian Academy of Science</a:t>
            </a:r>
          </a:p>
          <a:p>
            <a:pPr algn="ctr"/>
            <a:r>
              <a:rPr lang="en-US" sz="2000" dirty="0">
                <a:effectLst/>
                <a:latin typeface="Times New Roman" panose="02020603050405020304" pitchFamily="18" charset="0"/>
                <a:ea typeface="Calibri" panose="020F0502020204030204" pitchFamily="34" charset="0"/>
              </a:rPr>
              <a:t> </a:t>
            </a:r>
            <a:endParaRPr lang="ru-RU" sz="2000" i="1" dirty="0"/>
          </a:p>
          <a:p>
            <a:pPr algn="ctr"/>
            <a:r>
              <a:rPr lang="en-US" sz="1600" i="1" dirty="0"/>
              <a:t>Petropavlovsk-Kamchatsky, 2021</a:t>
            </a:r>
            <a:endParaRPr lang="ru-RU" sz="2000" b="1" i="1" dirty="0"/>
          </a:p>
        </p:txBody>
      </p:sp>
      <p:pic>
        <p:nvPicPr>
          <p:cNvPr id="5" name="Рисунок 4">
            <a:extLst>
              <a:ext uri="{FF2B5EF4-FFF2-40B4-BE49-F238E27FC236}">
                <a16:creationId xmlns:a16="http://schemas.microsoft.com/office/drawing/2014/main" id="{D8A95E45-26D0-463D-804B-7FC003984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80" y="4599940"/>
            <a:ext cx="876300" cy="876300"/>
          </a:xfrm>
          <a:prstGeom prst="rect">
            <a:avLst/>
          </a:prstGeom>
        </p:spPr>
      </p:pic>
      <p:sp>
        <p:nvSpPr>
          <p:cNvPr id="6" name="Прямоугольник 5">
            <a:extLst>
              <a:ext uri="{FF2B5EF4-FFF2-40B4-BE49-F238E27FC236}">
                <a16:creationId xmlns:a16="http://schemas.microsoft.com/office/drawing/2014/main" id="{36BF13E6-A277-48EF-9AF9-7B68B97BA1A0}"/>
              </a:ext>
            </a:extLst>
          </p:cNvPr>
          <p:cNvSpPr/>
          <p:nvPr/>
        </p:nvSpPr>
        <p:spPr>
          <a:xfrm>
            <a:off x="6397496" y="3623960"/>
            <a:ext cx="1369824"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27646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94C817-D95C-4AEA-B6D5-0B59559F3E1D}"/>
              </a:ext>
            </a:extLst>
          </p:cNvPr>
          <p:cNvSpPr>
            <a:spLocks noGrp="1"/>
          </p:cNvSpPr>
          <p:nvPr>
            <p:ph type="title"/>
          </p:nvPr>
        </p:nvSpPr>
        <p:spPr>
          <a:xfrm>
            <a:off x="0" y="81280"/>
            <a:ext cx="12192000" cy="634048"/>
          </a:xfrm>
        </p:spPr>
        <p:txBody>
          <a:bodyPr>
            <a:normAutofit/>
          </a:bodyPr>
          <a:lstStyle/>
          <a:p>
            <a:pPr algn="ctr"/>
            <a:r>
              <a:rPr lang="en-US" sz="3000" b="1" dirty="0">
                <a:latin typeface="Times New Roman" panose="02020603050405020304" pitchFamily="18" charset="0"/>
                <a:cs typeface="Times New Roman" panose="02020603050405020304" pitchFamily="18" charset="0"/>
              </a:rPr>
              <a:t>Example of simulation of type II response in PG</a:t>
            </a:r>
            <a:endParaRPr lang="ru-RU" sz="30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E1722465-75CC-4E65-8D97-BE198BE7C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60" y="638624"/>
            <a:ext cx="6918960" cy="6178735"/>
          </a:xfrm>
          <a:prstGeom prst="rect">
            <a:avLst/>
          </a:prstGeom>
        </p:spPr>
      </p:pic>
    </p:spTree>
    <p:extLst>
      <p:ext uri="{BB962C8B-B14F-4D97-AF65-F5344CB8AC3E}">
        <p14:creationId xmlns:p14="http://schemas.microsoft.com/office/powerpoint/2010/main" val="287491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E87B940-A1EC-4737-B281-B1DAD3A1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63" y="965200"/>
            <a:ext cx="11658847" cy="4861560"/>
          </a:xfrm>
          <a:prstGeom prst="rect">
            <a:avLst/>
          </a:prstGeom>
        </p:spPr>
      </p:pic>
      <p:sp>
        <p:nvSpPr>
          <p:cNvPr id="6" name="Прямоугольник 5">
            <a:extLst>
              <a:ext uri="{FF2B5EF4-FFF2-40B4-BE49-F238E27FC236}">
                <a16:creationId xmlns:a16="http://schemas.microsoft.com/office/drawing/2014/main" id="{E14879FB-09C7-4B94-8E89-967DEBE3378D}"/>
              </a:ext>
            </a:extLst>
          </p:cNvPr>
          <p:cNvSpPr/>
          <p:nvPr/>
        </p:nvSpPr>
        <p:spPr>
          <a:xfrm>
            <a:off x="6390640" y="792480"/>
            <a:ext cx="5613970" cy="537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8A51147C-D673-4D93-BAF1-CFA296D8FF8F}"/>
              </a:ext>
            </a:extLst>
          </p:cNvPr>
          <p:cNvSpPr>
            <a:spLocks noGrp="1"/>
          </p:cNvSpPr>
          <p:nvPr>
            <p:ph type="title"/>
          </p:nvPr>
        </p:nvSpPr>
        <p:spPr>
          <a:xfrm>
            <a:off x="0" y="65405"/>
            <a:ext cx="12192000" cy="785334"/>
          </a:xfrm>
        </p:spPr>
        <p:txBody>
          <a:bodyPr>
            <a:noAutofit/>
          </a:bodyPr>
          <a:lstStyle/>
          <a:p>
            <a:pPr algn="ctr"/>
            <a:r>
              <a:rPr lang="en-US" sz="3000" b="1" dirty="0">
                <a:latin typeface="Times New Roman" panose="02020603050405020304" pitchFamily="18" charset="0"/>
                <a:cs typeface="Times New Roman" panose="02020603050405020304" pitchFamily="18" charset="0"/>
              </a:rPr>
              <a:t>A physical model of the bipolar charge formation in a VC</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14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E87B940-A1EC-4737-B281-B1DAD3A1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63" y="965200"/>
            <a:ext cx="11658847" cy="4861560"/>
          </a:xfrm>
          <a:prstGeom prst="rect">
            <a:avLst/>
          </a:prstGeom>
        </p:spPr>
      </p:pic>
      <p:sp>
        <p:nvSpPr>
          <p:cNvPr id="6" name="Прямоугольник 5">
            <a:extLst>
              <a:ext uri="{FF2B5EF4-FFF2-40B4-BE49-F238E27FC236}">
                <a16:creationId xmlns:a16="http://schemas.microsoft.com/office/drawing/2014/main" id="{E14879FB-09C7-4B94-8E89-967DEBE3378D}"/>
              </a:ext>
            </a:extLst>
          </p:cNvPr>
          <p:cNvSpPr/>
          <p:nvPr/>
        </p:nvSpPr>
        <p:spPr>
          <a:xfrm>
            <a:off x="6390640" y="792480"/>
            <a:ext cx="5613970" cy="537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Блок-схема: узел 2">
            <a:extLst>
              <a:ext uri="{FF2B5EF4-FFF2-40B4-BE49-F238E27FC236}">
                <a16:creationId xmlns:a16="http://schemas.microsoft.com/office/drawing/2014/main" id="{ED6EBB0F-B03F-4D50-89A0-2C15B27909A8}"/>
              </a:ext>
            </a:extLst>
          </p:cNvPr>
          <p:cNvSpPr/>
          <p:nvPr/>
        </p:nvSpPr>
        <p:spPr>
          <a:xfrm>
            <a:off x="2245360" y="1031240"/>
            <a:ext cx="2529840" cy="2306320"/>
          </a:xfrm>
          <a:prstGeom prst="flowChartConnector">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14504776-054D-41DE-9D12-4717CFC8AC7F}"/>
              </a:ext>
            </a:extLst>
          </p:cNvPr>
          <p:cNvSpPr txBox="1"/>
          <p:nvPr/>
        </p:nvSpPr>
        <p:spPr>
          <a:xfrm>
            <a:off x="3067442" y="2108200"/>
            <a:ext cx="936475" cy="369332"/>
          </a:xfrm>
          <a:prstGeom prst="rect">
            <a:avLst/>
          </a:prstGeom>
          <a:noFill/>
        </p:spPr>
        <p:txBody>
          <a:bodyPr wrap="none" rtlCol="0">
            <a:spAutoFit/>
          </a:bodyPr>
          <a:lstStyle/>
          <a:p>
            <a:r>
              <a:rPr lang="en-US" dirty="0"/>
              <a:t>Q=4-7 C</a:t>
            </a:r>
            <a:endParaRPr lang="ru-RU" dirty="0"/>
          </a:p>
        </p:txBody>
      </p:sp>
      <p:sp>
        <p:nvSpPr>
          <p:cNvPr id="9" name="Заголовок 1">
            <a:extLst>
              <a:ext uri="{FF2B5EF4-FFF2-40B4-BE49-F238E27FC236}">
                <a16:creationId xmlns:a16="http://schemas.microsoft.com/office/drawing/2014/main" id="{C7771AA3-845D-489F-91E3-7297E9D2FACC}"/>
              </a:ext>
            </a:extLst>
          </p:cNvPr>
          <p:cNvSpPr>
            <a:spLocks noGrp="1"/>
          </p:cNvSpPr>
          <p:nvPr>
            <p:ph type="title"/>
          </p:nvPr>
        </p:nvSpPr>
        <p:spPr>
          <a:xfrm>
            <a:off x="0" y="65405"/>
            <a:ext cx="12192000" cy="785334"/>
          </a:xfrm>
        </p:spPr>
        <p:txBody>
          <a:bodyPr>
            <a:noAutofit/>
          </a:bodyPr>
          <a:lstStyle/>
          <a:p>
            <a:pPr algn="ctr"/>
            <a:r>
              <a:rPr lang="en-US" sz="3000" b="1" dirty="0">
                <a:latin typeface="Times New Roman" panose="02020603050405020304" pitchFamily="18" charset="0"/>
                <a:cs typeface="Times New Roman" panose="02020603050405020304" pitchFamily="18" charset="0"/>
              </a:rPr>
              <a:t>A physical model of the bipolar charge formation in a VC</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554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E87B940-A1EC-4737-B281-B1DAD3A1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63" y="961050"/>
            <a:ext cx="11658847" cy="4861560"/>
          </a:xfrm>
          <a:prstGeom prst="rect">
            <a:avLst/>
          </a:prstGeom>
        </p:spPr>
      </p:pic>
      <p:sp>
        <p:nvSpPr>
          <p:cNvPr id="6" name="Прямоугольник 5">
            <a:extLst>
              <a:ext uri="{FF2B5EF4-FFF2-40B4-BE49-F238E27FC236}">
                <a16:creationId xmlns:a16="http://schemas.microsoft.com/office/drawing/2014/main" id="{E14879FB-09C7-4B94-8E89-967DEBE3378D}"/>
              </a:ext>
            </a:extLst>
          </p:cNvPr>
          <p:cNvSpPr/>
          <p:nvPr/>
        </p:nvSpPr>
        <p:spPr>
          <a:xfrm>
            <a:off x="6390640" y="792480"/>
            <a:ext cx="5613970" cy="537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Блок-схема: узел 2">
            <a:extLst>
              <a:ext uri="{FF2B5EF4-FFF2-40B4-BE49-F238E27FC236}">
                <a16:creationId xmlns:a16="http://schemas.microsoft.com/office/drawing/2014/main" id="{ED6EBB0F-B03F-4D50-89A0-2C15B27909A8}"/>
              </a:ext>
            </a:extLst>
          </p:cNvPr>
          <p:cNvSpPr/>
          <p:nvPr/>
        </p:nvSpPr>
        <p:spPr>
          <a:xfrm>
            <a:off x="2245360" y="1031240"/>
            <a:ext cx="2529840" cy="2306320"/>
          </a:xfrm>
          <a:prstGeom prst="flowChartConnector">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14504776-054D-41DE-9D12-4717CFC8AC7F}"/>
              </a:ext>
            </a:extLst>
          </p:cNvPr>
          <p:cNvSpPr txBox="1"/>
          <p:nvPr/>
        </p:nvSpPr>
        <p:spPr>
          <a:xfrm>
            <a:off x="3067442" y="2108200"/>
            <a:ext cx="936475" cy="369332"/>
          </a:xfrm>
          <a:prstGeom prst="rect">
            <a:avLst/>
          </a:prstGeom>
          <a:noFill/>
        </p:spPr>
        <p:txBody>
          <a:bodyPr wrap="none" rtlCol="0">
            <a:spAutoFit/>
          </a:bodyPr>
          <a:lstStyle/>
          <a:p>
            <a:r>
              <a:rPr lang="en-US" dirty="0"/>
              <a:t>Q=4-7 C</a:t>
            </a:r>
            <a:endParaRPr lang="ru-RU" dirty="0"/>
          </a:p>
        </p:txBody>
      </p:sp>
      <p:sp>
        <p:nvSpPr>
          <p:cNvPr id="7" name="Блок-схема: узел 6">
            <a:extLst>
              <a:ext uri="{FF2B5EF4-FFF2-40B4-BE49-F238E27FC236}">
                <a16:creationId xmlns:a16="http://schemas.microsoft.com/office/drawing/2014/main" id="{B6F15A07-4153-46DA-A348-E8F94E450600}"/>
              </a:ext>
            </a:extLst>
          </p:cNvPr>
          <p:cNvSpPr/>
          <p:nvPr/>
        </p:nvSpPr>
        <p:spPr>
          <a:xfrm>
            <a:off x="2514600" y="4130040"/>
            <a:ext cx="1559560" cy="1503680"/>
          </a:xfrm>
          <a:prstGeom prst="flowChartConnector">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descr="Добавление">
            <a:extLst>
              <a:ext uri="{FF2B5EF4-FFF2-40B4-BE49-F238E27FC236}">
                <a16:creationId xmlns:a16="http://schemas.microsoft.com/office/drawing/2014/main" id="{F3DDE35F-7C08-416B-8F77-A7B88C550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7430" y="4751070"/>
            <a:ext cx="166920" cy="166920"/>
          </a:xfrm>
          <a:prstGeom prst="rect">
            <a:avLst/>
          </a:prstGeom>
        </p:spPr>
      </p:pic>
      <p:pic>
        <p:nvPicPr>
          <p:cNvPr id="12" name="Рисунок 11" descr="Добавление">
            <a:extLst>
              <a:ext uri="{FF2B5EF4-FFF2-40B4-BE49-F238E27FC236}">
                <a16:creationId xmlns:a16="http://schemas.microsoft.com/office/drawing/2014/main" id="{D03B8F15-24A6-4454-9050-16C861185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3510" y="4995650"/>
            <a:ext cx="166920" cy="166920"/>
          </a:xfrm>
          <a:prstGeom prst="rect">
            <a:avLst/>
          </a:prstGeom>
        </p:spPr>
      </p:pic>
      <p:pic>
        <p:nvPicPr>
          <p:cNvPr id="13" name="Рисунок 12" descr="Добавление">
            <a:extLst>
              <a:ext uri="{FF2B5EF4-FFF2-40B4-BE49-F238E27FC236}">
                <a16:creationId xmlns:a16="http://schemas.microsoft.com/office/drawing/2014/main" id="{7EF54D3D-B450-4C91-8732-BB96D68FC9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1950" y="5015820"/>
            <a:ext cx="166920" cy="166920"/>
          </a:xfrm>
          <a:prstGeom prst="rect">
            <a:avLst/>
          </a:prstGeom>
        </p:spPr>
      </p:pic>
      <p:pic>
        <p:nvPicPr>
          <p:cNvPr id="14" name="Рисунок 13" descr="Добавление">
            <a:extLst>
              <a:ext uri="{FF2B5EF4-FFF2-40B4-BE49-F238E27FC236}">
                <a16:creationId xmlns:a16="http://schemas.microsoft.com/office/drawing/2014/main" id="{60DD1E8C-D7CD-4B01-8E4F-17E415095A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3720" y="5162570"/>
            <a:ext cx="166920" cy="166920"/>
          </a:xfrm>
          <a:prstGeom prst="rect">
            <a:avLst/>
          </a:prstGeom>
        </p:spPr>
      </p:pic>
      <p:pic>
        <p:nvPicPr>
          <p:cNvPr id="15" name="Рисунок 14" descr="Добавление">
            <a:extLst>
              <a:ext uri="{FF2B5EF4-FFF2-40B4-BE49-F238E27FC236}">
                <a16:creationId xmlns:a16="http://schemas.microsoft.com/office/drawing/2014/main" id="{7948DA92-503D-489B-B67B-253BAAEDB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7180" y="4873380"/>
            <a:ext cx="166920" cy="166920"/>
          </a:xfrm>
          <a:prstGeom prst="rect">
            <a:avLst/>
          </a:prstGeom>
        </p:spPr>
      </p:pic>
      <p:pic>
        <p:nvPicPr>
          <p:cNvPr id="16" name="Рисунок 15" descr="Добавление">
            <a:extLst>
              <a:ext uri="{FF2B5EF4-FFF2-40B4-BE49-F238E27FC236}">
                <a16:creationId xmlns:a16="http://schemas.microsoft.com/office/drawing/2014/main" id="{2017112D-220B-45D0-BF7D-E836C2E26D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220" y="4957460"/>
            <a:ext cx="166920" cy="166920"/>
          </a:xfrm>
          <a:prstGeom prst="rect">
            <a:avLst/>
          </a:prstGeom>
        </p:spPr>
      </p:pic>
      <p:pic>
        <p:nvPicPr>
          <p:cNvPr id="17" name="Рисунок 16" descr="Добавление">
            <a:extLst>
              <a:ext uri="{FF2B5EF4-FFF2-40B4-BE49-F238E27FC236}">
                <a16:creationId xmlns:a16="http://schemas.microsoft.com/office/drawing/2014/main" id="{34BFEB53-F1D8-4437-93DC-3AF54F7EED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100" y="5162570"/>
            <a:ext cx="166920" cy="166920"/>
          </a:xfrm>
          <a:prstGeom prst="rect">
            <a:avLst/>
          </a:prstGeom>
        </p:spPr>
      </p:pic>
      <p:pic>
        <p:nvPicPr>
          <p:cNvPr id="18" name="Рисунок 17" descr="Добавление">
            <a:extLst>
              <a:ext uri="{FF2B5EF4-FFF2-40B4-BE49-F238E27FC236}">
                <a16:creationId xmlns:a16="http://schemas.microsoft.com/office/drawing/2014/main" id="{53125864-3403-41F4-972B-D00BBF8D6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9760" y="5241310"/>
            <a:ext cx="166920" cy="166920"/>
          </a:xfrm>
          <a:prstGeom prst="rect">
            <a:avLst/>
          </a:prstGeom>
        </p:spPr>
      </p:pic>
      <p:sp>
        <p:nvSpPr>
          <p:cNvPr id="19" name="TextBox 18">
            <a:extLst>
              <a:ext uri="{FF2B5EF4-FFF2-40B4-BE49-F238E27FC236}">
                <a16:creationId xmlns:a16="http://schemas.microsoft.com/office/drawing/2014/main" id="{B8DE56F3-C83E-4E4A-A813-C1DB1AD10DEF}"/>
              </a:ext>
            </a:extLst>
          </p:cNvPr>
          <p:cNvSpPr txBox="1"/>
          <p:nvPr/>
        </p:nvSpPr>
        <p:spPr>
          <a:xfrm>
            <a:off x="137160" y="5715604"/>
            <a:ext cx="3483198" cy="369332"/>
          </a:xfrm>
          <a:prstGeom prst="rect">
            <a:avLst/>
          </a:prstGeom>
          <a:noFill/>
        </p:spPr>
        <p:txBody>
          <a:bodyPr wrap="none" rtlCol="0">
            <a:spAutoFit/>
          </a:bodyPr>
          <a:lstStyle/>
          <a:p>
            <a:r>
              <a:rPr lang="en-US" dirty="0"/>
              <a:t>the effect of electrostatic induction</a:t>
            </a:r>
            <a:endParaRPr lang="ru-RU" dirty="0"/>
          </a:p>
        </p:txBody>
      </p:sp>
      <p:cxnSp>
        <p:nvCxnSpPr>
          <p:cNvPr id="21" name="Прямая со стрелкой 20">
            <a:extLst>
              <a:ext uri="{FF2B5EF4-FFF2-40B4-BE49-F238E27FC236}">
                <a16:creationId xmlns:a16="http://schemas.microsoft.com/office/drawing/2014/main" id="{DAD6FDC3-8CAB-482D-B7DA-CDDFC307F459}"/>
              </a:ext>
            </a:extLst>
          </p:cNvPr>
          <p:cNvCxnSpPr>
            <a:cxnSpLocks/>
          </p:cNvCxnSpPr>
          <p:nvPr/>
        </p:nvCxnSpPr>
        <p:spPr>
          <a:xfrm flipH="1" flipV="1">
            <a:off x="3548020" y="5535868"/>
            <a:ext cx="72338" cy="53265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F6C8BDFB-2018-4E6B-94F9-515F2DEACA88}"/>
              </a:ext>
            </a:extLst>
          </p:cNvPr>
          <p:cNvCxnSpPr>
            <a:cxnSpLocks/>
          </p:cNvCxnSpPr>
          <p:nvPr/>
        </p:nvCxnSpPr>
        <p:spPr>
          <a:xfrm flipH="1">
            <a:off x="198120" y="6064910"/>
            <a:ext cx="3396229" cy="98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Группа 53">
            <a:extLst>
              <a:ext uri="{FF2B5EF4-FFF2-40B4-BE49-F238E27FC236}">
                <a16:creationId xmlns:a16="http://schemas.microsoft.com/office/drawing/2014/main" id="{74ECC121-7AEC-44D8-A9BF-708105EE6374}"/>
              </a:ext>
            </a:extLst>
          </p:cNvPr>
          <p:cNvGrpSpPr/>
          <p:nvPr/>
        </p:nvGrpSpPr>
        <p:grpSpPr>
          <a:xfrm>
            <a:off x="3037840" y="2838360"/>
            <a:ext cx="762000" cy="1832020"/>
            <a:chOff x="4775200" y="3183800"/>
            <a:chExt cx="762000" cy="1832020"/>
          </a:xfrm>
        </p:grpSpPr>
        <p:cxnSp>
          <p:nvCxnSpPr>
            <p:cNvPr id="37" name="Прямая со стрелкой 36">
              <a:extLst>
                <a:ext uri="{FF2B5EF4-FFF2-40B4-BE49-F238E27FC236}">
                  <a16:creationId xmlns:a16="http://schemas.microsoft.com/office/drawing/2014/main" id="{20B39926-712B-4F30-8387-1026E354BB22}"/>
                </a:ext>
              </a:extLst>
            </p:cNvPr>
            <p:cNvCxnSpPr>
              <a:cxnSpLocks/>
            </p:cNvCxnSpPr>
            <p:nvPr/>
          </p:nvCxnSpPr>
          <p:spPr>
            <a:xfrm flipV="1">
              <a:off x="4775200" y="399152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4DC521F7-B180-43E5-A597-E8EC0A4CABAE}"/>
                </a:ext>
              </a:extLst>
            </p:cNvPr>
            <p:cNvCxnSpPr/>
            <p:nvPr/>
          </p:nvCxnSpPr>
          <p:spPr>
            <a:xfrm flipV="1">
              <a:off x="4775200" y="319024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43423E87-B924-4052-9A38-ADBF6FBF31A3}"/>
                </a:ext>
              </a:extLst>
            </p:cNvPr>
            <p:cNvCxnSpPr>
              <a:cxnSpLocks/>
            </p:cNvCxnSpPr>
            <p:nvPr/>
          </p:nvCxnSpPr>
          <p:spPr>
            <a:xfrm flipV="1">
              <a:off x="5029200" y="399152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a:extLst>
                <a:ext uri="{FF2B5EF4-FFF2-40B4-BE49-F238E27FC236}">
                  <a16:creationId xmlns:a16="http://schemas.microsoft.com/office/drawing/2014/main" id="{63831EE7-F029-475F-91A3-A6CFD2FEA332}"/>
                </a:ext>
              </a:extLst>
            </p:cNvPr>
            <p:cNvCxnSpPr/>
            <p:nvPr/>
          </p:nvCxnSpPr>
          <p:spPr>
            <a:xfrm flipV="1">
              <a:off x="5029200" y="319024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a:extLst>
                <a:ext uri="{FF2B5EF4-FFF2-40B4-BE49-F238E27FC236}">
                  <a16:creationId xmlns:a16="http://schemas.microsoft.com/office/drawing/2014/main" id="{5BC8088C-19A3-4810-AB44-A186E300EF3B}"/>
                </a:ext>
              </a:extLst>
            </p:cNvPr>
            <p:cNvCxnSpPr>
              <a:cxnSpLocks/>
            </p:cNvCxnSpPr>
            <p:nvPr/>
          </p:nvCxnSpPr>
          <p:spPr>
            <a:xfrm flipV="1">
              <a:off x="5283200" y="398508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599992B7-B6D5-4EDD-BE8E-E689BDFA23E3}"/>
                </a:ext>
              </a:extLst>
            </p:cNvPr>
            <p:cNvCxnSpPr/>
            <p:nvPr/>
          </p:nvCxnSpPr>
          <p:spPr>
            <a:xfrm flipV="1">
              <a:off x="5283200" y="318380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0D4520A9-A970-4243-899E-CCAC4DF1B3C0}"/>
                </a:ext>
              </a:extLst>
            </p:cNvPr>
            <p:cNvCxnSpPr>
              <a:cxnSpLocks/>
            </p:cNvCxnSpPr>
            <p:nvPr/>
          </p:nvCxnSpPr>
          <p:spPr>
            <a:xfrm flipV="1">
              <a:off x="5537200" y="398508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2343619A-04EA-499A-8ED7-F2EDB30C3196}"/>
                </a:ext>
              </a:extLst>
            </p:cNvPr>
            <p:cNvCxnSpPr/>
            <p:nvPr/>
          </p:nvCxnSpPr>
          <p:spPr>
            <a:xfrm flipV="1">
              <a:off x="5537200" y="318380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8CBFF19B-FAF7-4282-851A-79240A22AB50}"/>
              </a:ext>
            </a:extLst>
          </p:cNvPr>
          <p:cNvSpPr txBox="1"/>
          <p:nvPr/>
        </p:nvSpPr>
        <p:spPr>
          <a:xfrm>
            <a:off x="3805463" y="3514618"/>
            <a:ext cx="445956" cy="430887"/>
          </a:xfrm>
          <a:prstGeom prst="rect">
            <a:avLst/>
          </a:prstGeom>
          <a:noFill/>
        </p:spPr>
        <p:txBody>
          <a:bodyPr wrap="none" rtlCol="0">
            <a:spAutoFit/>
          </a:bodyPr>
          <a:lstStyle/>
          <a:p>
            <a:r>
              <a:rPr lang="en-US" sz="2200" b="1" i="1" dirty="0" err="1">
                <a:effectLst/>
                <a:latin typeface="Times New Roman" panose="02020603050405020304" pitchFamily="18" charset="0"/>
                <a:ea typeface="Calibri" panose="020F0502020204030204" pitchFamily="34" charset="0"/>
              </a:rPr>
              <a:t>E</a:t>
            </a:r>
            <a:r>
              <a:rPr lang="en-US" sz="2200" b="1" i="1" baseline="-25000" dirty="0" err="1">
                <a:effectLst/>
                <a:latin typeface="Times New Roman" panose="02020603050405020304" pitchFamily="18" charset="0"/>
                <a:ea typeface="Calibri" panose="020F0502020204030204" pitchFamily="34" charset="0"/>
              </a:rPr>
              <a:t>z</a:t>
            </a:r>
            <a:endParaRPr lang="ru-RU" sz="2200" i="1" dirty="0"/>
          </a:p>
        </p:txBody>
      </p:sp>
      <p:cxnSp>
        <p:nvCxnSpPr>
          <p:cNvPr id="57" name="Прямая со стрелкой 56">
            <a:extLst>
              <a:ext uri="{FF2B5EF4-FFF2-40B4-BE49-F238E27FC236}">
                <a16:creationId xmlns:a16="http://schemas.microsoft.com/office/drawing/2014/main" id="{C32BE5E2-AA35-434F-A4FC-0E41BFD652DB}"/>
              </a:ext>
            </a:extLst>
          </p:cNvPr>
          <p:cNvCxnSpPr/>
          <p:nvPr/>
        </p:nvCxnSpPr>
        <p:spPr>
          <a:xfrm>
            <a:off x="3931920" y="3593188"/>
            <a:ext cx="21336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Заголовок 1">
            <a:extLst>
              <a:ext uri="{FF2B5EF4-FFF2-40B4-BE49-F238E27FC236}">
                <a16:creationId xmlns:a16="http://schemas.microsoft.com/office/drawing/2014/main" id="{464E3646-E0B2-44BB-A32B-6F56068D6DC7}"/>
              </a:ext>
            </a:extLst>
          </p:cNvPr>
          <p:cNvSpPr txBox="1">
            <a:spLocks/>
          </p:cNvSpPr>
          <p:nvPr/>
        </p:nvSpPr>
        <p:spPr>
          <a:xfrm>
            <a:off x="0" y="65405"/>
            <a:ext cx="12192000" cy="78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a:latin typeface="Times New Roman" panose="02020603050405020304" pitchFamily="18" charset="0"/>
                <a:cs typeface="Times New Roman" panose="02020603050405020304" pitchFamily="18" charset="0"/>
              </a:rPr>
              <a:t>A physical model of the bipolar charge formation in a VC</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685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E87B940-A1EC-4737-B281-B1DAD3A1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63" y="961050"/>
            <a:ext cx="11658847" cy="4861560"/>
          </a:xfrm>
          <a:prstGeom prst="rect">
            <a:avLst/>
          </a:prstGeom>
        </p:spPr>
      </p:pic>
      <p:sp>
        <p:nvSpPr>
          <p:cNvPr id="3" name="Блок-схема: узел 2">
            <a:extLst>
              <a:ext uri="{FF2B5EF4-FFF2-40B4-BE49-F238E27FC236}">
                <a16:creationId xmlns:a16="http://schemas.microsoft.com/office/drawing/2014/main" id="{ED6EBB0F-B03F-4D50-89A0-2C15B27909A8}"/>
              </a:ext>
            </a:extLst>
          </p:cNvPr>
          <p:cNvSpPr/>
          <p:nvPr/>
        </p:nvSpPr>
        <p:spPr>
          <a:xfrm>
            <a:off x="2245360" y="1031240"/>
            <a:ext cx="2529840" cy="2306320"/>
          </a:xfrm>
          <a:prstGeom prst="flowChartConnector">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14504776-054D-41DE-9D12-4717CFC8AC7F}"/>
              </a:ext>
            </a:extLst>
          </p:cNvPr>
          <p:cNvSpPr txBox="1"/>
          <p:nvPr/>
        </p:nvSpPr>
        <p:spPr>
          <a:xfrm>
            <a:off x="3067442" y="2108200"/>
            <a:ext cx="936475" cy="369332"/>
          </a:xfrm>
          <a:prstGeom prst="rect">
            <a:avLst/>
          </a:prstGeom>
          <a:noFill/>
        </p:spPr>
        <p:txBody>
          <a:bodyPr wrap="none" rtlCol="0">
            <a:spAutoFit/>
          </a:bodyPr>
          <a:lstStyle/>
          <a:p>
            <a:r>
              <a:rPr lang="en-US" dirty="0"/>
              <a:t>Q=4-7 C</a:t>
            </a:r>
            <a:endParaRPr lang="ru-RU" dirty="0"/>
          </a:p>
        </p:txBody>
      </p:sp>
      <p:sp>
        <p:nvSpPr>
          <p:cNvPr id="7" name="Блок-схема: узел 6">
            <a:extLst>
              <a:ext uri="{FF2B5EF4-FFF2-40B4-BE49-F238E27FC236}">
                <a16:creationId xmlns:a16="http://schemas.microsoft.com/office/drawing/2014/main" id="{B6F15A07-4153-46DA-A348-E8F94E450600}"/>
              </a:ext>
            </a:extLst>
          </p:cNvPr>
          <p:cNvSpPr/>
          <p:nvPr/>
        </p:nvSpPr>
        <p:spPr>
          <a:xfrm>
            <a:off x="2514600" y="4130040"/>
            <a:ext cx="1559560" cy="1503680"/>
          </a:xfrm>
          <a:prstGeom prst="flowChartConnector">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descr="Добавление">
            <a:extLst>
              <a:ext uri="{FF2B5EF4-FFF2-40B4-BE49-F238E27FC236}">
                <a16:creationId xmlns:a16="http://schemas.microsoft.com/office/drawing/2014/main" id="{F3DDE35F-7C08-416B-8F77-A7B88C550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7430" y="4751070"/>
            <a:ext cx="166920" cy="166920"/>
          </a:xfrm>
          <a:prstGeom prst="rect">
            <a:avLst/>
          </a:prstGeom>
        </p:spPr>
      </p:pic>
      <p:pic>
        <p:nvPicPr>
          <p:cNvPr id="12" name="Рисунок 11" descr="Добавление">
            <a:extLst>
              <a:ext uri="{FF2B5EF4-FFF2-40B4-BE49-F238E27FC236}">
                <a16:creationId xmlns:a16="http://schemas.microsoft.com/office/drawing/2014/main" id="{D03B8F15-24A6-4454-9050-16C861185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3510" y="4995650"/>
            <a:ext cx="166920" cy="166920"/>
          </a:xfrm>
          <a:prstGeom prst="rect">
            <a:avLst/>
          </a:prstGeom>
        </p:spPr>
      </p:pic>
      <p:pic>
        <p:nvPicPr>
          <p:cNvPr id="13" name="Рисунок 12" descr="Добавление">
            <a:extLst>
              <a:ext uri="{FF2B5EF4-FFF2-40B4-BE49-F238E27FC236}">
                <a16:creationId xmlns:a16="http://schemas.microsoft.com/office/drawing/2014/main" id="{7EF54D3D-B450-4C91-8732-BB96D68FC9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1950" y="5015820"/>
            <a:ext cx="166920" cy="166920"/>
          </a:xfrm>
          <a:prstGeom prst="rect">
            <a:avLst/>
          </a:prstGeom>
        </p:spPr>
      </p:pic>
      <p:pic>
        <p:nvPicPr>
          <p:cNvPr id="14" name="Рисунок 13" descr="Добавление">
            <a:extLst>
              <a:ext uri="{FF2B5EF4-FFF2-40B4-BE49-F238E27FC236}">
                <a16:creationId xmlns:a16="http://schemas.microsoft.com/office/drawing/2014/main" id="{60DD1E8C-D7CD-4B01-8E4F-17E415095A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3720" y="5162570"/>
            <a:ext cx="166920" cy="166920"/>
          </a:xfrm>
          <a:prstGeom prst="rect">
            <a:avLst/>
          </a:prstGeom>
        </p:spPr>
      </p:pic>
      <p:pic>
        <p:nvPicPr>
          <p:cNvPr id="15" name="Рисунок 14" descr="Добавление">
            <a:extLst>
              <a:ext uri="{FF2B5EF4-FFF2-40B4-BE49-F238E27FC236}">
                <a16:creationId xmlns:a16="http://schemas.microsoft.com/office/drawing/2014/main" id="{7948DA92-503D-489B-B67B-253BAAEDB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7180" y="4873380"/>
            <a:ext cx="166920" cy="166920"/>
          </a:xfrm>
          <a:prstGeom prst="rect">
            <a:avLst/>
          </a:prstGeom>
        </p:spPr>
      </p:pic>
      <p:pic>
        <p:nvPicPr>
          <p:cNvPr id="16" name="Рисунок 15" descr="Добавление">
            <a:extLst>
              <a:ext uri="{FF2B5EF4-FFF2-40B4-BE49-F238E27FC236}">
                <a16:creationId xmlns:a16="http://schemas.microsoft.com/office/drawing/2014/main" id="{2017112D-220B-45D0-BF7D-E836C2E26D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220" y="4957460"/>
            <a:ext cx="166920" cy="166920"/>
          </a:xfrm>
          <a:prstGeom prst="rect">
            <a:avLst/>
          </a:prstGeom>
        </p:spPr>
      </p:pic>
      <p:pic>
        <p:nvPicPr>
          <p:cNvPr id="17" name="Рисунок 16" descr="Добавление">
            <a:extLst>
              <a:ext uri="{FF2B5EF4-FFF2-40B4-BE49-F238E27FC236}">
                <a16:creationId xmlns:a16="http://schemas.microsoft.com/office/drawing/2014/main" id="{34BFEB53-F1D8-4437-93DC-3AF54F7EED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100" y="5162570"/>
            <a:ext cx="166920" cy="166920"/>
          </a:xfrm>
          <a:prstGeom prst="rect">
            <a:avLst/>
          </a:prstGeom>
        </p:spPr>
      </p:pic>
      <p:pic>
        <p:nvPicPr>
          <p:cNvPr id="18" name="Рисунок 17" descr="Добавление">
            <a:extLst>
              <a:ext uri="{FF2B5EF4-FFF2-40B4-BE49-F238E27FC236}">
                <a16:creationId xmlns:a16="http://schemas.microsoft.com/office/drawing/2014/main" id="{53125864-3403-41F4-972B-D00BBF8D6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9760" y="5241310"/>
            <a:ext cx="166920" cy="166920"/>
          </a:xfrm>
          <a:prstGeom prst="rect">
            <a:avLst/>
          </a:prstGeom>
        </p:spPr>
      </p:pic>
      <p:sp>
        <p:nvSpPr>
          <p:cNvPr id="19" name="TextBox 18">
            <a:extLst>
              <a:ext uri="{FF2B5EF4-FFF2-40B4-BE49-F238E27FC236}">
                <a16:creationId xmlns:a16="http://schemas.microsoft.com/office/drawing/2014/main" id="{B8DE56F3-C83E-4E4A-A813-C1DB1AD10DEF}"/>
              </a:ext>
            </a:extLst>
          </p:cNvPr>
          <p:cNvSpPr txBox="1"/>
          <p:nvPr/>
        </p:nvSpPr>
        <p:spPr>
          <a:xfrm>
            <a:off x="137160" y="5715604"/>
            <a:ext cx="3483198" cy="369332"/>
          </a:xfrm>
          <a:prstGeom prst="rect">
            <a:avLst/>
          </a:prstGeom>
          <a:noFill/>
        </p:spPr>
        <p:txBody>
          <a:bodyPr wrap="none" rtlCol="0">
            <a:spAutoFit/>
          </a:bodyPr>
          <a:lstStyle/>
          <a:p>
            <a:r>
              <a:rPr lang="en-US" dirty="0"/>
              <a:t>the effect of electrostatic induction</a:t>
            </a:r>
            <a:endParaRPr lang="ru-RU" dirty="0"/>
          </a:p>
        </p:txBody>
      </p:sp>
      <p:cxnSp>
        <p:nvCxnSpPr>
          <p:cNvPr id="21" name="Прямая со стрелкой 20">
            <a:extLst>
              <a:ext uri="{FF2B5EF4-FFF2-40B4-BE49-F238E27FC236}">
                <a16:creationId xmlns:a16="http://schemas.microsoft.com/office/drawing/2014/main" id="{DAD6FDC3-8CAB-482D-B7DA-CDDFC307F459}"/>
              </a:ext>
            </a:extLst>
          </p:cNvPr>
          <p:cNvCxnSpPr>
            <a:cxnSpLocks/>
          </p:cNvCxnSpPr>
          <p:nvPr/>
        </p:nvCxnSpPr>
        <p:spPr>
          <a:xfrm flipH="1" flipV="1">
            <a:off x="3548020" y="5535868"/>
            <a:ext cx="72338" cy="53265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F6C8BDFB-2018-4E6B-94F9-515F2DEACA88}"/>
              </a:ext>
            </a:extLst>
          </p:cNvPr>
          <p:cNvCxnSpPr>
            <a:cxnSpLocks/>
          </p:cNvCxnSpPr>
          <p:nvPr/>
        </p:nvCxnSpPr>
        <p:spPr>
          <a:xfrm flipH="1">
            <a:off x="213360" y="6064910"/>
            <a:ext cx="3396229" cy="98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Группа 53">
            <a:extLst>
              <a:ext uri="{FF2B5EF4-FFF2-40B4-BE49-F238E27FC236}">
                <a16:creationId xmlns:a16="http://schemas.microsoft.com/office/drawing/2014/main" id="{74ECC121-7AEC-44D8-A9BF-708105EE6374}"/>
              </a:ext>
            </a:extLst>
          </p:cNvPr>
          <p:cNvGrpSpPr/>
          <p:nvPr/>
        </p:nvGrpSpPr>
        <p:grpSpPr>
          <a:xfrm>
            <a:off x="3037840" y="2838360"/>
            <a:ext cx="762000" cy="1832020"/>
            <a:chOff x="4775200" y="3183800"/>
            <a:chExt cx="762000" cy="1832020"/>
          </a:xfrm>
        </p:grpSpPr>
        <p:cxnSp>
          <p:nvCxnSpPr>
            <p:cNvPr id="37" name="Прямая со стрелкой 36">
              <a:extLst>
                <a:ext uri="{FF2B5EF4-FFF2-40B4-BE49-F238E27FC236}">
                  <a16:creationId xmlns:a16="http://schemas.microsoft.com/office/drawing/2014/main" id="{20B39926-712B-4F30-8387-1026E354BB22}"/>
                </a:ext>
              </a:extLst>
            </p:cNvPr>
            <p:cNvCxnSpPr>
              <a:cxnSpLocks/>
            </p:cNvCxnSpPr>
            <p:nvPr/>
          </p:nvCxnSpPr>
          <p:spPr>
            <a:xfrm flipV="1">
              <a:off x="4775200" y="399152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4DC521F7-B180-43E5-A597-E8EC0A4CABAE}"/>
                </a:ext>
              </a:extLst>
            </p:cNvPr>
            <p:cNvCxnSpPr/>
            <p:nvPr/>
          </p:nvCxnSpPr>
          <p:spPr>
            <a:xfrm flipV="1">
              <a:off x="4775200" y="319024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43423E87-B924-4052-9A38-ADBF6FBF31A3}"/>
                </a:ext>
              </a:extLst>
            </p:cNvPr>
            <p:cNvCxnSpPr>
              <a:cxnSpLocks/>
            </p:cNvCxnSpPr>
            <p:nvPr/>
          </p:nvCxnSpPr>
          <p:spPr>
            <a:xfrm flipV="1">
              <a:off x="5029200" y="399152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a:extLst>
                <a:ext uri="{FF2B5EF4-FFF2-40B4-BE49-F238E27FC236}">
                  <a16:creationId xmlns:a16="http://schemas.microsoft.com/office/drawing/2014/main" id="{63831EE7-F029-475F-91A3-A6CFD2FEA332}"/>
                </a:ext>
              </a:extLst>
            </p:cNvPr>
            <p:cNvCxnSpPr/>
            <p:nvPr/>
          </p:nvCxnSpPr>
          <p:spPr>
            <a:xfrm flipV="1">
              <a:off x="5029200" y="319024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a:extLst>
                <a:ext uri="{FF2B5EF4-FFF2-40B4-BE49-F238E27FC236}">
                  <a16:creationId xmlns:a16="http://schemas.microsoft.com/office/drawing/2014/main" id="{5BC8088C-19A3-4810-AB44-A186E300EF3B}"/>
                </a:ext>
              </a:extLst>
            </p:cNvPr>
            <p:cNvCxnSpPr>
              <a:cxnSpLocks/>
            </p:cNvCxnSpPr>
            <p:nvPr/>
          </p:nvCxnSpPr>
          <p:spPr>
            <a:xfrm flipV="1">
              <a:off x="5283200" y="398508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599992B7-B6D5-4EDD-BE8E-E689BDFA23E3}"/>
                </a:ext>
              </a:extLst>
            </p:cNvPr>
            <p:cNvCxnSpPr/>
            <p:nvPr/>
          </p:nvCxnSpPr>
          <p:spPr>
            <a:xfrm flipV="1">
              <a:off x="5283200" y="318380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0D4520A9-A970-4243-899E-CCAC4DF1B3C0}"/>
                </a:ext>
              </a:extLst>
            </p:cNvPr>
            <p:cNvCxnSpPr>
              <a:cxnSpLocks/>
            </p:cNvCxnSpPr>
            <p:nvPr/>
          </p:nvCxnSpPr>
          <p:spPr>
            <a:xfrm flipV="1">
              <a:off x="5537200" y="398508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2343619A-04EA-499A-8ED7-F2EDB30C3196}"/>
                </a:ext>
              </a:extLst>
            </p:cNvPr>
            <p:cNvCxnSpPr/>
            <p:nvPr/>
          </p:nvCxnSpPr>
          <p:spPr>
            <a:xfrm flipV="1">
              <a:off x="5537200" y="318380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8CBFF19B-FAF7-4282-851A-79240A22AB50}"/>
              </a:ext>
            </a:extLst>
          </p:cNvPr>
          <p:cNvSpPr txBox="1"/>
          <p:nvPr/>
        </p:nvSpPr>
        <p:spPr>
          <a:xfrm>
            <a:off x="3805463" y="3514618"/>
            <a:ext cx="445956" cy="430887"/>
          </a:xfrm>
          <a:prstGeom prst="rect">
            <a:avLst/>
          </a:prstGeom>
          <a:noFill/>
        </p:spPr>
        <p:txBody>
          <a:bodyPr wrap="none" rtlCol="0">
            <a:spAutoFit/>
          </a:bodyPr>
          <a:lstStyle/>
          <a:p>
            <a:r>
              <a:rPr lang="en-US" sz="2200" b="1" i="1" dirty="0" err="1">
                <a:effectLst/>
                <a:latin typeface="Times New Roman" panose="02020603050405020304" pitchFamily="18" charset="0"/>
                <a:ea typeface="Calibri" panose="020F0502020204030204" pitchFamily="34" charset="0"/>
              </a:rPr>
              <a:t>E</a:t>
            </a:r>
            <a:r>
              <a:rPr lang="en-US" sz="2200" b="1" i="1" baseline="-25000" dirty="0" err="1">
                <a:effectLst/>
                <a:latin typeface="Times New Roman" panose="02020603050405020304" pitchFamily="18" charset="0"/>
                <a:ea typeface="Calibri" panose="020F0502020204030204" pitchFamily="34" charset="0"/>
              </a:rPr>
              <a:t>z</a:t>
            </a:r>
            <a:endParaRPr lang="ru-RU" sz="2200" i="1" dirty="0"/>
          </a:p>
        </p:txBody>
      </p:sp>
      <p:cxnSp>
        <p:nvCxnSpPr>
          <p:cNvPr id="57" name="Прямая со стрелкой 56">
            <a:extLst>
              <a:ext uri="{FF2B5EF4-FFF2-40B4-BE49-F238E27FC236}">
                <a16:creationId xmlns:a16="http://schemas.microsoft.com/office/drawing/2014/main" id="{C32BE5E2-AA35-434F-A4FC-0E41BFD652DB}"/>
              </a:ext>
            </a:extLst>
          </p:cNvPr>
          <p:cNvCxnSpPr/>
          <p:nvPr/>
        </p:nvCxnSpPr>
        <p:spPr>
          <a:xfrm>
            <a:off x="3931920" y="3593188"/>
            <a:ext cx="21336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descr="Добавление">
            <a:extLst>
              <a:ext uri="{FF2B5EF4-FFF2-40B4-BE49-F238E27FC236}">
                <a16:creationId xmlns:a16="http://schemas.microsoft.com/office/drawing/2014/main" id="{72AC24F9-F8CA-43DB-8005-997CC243C5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2710" y="4583430"/>
            <a:ext cx="166920" cy="166920"/>
          </a:xfrm>
          <a:prstGeom prst="rect">
            <a:avLst/>
          </a:prstGeom>
        </p:spPr>
      </p:pic>
      <p:pic>
        <p:nvPicPr>
          <p:cNvPr id="31" name="Рисунок 30" descr="Добавление">
            <a:extLst>
              <a:ext uri="{FF2B5EF4-FFF2-40B4-BE49-F238E27FC236}">
                <a16:creationId xmlns:a16="http://schemas.microsoft.com/office/drawing/2014/main" id="{413F8E71-7C2F-4A29-93C9-E6B8BF70E4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6830" y="4329430"/>
            <a:ext cx="166920" cy="166920"/>
          </a:xfrm>
          <a:prstGeom prst="rect">
            <a:avLst/>
          </a:prstGeom>
        </p:spPr>
      </p:pic>
      <p:pic>
        <p:nvPicPr>
          <p:cNvPr id="32" name="Рисунок 31" descr="Добавление">
            <a:extLst>
              <a:ext uri="{FF2B5EF4-FFF2-40B4-BE49-F238E27FC236}">
                <a16:creationId xmlns:a16="http://schemas.microsoft.com/office/drawing/2014/main" id="{1953D019-B5ED-4F8A-A4F5-0698BAC3C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4030" y="4349750"/>
            <a:ext cx="166920" cy="166920"/>
          </a:xfrm>
          <a:prstGeom prst="rect">
            <a:avLst/>
          </a:prstGeom>
        </p:spPr>
      </p:pic>
      <p:pic>
        <p:nvPicPr>
          <p:cNvPr id="33" name="Рисунок 32" descr="Добавление">
            <a:extLst>
              <a:ext uri="{FF2B5EF4-FFF2-40B4-BE49-F238E27FC236}">
                <a16:creationId xmlns:a16="http://schemas.microsoft.com/office/drawing/2014/main" id="{4F8E5DC5-3F07-446C-ADB4-DC24C9C7E1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4350" y="4568190"/>
            <a:ext cx="166920" cy="166920"/>
          </a:xfrm>
          <a:prstGeom prst="rect">
            <a:avLst/>
          </a:prstGeom>
        </p:spPr>
      </p:pic>
      <p:sp>
        <p:nvSpPr>
          <p:cNvPr id="2" name="Полилиния: фигура 1">
            <a:extLst>
              <a:ext uri="{FF2B5EF4-FFF2-40B4-BE49-F238E27FC236}">
                <a16:creationId xmlns:a16="http://schemas.microsoft.com/office/drawing/2014/main" id="{E134F1BE-C5F4-4829-9AB9-F3DDAF8EB0F4}"/>
              </a:ext>
            </a:extLst>
          </p:cNvPr>
          <p:cNvSpPr/>
          <p:nvPr/>
        </p:nvSpPr>
        <p:spPr>
          <a:xfrm>
            <a:off x="2616200" y="3931920"/>
            <a:ext cx="1849120" cy="548640"/>
          </a:xfrm>
          <a:custGeom>
            <a:avLst/>
            <a:gdLst>
              <a:gd name="connsiteX0" fmla="*/ 0 w 1849120"/>
              <a:gd name="connsiteY0" fmla="*/ 0 h 548640"/>
              <a:gd name="connsiteX1" fmla="*/ 289560 w 1849120"/>
              <a:gd name="connsiteY1" fmla="*/ 167640 h 548640"/>
              <a:gd name="connsiteX2" fmla="*/ 645160 w 1849120"/>
              <a:gd name="connsiteY2" fmla="*/ 294640 h 548640"/>
              <a:gd name="connsiteX3" fmla="*/ 909320 w 1849120"/>
              <a:gd name="connsiteY3" fmla="*/ 284480 h 548640"/>
              <a:gd name="connsiteX4" fmla="*/ 1285240 w 1849120"/>
              <a:gd name="connsiteY4" fmla="*/ 477520 h 548640"/>
              <a:gd name="connsiteX5" fmla="*/ 1620520 w 1849120"/>
              <a:gd name="connsiteY5" fmla="*/ 528320 h 548640"/>
              <a:gd name="connsiteX6" fmla="*/ 1849120 w 1849120"/>
              <a:gd name="connsiteY6"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120" h="548640">
                <a:moveTo>
                  <a:pt x="0" y="0"/>
                </a:moveTo>
                <a:cubicBezTo>
                  <a:pt x="91016" y="59266"/>
                  <a:pt x="182033" y="118533"/>
                  <a:pt x="289560" y="167640"/>
                </a:cubicBezTo>
                <a:cubicBezTo>
                  <a:pt x="397087" y="216747"/>
                  <a:pt x="541867" y="275167"/>
                  <a:pt x="645160" y="294640"/>
                </a:cubicBezTo>
                <a:cubicBezTo>
                  <a:pt x="748453" y="314113"/>
                  <a:pt x="802640" y="254000"/>
                  <a:pt x="909320" y="284480"/>
                </a:cubicBezTo>
                <a:cubicBezTo>
                  <a:pt x="1016000" y="314960"/>
                  <a:pt x="1166707" y="436880"/>
                  <a:pt x="1285240" y="477520"/>
                </a:cubicBezTo>
                <a:cubicBezTo>
                  <a:pt x="1403773" y="518160"/>
                  <a:pt x="1526540" y="516467"/>
                  <a:pt x="1620520" y="528320"/>
                </a:cubicBezTo>
                <a:cubicBezTo>
                  <a:pt x="1714500" y="540173"/>
                  <a:pt x="1774613" y="522393"/>
                  <a:pt x="1849120" y="548640"/>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868EEE6B-B23B-4EA0-B352-923D22D7EDED}"/>
              </a:ext>
            </a:extLst>
          </p:cNvPr>
          <p:cNvSpPr txBox="1"/>
          <p:nvPr/>
        </p:nvSpPr>
        <p:spPr>
          <a:xfrm>
            <a:off x="4343991" y="3865371"/>
            <a:ext cx="2652008" cy="1200329"/>
          </a:xfrm>
          <a:prstGeom prst="rect">
            <a:avLst/>
          </a:prstGeom>
          <a:noFill/>
        </p:spPr>
        <p:txBody>
          <a:bodyPr wrap="square" rtlCol="0">
            <a:spAutoFit/>
          </a:bodyPr>
          <a:lstStyle/>
          <a:p>
            <a:r>
              <a:rPr lang="en-US" dirty="0"/>
              <a:t>the conditional boundary between the positively charged and negatively charged area of  VC</a:t>
            </a:r>
            <a:endParaRPr lang="ru-RU" dirty="0"/>
          </a:p>
        </p:txBody>
      </p:sp>
      <p:sp>
        <p:nvSpPr>
          <p:cNvPr id="36" name="Прямоугольник 35">
            <a:extLst>
              <a:ext uri="{FF2B5EF4-FFF2-40B4-BE49-F238E27FC236}">
                <a16:creationId xmlns:a16="http://schemas.microsoft.com/office/drawing/2014/main" id="{098B8350-D767-4DE9-B02B-C5BE7E84B553}"/>
              </a:ext>
            </a:extLst>
          </p:cNvPr>
          <p:cNvSpPr/>
          <p:nvPr/>
        </p:nvSpPr>
        <p:spPr>
          <a:xfrm>
            <a:off x="9204960" y="792480"/>
            <a:ext cx="2799649" cy="3444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a:extLst>
              <a:ext uri="{FF2B5EF4-FFF2-40B4-BE49-F238E27FC236}">
                <a16:creationId xmlns:a16="http://schemas.microsoft.com/office/drawing/2014/main" id="{DE034E79-756D-4661-B727-D5EFA71BB541}"/>
              </a:ext>
            </a:extLst>
          </p:cNvPr>
          <p:cNvSpPr txBox="1"/>
          <p:nvPr/>
        </p:nvSpPr>
        <p:spPr>
          <a:xfrm>
            <a:off x="8431725" y="4080703"/>
            <a:ext cx="445956" cy="430887"/>
          </a:xfrm>
          <a:prstGeom prst="rect">
            <a:avLst/>
          </a:prstGeom>
          <a:noFill/>
        </p:spPr>
        <p:txBody>
          <a:bodyPr wrap="none" rtlCol="0">
            <a:spAutoFit/>
          </a:bodyPr>
          <a:lstStyle/>
          <a:p>
            <a:r>
              <a:rPr lang="en-US" sz="2200" b="1" i="1" dirty="0" err="1">
                <a:effectLst/>
                <a:latin typeface="Times New Roman" panose="02020603050405020304" pitchFamily="18" charset="0"/>
                <a:ea typeface="Calibri" panose="020F0502020204030204" pitchFamily="34" charset="0"/>
              </a:rPr>
              <a:t>E</a:t>
            </a:r>
            <a:r>
              <a:rPr lang="en-US" sz="2200" b="1" i="1" baseline="-25000" dirty="0" err="1">
                <a:effectLst/>
                <a:latin typeface="Times New Roman" panose="02020603050405020304" pitchFamily="18" charset="0"/>
                <a:ea typeface="Calibri" panose="020F0502020204030204" pitchFamily="34" charset="0"/>
              </a:rPr>
              <a:t>z</a:t>
            </a:r>
            <a:endParaRPr lang="ru-RU" sz="2200" i="1" dirty="0"/>
          </a:p>
        </p:txBody>
      </p:sp>
      <p:sp>
        <p:nvSpPr>
          <p:cNvPr id="40" name="Заголовок 1">
            <a:extLst>
              <a:ext uri="{FF2B5EF4-FFF2-40B4-BE49-F238E27FC236}">
                <a16:creationId xmlns:a16="http://schemas.microsoft.com/office/drawing/2014/main" id="{66E371B1-E4C4-472A-8905-75ED65A1FABC}"/>
              </a:ext>
            </a:extLst>
          </p:cNvPr>
          <p:cNvSpPr txBox="1">
            <a:spLocks/>
          </p:cNvSpPr>
          <p:nvPr/>
        </p:nvSpPr>
        <p:spPr>
          <a:xfrm>
            <a:off x="0" y="65405"/>
            <a:ext cx="12192000" cy="78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a:latin typeface="Times New Roman" panose="02020603050405020304" pitchFamily="18" charset="0"/>
                <a:cs typeface="Times New Roman" panose="02020603050405020304" pitchFamily="18" charset="0"/>
              </a:rPr>
              <a:t>A physical model of the bipolar charge formation in a VC</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502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E87B940-A1EC-4737-B281-B1DAD3A1D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63" y="961050"/>
            <a:ext cx="11658847" cy="4861560"/>
          </a:xfrm>
          <a:prstGeom prst="rect">
            <a:avLst/>
          </a:prstGeom>
        </p:spPr>
      </p:pic>
      <p:sp>
        <p:nvSpPr>
          <p:cNvPr id="3" name="Блок-схема: узел 2">
            <a:extLst>
              <a:ext uri="{FF2B5EF4-FFF2-40B4-BE49-F238E27FC236}">
                <a16:creationId xmlns:a16="http://schemas.microsoft.com/office/drawing/2014/main" id="{ED6EBB0F-B03F-4D50-89A0-2C15B27909A8}"/>
              </a:ext>
            </a:extLst>
          </p:cNvPr>
          <p:cNvSpPr/>
          <p:nvPr/>
        </p:nvSpPr>
        <p:spPr>
          <a:xfrm>
            <a:off x="2245360" y="1031240"/>
            <a:ext cx="2529840" cy="2306320"/>
          </a:xfrm>
          <a:prstGeom prst="flowChartConnector">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14504776-054D-41DE-9D12-4717CFC8AC7F}"/>
              </a:ext>
            </a:extLst>
          </p:cNvPr>
          <p:cNvSpPr txBox="1"/>
          <p:nvPr/>
        </p:nvSpPr>
        <p:spPr>
          <a:xfrm>
            <a:off x="3067442" y="2108200"/>
            <a:ext cx="936475" cy="369332"/>
          </a:xfrm>
          <a:prstGeom prst="rect">
            <a:avLst/>
          </a:prstGeom>
          <a:noFill/>
        </p:spPr>
        <p:txBody>
          <a:bodyPr wrap="none" rtlCol="0">
            <a:spAutoFit/>
          </a:bodyPr>
          <a:lstStyle/>
          <a:p>
            <a:r>
              <a:rPr lang="en-US" dirty="0"/>
              <a:t>Q=4-7 C</a:t>
            </a:r>
            <a:endParaRPr lang="ru-RU" dirty="0"/>
          </a:p>
        </p:txBody>
      </p:sp>
      <p:sp>
        <p:nvSpPr>
          <p:cNvPr id="7" name="Блок-схема: узел 6">
            <a:extLst>
              <a:ext uri="{FF2B5EF4-FFF2-40B4-BE49-F238E27FC236}">
                <a16:creationId xmlns:a16="http://schemas.microsoft.com/office/drawing/2014/main" id="{B6F15A07-4153-46DA-A348-E8F94E450600}"/>
              </a:ext>
            </a:extLst>
          </p:cNvPr>
          <p:cNvSpPr/>
          <p:nvPr/>
        </p:nvSpPr>
        <p:spPr>
          <a:xfrm>
            <a:off x="2514600" y="4130040"/>
            <a:ext cx="1559560" cy="1503680"/>
          </a:xfrm>
          <a:prstGeom prst="flowChartConnector">
            <a:avLst/>
          </a:prstGeom>
          <a:solidFill>
            <a:srgbClr val="FF000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descr="Добавление">
            <a:extLst>
              <a:ext uri="{FF2B5EF4-FFF2-40B4-BE49-F238E27FC236}">
                <a16:creationId xmlns:a16="http://schemas.microsoft.com/office/drawing/2014/main" id="{F3DDE35F-7C08-416B-8F77-A7B88C5502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7430" y="4751070"/>
            <a:ext cx="166920" cy="166920"/>
          </a:xfrm>
          <a:prstGeom prst="rect">
            <a:avLst/>
          </a:prstGeom>
        </p:spPr>
      </p:pic>
      <p:pic>
        <p:nvPicPr>
          <p:cNvPr id="12" name="Рисунок 11" descr="Добавление">
            <a:extLst>
              <a:ext uri="{FF2B5EF4-FFF2-40B4-BE49-F238E27FC236}">
                <a16:creationId xmlns:a16="http://schemas.microsoft.com/office/drawing/2014/main" id="{D03B8F15-24A6-4454-9050-16C861185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63510" y="4995650"/>
            <a:ext cx="166920" cy="166920"/>
          </a:xfrm>
          <a:prstGeom prst="rect">
            <a:avLst/>
          </a:prstGeom>
        </p:spPr>
      </p:pic>
      <p:pic>
        <p:nvPicPr>
          <p:cNvPr id="13" name="Рисунок 12" descr="Добавление">
            <a:extLst>
              <a:ext uri="{FF2B5EF4-FFF2-40B4-BE49-F238E27FC236}">
                <a16:creationId xmlns:a16="http://schemas.microsoft.com/office/drawing/2014/main" id="{7EF54D3D-B450-4C91-8732-BB96D68FC9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1950" y="5015820"/>
            <a:ext cx="166920" cy="166920"/>
          </a:xfrm>
          <a:prstGeom prst="rect">
            <a:avLst/>
          </a:prstGeom>
        </p:spPr>
      </p:pic>
      <p:pic>
        <p:nvPicPr>
          <p:cNvPr id="14" name="Рисунок 13" descr="Добавление">
            <a:extLst>
              <a:ext uri="{FF2B5EF4-FFF2-40B4-BE49-F238E27FC236}">
                <a16:creationId xmlns:a16="http://schemas.microsoft.com/office/drawing/2014/main" id="{60DD1E8C-D7CD-4B01-8E4F-17E415095A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3720" y="5162570"/>
            <a:ext cx="166920" cy="166920"/>
          </a:xfrm>
          <a:prstGeom prst="rect">
            <a:avLst/>
          </a:prstGeom>
        </p:spPr>
      </p:pic>
      <p:pic>
        <p:nvPicPr>
          <p:cNvPr id="15" name="Рисунок 14" descr="Добавление">
            <a:extLst>
              <a:ext uri="{FF2B5EF4-FFF2-40B4-BE49-F238E27FC236}">
                <a16:creationId xmlns:a16="http://schemas.microsoft.com/office/drawing/2014/main" id="{7948DA92-503D-489B-B67B-253BAAEDB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7180" y="4873380"/>
            <a:ext cx="166920" cy="166920"/>
          </a:xfrm>
          <a:prstGeom prst="rect">
            <a:avLst/>
          </a:prstGeom>
        </p:spPr>
      </p:pic>
      <p:pic>
        <p:nvPicPr>
          <p:cNvPr id="16" name="Рисунок 15" descr="Добавление">
            <a:extLst>
              <a:ext uri="{FF2B5EF4-FFF2-40B4-BE49-F238E27FC236}">
                <a16:creationId xmlns:a16="http://schemas.microsoft.com/office/drawing/2014/main" id="{2017112D-220B-45D0-BF7D-E836C2E26D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220" y="4957460"/>
            <a:ext cx="166920" cy="166920"/>
          </a:xfrm>
          <a:prstGeom prst="rect">
            <a:avLst/>
          </a:prstGeom>
        </p:spPr>
      </p:pic>
      <p:pic>
        <p:nvPicPr>
          <p:cNvPr id="17" name="Рисунок 16" descr="Добавление">
            <a:extLst>
              <a:ext uri="{FF2B5EF4-FFF2-40B4-BE49-F238E27FC236}">
                <a16:creationId xmlns:a16="http://schemas.microsoft.com/office/drawing/2014/main" id="{34BFEB53-F1D8-4437-93DC-3AF54F7EED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100" y="5162570"/>
            <a:ext cx="166920" cy="166920"/>
          </a:xfrm>
          <a:prstGeom prst="rect">
            <a:avLst/>
          </a:prstGeom>
        </p:spPr>
      </p:pic>
      <p:pic>
        <p:nvPicPr>
          <p:cNvPr id="18" name="Рисунок 17" descr="Добавление">
            <a:extLst>
              <a:ext uri="{FF2B5EF4-FFF2-40B4-BE49-F238E27FC236}">
                <a16:creationId xmlns:a16="http://schemas.microsoft.com/office/drawing/2014/main" id="{53125864-3403-41F4-972B-D00BBF8D6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9760" y="5241310"/>
            <a:ext cx="166920" cy="166920"/>
          </a:xfrm>
          <a:prstGeom prst="rect">
            <a:avLst/>
          </a:prstGeom>
        </p:spPr>
      </p:pic>
      <p:sp>
        <p:nvSpPr>
          <p:cNvPr id="19" name="TextBox 18">
            <a:extLst>
              <a:ext uri="{FF2B5EF4-FFF2-40B4-BE49-F238E27FC236}">
                <a16:creationId xmlns:a16="http://schemas.microsoft.com/office/drawing/2014/main" id="{B8DE56F3-C83E-4E4A-A813-C1DB1AD10DEF}"/>
              </a:ext>
            </a:extLst>
          </p:cNvPr>
          <p:cNvSpPr txBox="1"/>
          <p:nvPr/>
        </p:nvSpPr>
        <p:spPr>
          <a:xfrm>
            <a:off x="137160" y="5715604"/>
            <a:ext cx="3483198" cy="369332"/>
          </a:xfrm>
          <a:prstGeom prst="rect">
            <a:avLst/>
          </a:prstGeom>
          <a:noFill/>
        </p:spPr>
        <p:txBody>
          <a:bodyPr wrap="none" rtlCol="0">
            <a:spAutoFit/>
          </a:bodyPr>
          <a:lstStyle/>
          <a:p>
            <a:r>
              <a:rPr lang="en-US" dirty="0"/>
              <a:t>the effect of electrostatic induction</a:t>
            </a:r>
            <a:endParaRPr lang="ru-RU" dirty="0"/>
          </a:p>
        </p:txBody>
      </p:sp>
      <p:cxnSp>
        <p:nvCxnSpPr>
          <p:cNvPr id="21" name="Прямая со стрелкой 20">
            <a:extLst>
              <a:ext uri="{FF2B5EF4-FFF2-40B4-BE49-F238E27FC236}">
                <a16:creationId xmlns:a16="http://schemas.microsoft.com/office/drawing/2014/main" id="{DAD6FDC3-8CAB-482D-B7DA-CDDFC307F459}"/>
              </a:ext>
            </a:extLst>
          </p:cNvPr>
          <p:cNvCxnSpPr>
            <a:cxnSpLocks/>
          </p:cNvCxnSpPr>
          <p:nvPr/>
        </p:nvCxnSpPr>
        <p:spPr>
          <a:xfrm flipH="1" flipV="1">
            <a:off x="3548020" y="5535868"/>
            <a:ext cx="72338" cy="53265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F6C8BDFB-2018-4E6B-94F9-515F2DEACA88}"/>
              </a:ext>
            </a:extLst>
          </p:cNvPr>
          <p:cNvCxnSpPr>
            <a:cxnSpLocks/>
          </p:cNvCxnSpPr>
          <p:nvPr/>
        </p:nvCxnSpPr>
        <p:spPr>
          <a:xfrm flipH="1">
            <a:off x="213360" y="6064910"/>
            <a:ext cx="3396229" cy="98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Группа 53">
            <a:extLst>
              <a:ext uri="{FF2B5EF4-FFF2-40B4-BE49-F238E27FC236}">
                <a16:creationId xmlns:a16="http://schemas.microsoft.com/office/drawing/2014/main" id="{74ECC121-7AEC-44D8-A9BF-708105EE6374}"/>
              </a:ext>
            </a:extLst>
          </p:cNvPr>
          <p:cNvGrpSpPr/>
          <p:nvPr/>
        </p:nvGrpSpPr>
        <p:grpSpPr>
          <a:xfrm>
            <a:off x="3037840" y="2838360"/>
            <a:ext cx="762000" cy="1832020"/>
            <a:chOff x="4775200" y="3183800"/>
            <a:chExt cx="762000" cy="1832020"/>
          </a:xfrm>
        </p:grpSpPr>
        <p:cxnSp>
          <p:nvCxnSpPr>
            <p:cNvPr id="37" name="Прямая со стрелкой 36">
              <a:extLst>
                <a:ext uri="{FF2B5EF4-FFF2-40B4-BE49-F238E27FC236}">
                  <a16:creationId xmlns:a16="http://schemas.microsoft.com/office/drawing/2014/main" id="{20B39926-712B-4F30-8387-1026E354BB22}"/>
                </a:ext>
              </a:extLst>
            </p:cNvPr>
            <p:cNvCxnSpPr>
              <a:cxnSpLocks/>
            </p:cNvCxnSpPr>
            <p:nvPr/>
          </p:nvCxnSpPr>
          <p:spPr>
            <a:xfrm flipV="1">
              <a:off x="4775200" y="399152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4DC521F7-B180-43E5-A597-E8EC0A4CABAE}"/>
                </a:ext>
              </a:extLst>
            </p:cNvPr>
            <p:cNvCxnSpPr/>
            <p:nvPr/>
          </p:nvCxnSpPr>
          <p:spPr>
            <a:xfrm flipV="1">
              <a:off x="4775200" y="319024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a:extLst>
                <a:ext uri="{FF2B5EF4-FFF2-40B4-BE49-F238E27FC236}">
                  <a16:creationId xmlns:a16="http://schemas.microsoft.com/office/drawing/2014/main" id="{43423E87-B924-4052-9A38-ADBF6FBF31A3}"/>
                </a:ext>
              </a:extLst>
            </p:cNvPr>
            <p:cNvCxnSpPr>
              <a:cxnSpLocks/>
            </p:cNvCxnSpPr>
            <p:nvPr/>
          </p:nvCxnSpPr>
          <p:spPr>
            <a:xfrm flipV="1">
              <a:off x="5029200" y="399152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a:extLst>
                <a:ext uri="{FF2B5EF4-FFF2-40B4-BE49-F238E27FC236}">
                  <a16:creationId xmlns:a16="http://schemas.microsoft.com/office/drawing/2014/main" id="{63831EE7-F029-475F-91A3-A6CFD2FEA332}"/>
                </a:ext>
              </a:extLst>
            </p:cNvPr>
            <p:cNvCxnSpPr/>
            <p:nvPr/>
          </p:nvCxnSpPr>
          <p:spPr>
            <a:xfrm flipV="1">
              <a:off x="5029200" y="319024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a:extLst>
                <a:ext uri="{FF2B5EF4-FFF2-40B4-BE49-F238E27FC236}">
                  <a16:creationId xmlns:a16="http://schemas.microsoft.com/office/drawing/2014/main" id="{5BC8088C-19A3-4810-AB44-A186E300EF3B}"/>
                </a:ext>
              </a:extLst>
            </p:cNvPr>
            <p:cNvCxnSpPr>
              <a:cxnSpLocks/>
            </p:cNvCxnSpPr>
            <p:nvPr/>
          </p:nvCxnSpPr>
          <p:spPr>
            <a:xfrm flipV="1">
              <a:off x="5283200" y="398508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599992B7-B6D5-4EDD-BE8E-E689BDFA23E3}"/>
                </a:ext>
              </a:extLst>
            </p:cNvPr>
            <p:cNvCxnSpPr/>
            <p:nvPr/>
          </p:nvCxnSpPr>
          <p:spPr>
            <a:xfrm flipV="1">
              <a:off x="5283200" y="318380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0D4520A9-A970-4243-899E-CCAC4DF1B3C0}"/>
                </a:ext>
              </a:extLst>
            </p:cNvPr>
            <p:cNvCxnSpPr>
              <a:cxnSpLocks/>
            </p:cNvCxnSpPr>
            <p:nvPr/>
          </p:nvCxnSpPr>
          <p:spPr>
            <a:xfrm flipV="1">
              <a:off x="5537200" y="3985080"/>
              <a:ext cx="0" cy="102430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2343619A-04EA-499A-8ED7-F2EDB30C3196}"/>
                </a:ext>
              </a:extLst>
            </p:cNvPr>
            <p:cNvCxnSpPr/>
            <p:nvPr/>
          </p:nvCxnSpPr>
          <p:spPr>
            <a:xfrm flipV="1">
              <a:off x="5537200" y="3183800"/>
              <a:ext cx="0" cy="8077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8CBFF19B-FAF7-4282-851A-79240A22AB50}"/>
              </a:ext>
            </a:extLst>
          </p:cNvPr>
          <p:cNvSpPr txBox="1"/>
          <p:nvPr/>
        </p:nvSpPr>
        <p:spPr>
          <a:xfrm>
            <a:off x="3805463" y="3514618"/>
            <a:ext cx="445956" cy="430887"/>
          </a:xfrm>
          <a:prstGeom prst="rect">
            <a:avLst/>
          </a:prstGeom>
          <a:noFill/>
        </p:spPr>
        <p:txBody>
          <a:bodyPr wrap="none" rtlCol="0">
            <a:spAutoFit/>
          </a:bodyPr>
          <a:lstStyle/>
          <a:p>
            <a:r>
              <a:rPr lang="en-US" sz="2200" b="1" i="1" dirty="0" err="1">
                <a:effectLst/>
                <a:latin typeface="Times New Roman" panose="02020603050405020304" pitchFamily="18" charset="0"/>
                <a:ea typeface="Calibri" panose="020F0502020204030204" pitchFamily="34" charset="0"/>
              </a:rPr>
              <a:t>E</a:t>
            </a:r>
            <a:r>
              <a:rPr lang="en-US" sz="2200" b="1" i="1" baseline="-25000" dirty="0" err="1">
                <a:effectLst/>
                <a:latin typeface="Times New Roman" panose="02020603050405020304" pitchFamily="18" charset="0"/>
                <a:ea typeface="Calibri" panose="020F0502020204030204" pitchFamily="34" charset="0"/>
              </a:rPr>
              <a:t>z</a:t>
            </a:r>
            <a:endParaRPr lang="ru-RU" sz="2200" i="1" dirty="0"/>
          </a:p>
        </p:txBody>
      </p:sp>
      <p:cxnSp>
        <p:nvCxnSpPr>
          <p:cNvPr id="57" name="Прямая со стрелкой 56">
            <a:extLst>
              <a:ext uri="{FF2B5EF4-FFF2-40B4-BE49-F238E27FC236}">
                <a16:creationId xmlns:a16="http://schemas.microsoft.com/office/drawing/2014/main" id="{C32BE5E2-AA35-434F-A4FC-0E41BFD652DB}"/>
              </a:ext>
            </a:extLst>
          </p:cNvPr>
          <p:cNvCxnSpPr/>
          <p:nvPr/>
        </p:nvCxnSpPr>
        <p:spPr>
          <a:xfrm>
            <a:off x="3931920" y="3593188"/>
            <a:ext cx="21336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descr="Добавление">
            <a:extLst>
              <a:ext uri="{FF2B5EF4-FFF2-40B4-BE49-F238E27FC236}">
                <a16:creationId xmlns:a16="http://schemas.microsoft.com/office/drawing/2014/main" id="{72AC24F9-F8CA-43DB-8005-997CC243C5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2710" y="4583430"/>
            <a:ext cx="166920" cy="166920"/>
          </a:xfrm>
          <a:prstGeom prst="rect">
            <a:avLst/>
          </a:prstGeom>
        </p:spPr>
      </p:pic>
      <p:pic>
        <p:nvPicPr>
          <p:cNvPr id="31" name="Рисунок 30" descr="Добавление">
            <a:extLst>
              <a:ext uri="{FF2B5EF4-FFF2-40B4-BE49-F238E27FC236}">
                <a16:creationId xmlns:a16="http://schemas.microsoft.com/office/drawing/2014/main" id="{413F8E71-7C2F-4A29-93C9-E6B8BF70E4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6830" y="4329430"/>
            <a:ext cx="166920" cy="166920"/>
          </a:xfrm>
          <a:prstGeom prst="rect">
            <a:avLst/>
          </a:prstGeom>
        </p:spPr>
      </p:pic>
      <p:pic>
        <p:nvPicPr>
          <p:cNvPr id="32" name="Рисунок 31" descr="Добавление">
            <a:extLst>
              <a:ext uri="{FF2B5EF4-FFF2-40B4-BE49-F238E27FC236}">
                <a16:creationId xmlns:a16="http://schemas.microsoft.com/office/drawing/2014/main" id="{1953D019-B5ED-4F8A-A4F5-0698BAC3C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4030" y="4349750"/>
            <a:ext cx="166920" cy="166920"/>
          </a:xfrm>
          <a:prstGeom prst="rect">
            <a:avLst/>
          </a:prstGeom>
        </p:spPr>
      </p:pic>
      <p:pic>
        <p:nvPicPr>
          <p:cNvPr id="33" name="Рисунок 32" descr="Добавление">
            <a:extLst>
              <a:ext uri="{FF2B5EF4-FFF2-40B4-BE49-F238E27FC236}">
                <a16:creationId xmlns:a16="http://schemas.microsoft.com/office/drawing/2014/main" id="{4F8E5DC5-3F07-446C-ADB4-DC24C9C7E1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4350" y="4568190"/>
            <a:ext cx="166920" cy="166920"/>
          </a:xfrm>
          <a:prstGeom prst="rect">
            <a:avLst/>
          </a:prstGeom>
        </p:spPr>
      </p:pic>
      <p:sp>
        <p:nvSpPr>
          <p:cNvPr id="2" name="Полилиния: фигура 1">
            <a:extLst>
              <a:ext uri="{FF2B5EF4-FFF2-40B4-BE49-F238E27FC236}">
                <a16:creationId xmlns:a16="http://schemas.microsoft.com/office/drawing/2014/main" id="{E134F1BE-C5F4-4829-9AB9-F3DDAF8EB0F4}"/>
              </a:ext>
            </a:extLst>
          </p:cNvPr>
          <p:cNvSpPr/>
          <p:nvPr/>
        </p:nvSpPr>
        <p:spPr>
          <a:xfrm>
            <a:off x="2616200" y="3931920"/>
            <a:ext cx="1849120" cy="548640"/>
          </a:xfrm>
          <a:custGeom>
            <a:avLst/>
            <a:gdLst>
              <a:gd name="connsiteX0" fmla="*/ 0 w 1849120"/>
              <a:gd name="connsiteY0" fmla="*/ 0 h 548640"/>
              <a:gd name="connsiteX1" fmla="*/ 289560 w 1849120"/>
              <a:gd name="connsiteY1" fmla="*/ 167640 h 548640"/>
              <a:gd name="connsiteX2" fmla="*/ 645160 w 1849120"/>
              <a:gd name="connsiteY2" fmla="*/ 294640 h 548640"/>
              <a:gd name="connsiteX3" fmla="*/ 909320 w 1849120"/>
              <a:gd name="connsiteY3" fmla="*/ 284480 h 548640"/>
              <a:gd name="connsiteX4" fmla="*/ 1285240 w 1849120"/>
              <a:gd name="connsiteY4" fmla="*/ 477520 h 548640"/>
              <a:gd name="connsiteX5" fmla="*/ 1620520 w 1849120"/>
              <a:gd name="connsiteY5" fmla="*/ 528320 h 548640"/>
              <a:gd name="connsiteX6" fmla="*/ 1849120 w 1849120"/>
              <a:gd name="connsiteY6" fmla="*/ 54864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120" h="548640">
                <a:moveTo>
                  <a:pt x="0" y="0"/>
                </a:moveTo>
                <a:cubicBezTo>
                  <a:pt x="91016" y="59266"/>
                  <a:pt x="182033" y="118533"/>
                  <a:pt x="289560" y="167640"/>
                </a:cubicBezTo>
                <a:cubicBezTo>
                  <a:pt x="397087" y="216747"/>
                  <a:pt x="541867" y="275167"/>
                  <a:pt x="645160" y="294640"/>
                </a:cubicBezTo>
                <a:cubicBezTo>
                  <a:pt x="748453" y="314113"/>
                  <a:pt x="802640" y="254000"/>
                  <a:pt x="909320" y="284480"/>
                </a:cubicBezTo>
                <a:cubicBezTo>
                  <a:pt x="1016000" y="314960"/>
                  <a:pt x="1166707" y="436880"/>
                  <a:pt x="1285240" y="477520"/>
                </a:cubicBezTo>
                <a:cubicBezTo>
                  <a:pt x="1403773" y="518160"/>
                  <a:pt x="1526540" y="516467"/>
                  <a:pt x="1620520" y="528320"/>
                </a:cubicBezTo>
                <a:cubicBezTo>
                  <a:pt x="1714500" y="540173"/>
                  <a:pt x="1774613" y="522393"/>
                  <a:pt x="1849120" y="548640"/>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a:extLst>
              <a:ext uri="{FF2B5EF4-FFF2-40B4-BE49-F238E27FC236}">
                <a16:creationId xmlns:a16="http://schemas.microsoft.com/office/drawing/2014/main" id="{868EEE6B-B23B-4EA0-B352-923D22D7EDED}"/>
              </a:ext>
            </a:extLst>
          </p:cNvPr>
          <p:cNvSpPr txBox="1"/>
          <p:nvPr/>
        </p:nvSpPr>
        <p:spPr>
          <a:xfrm>
            <a:off x="4343991" y="3865371"/>
            <a:ext cx="2652008" cy="1200329"/>
          </a:xfrm>
          <a:prstGeom prst="rect">
            <a:avLst/>
          </a:prstGeom>
          <a:noFill/>
        </p:spPr>
        <p:txBody>
          <a:bodyPr wrap="square" rtlCol="0">
            <a:spAutoFit/>
          </a:bodyPr>
          <a:lstStyle/>
          <a:p>
            <a:r>
              <a:rPr lang="en-US" dirty="0"/>
              <a:t>the conditional boundary between the positively charged and negatively charged area of  VC</a:t>
            </a:r>
            <a:endParaRPr lang="ru-RU" dirty="0"/>
          </a:p>
        </p:txBody>
      </p:sp>
      <p:sp>
        <p:nvSpPr>
          <p:cNvPr id="39" name="TextBox 38">
            <a:extLst>
              <a:ext uri="{FF2B5EF4-FFF2-40B4-BE49-F238E27FC236}">
                <a16:creationId xmlns:a16="http://schemas.microsoft.com/office/drawing/2014/main" id="{DE034E79-756D-4661-B727-D5EFA71BB541}"/>
              </a:ext>
            </a:extLst>
          </p:cNvPr>
          <p:cNvSpPr txBox="1"/>
          <p:nvPr/>
        </p:nvSpPr>
        <p:spPr>
          <a:xfrm>
            <a:off x="8431725" y="4080703"/>
            <a:ext cx="445956" cy="430887"/>
          </a:xfrm>
          <a:prstGeom prst="rect">
            <a:avLst/>
          </a:prstGeom>
          <a:noFill/>
        </p:spPr>
        <p:txBody>
          <a:bodyPr wrap="none" rtlCol="0">
            <a:spAutoFit/>
          </a:bodyPr>
          <a:lstStyle/>
          <a:p>
            <a:r>
              <a:rPr lang="en-US" sz="2200" b="1" i="1" dirty="0" err="1">
                <a:effectLst/>
                <a:latin typeface="Times New Roman" panose="02020603050405020304" pitchFamily="18" charset="0"/>
                <a:ea typeface="Calibri" panose="020F0502020204030204" pitchFamily="34" charset="0"/>
              </a:rPr>
              <a:t>E</a:t>
            </a:r>
            <a:r>
              <a:rPr lang="en-US" sz="2200" b="1" i="1" baseline="-25000" dirty="0" err="1">
                <a:effectLst/>
                <a:latin typeface="Times New Roman" panose="02020603050405020304" pitchFamily="18" charset="0"/>
                <a:ea typeface="Calibri" panose="020F0502020204030204" pitchFamily="34" charset="0"/>
              </a:rPr>
              <a:t>z</a:t>
            </a:r>
            <a:endParaRPr lang="ru-RU" sz="2200" i="1" dirty="0"/>
          </a:p>
        </p:txBody>
      </p:sp>
      <p:cxnSp>
        <p:nvCxnSpPr>
          <p:cNvPr id="8" name="Прямая со стрелкой 7">
            <a:extLst>
              <a:ext uri="{FF2B5EF4-FFF2-40B4-BE49-F238E27FC236}">
                <a16:creationId xmlns:a16="http://schemas.microsoft.com/office/drawing/2014/main" id="{DA8E4F3D-CC61-4B9E-9BAC-BCA9F8CBE195}"/>
              </a:ext>
            </a:extLst>
          </p:cNvPr>
          <p:cNvCxnSpPr>
            <a:cxnSpLocks/>
          </p:cNvCxnSpPr>
          <p:nvPr/>
        </p:nvCxnSpPr>
        <p:spPr>
          <a:xfrm>
            <a:off x="5466080" y="2316480"/>
            <a:ext cx="334772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Заголовок 1">
            <a:extLst>
              <a:ext uri="{FF2B5EF4-FFF2-40B4-BE49-F238E27FC236}">
                <a16:creationId xmlns:a16="http://schemas.microsoft.com/office/drawing/2014/main" id="{626AA4ED-837D-48AC-8EDA-2EE2C825E967}"/>
              </a:ext>
            </a:extLst>
          </p:cNvPr>
          <p:cNvSpPr txBox="1">
            <a:spLocks/>
          </p:cNvSpPr>
          <p:nvPr/>
        </p:nvSpPr>
        <p:spPr>
          <a:xfrm>
            <a:off x="0" y="65405"/>
            <a:ext cx="12192000" cy="78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Times New Roman" panose="02020603050405020304" pitchFamily="18" charset="0"/>
                <a:cs typeface="Times New Roman" panose="02020603050405020304" pitchFamily="18" charset="0"/>
              </a:rPr>
              <a:t>A physical model of the bipolar charge formation in a VC</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316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50BD1-D7AE-44FD-9316-734680BCFBBB}"/>
              </a:ext>
            </a:extLst>
          </p:cNvPr>
          <p:cNvSpPr>
            <a:spLocks noGrp="1"/>
          </p:cNvSpPr>
          <p:nvPr>
            <p:ph type="title"/>
          </p:nvPr>
        </p:nvSpPr>
        <p:spPr>
          <a:xfrm>
            <a:off x="838200" y="131446"/>
            <a:ext cx="10515600" cy="863978"/>
          </a:xfrm>
        </p:spPr>
        <p:txBody>
          <a:bodyPr>
            <a:normAutofit/>
          </a:bodyPr>
          <a:lstStyle/>
          <a:p>
            <a:pPr algn="ctr"/>
            <a:r>
              <a:rPr lang="en-US" sz="3000" b="1" dirty="0">
                <a:effectLst/>
                <a:latin typeface="Times New Roman" panose="02020603050405020304" pitchFamily="18" charset="0"/>
                <a:ea typeface="Calibri" panose="020F0502020204030204" pitchFamily="34" charset="0"/>
              </a:rPr>
              <a:t>Conclusions</a:t>
            </a:r>
            <a:endParaRPr lang="ru-RU" sz="3000" b="1" dirty="0"/>
          </a:p>
        </p:txBody>
      </p:sp>
      <p:sp>
        <p:nvSpPr>
          <p:cNvPr id="3" name="Объект 2">
            <a:extLst>
              <a:ext uri="{FF2B5EF4-FFF2-40B4-BE49-F238E27FC236}">
                <a16:creationId xmlns:a16="http://schemas.microsoft.com/office/drawing/2014/main" id="{1EADDD56-BAD0-45CF-9294-03824F357F80}"/>
              </a:ext>
            </a:extLst>
          </p:cNvPr>
          <p:cNvSpPr>
            <a:spLocks noGrp="1"/>
          </p:cNvSpPr>
          <p:nvPr>
            <p:ph idx="1"/>
          </p:nvPr>
        </p:nvSpPr>
        <p:spPr>
          <a:xfrm>
            <a:off x="596096" y="1059084"/>
            <a:ext cx="10920714" cy="5331555"/>
          </a:xfrm>
        </p:spPr>
        <p:txBody>
          <a:bodyPr>
            <a:normAutofit/>
          </a:bodyPr>
          <a:lstStyle/>
          <a:p>
            <a:pPr marL="0" indent="457200" algn="just">
              <a:spcBef>
                <a:spcPts val="0"/>
              </a:spcBef>
              <a:spcAft>
                <a:spcPts val="1200"/>
              </a:spcAft>
              <a:buNone/>
            </a:pPr>
            <a:r>
              <a:rPr lang="en-US" sz="2400" dirty="0">
                <a:effectLst/>
                <a:latin typeface="Times New Roman" panose="02020603050405020304" pitchFamily="18" charset="0"/>
                <a:ea typeface="Times New Roman" panose="02020603050405020304" pitchFamily="18" charset="0"/>
              </a:rPr>
              <a:t>As a result of field observations on the Ebeko volcano (Paramushir Island, Russia) and physical simulation of ash clouds with simultaneous </a:t>
            </a:r>
            <a:r>
              <a:rPr lang="en-US" sz="2400" dirty="0">
                <a:latin typeface="Times New Roman" panose="02020603050405020304" pitchFamily="18" charset="0"/>
                <a:ea typeface="Times New Roman" panose="02020603050405020304" pitchFamily="18" charset="0"/>
              </a:rPr>
              <a:t>registration of </a:t>
            </a:r>
            <a:r>
              <a:rPr lang="en-US" sz="2400" dirty="0">
                <a:effectLst/>
                <a:latin typeface="Times New Roman" panose="02020603050405020304" pitchFamily="18" charset="0"/>
                <a:ea typeface="Times New Roman" panose="02020603050405020304" pitchFamily="18" charset="0"/>
              </a:rPr>
              <a:t>the PG, we revealed a phenomenological feature of the formation of a volumetric electrostatic charge in the lower region of the VC, while this charge will be opposite to the main charge of the VC. This effect is possible if the lower region of the VC has a direct interaction with the surface of the slope of the volcano. And</a:t>
            </a:r>
            <a:r>
              <a:rPr lang="ru-RU" sz="2400" dirty="0">
                <a:effectLst/>
                <a:latin typeface="Times New Roman" panose="02020603050405020304" pitchFamily="18" charset="0"/>
                <a:ea typeface="Times New Roman" panose="02020603050405020304" pitchFamily="18" charset="0"/>
              </a:rPr>
              <a:t> </a:t>
            </a:r>
            <a:r>
              <a:rPr kumimoji="0" lang="ru-RU" altLang="ru-RU" sz="2400" b="0" i="0" u="none" strike="noStrike" cap="none" normalizeH="0" baseline="0" dirty="0" err="1">
                <a:ln>
                  <a:noFill/>
                </a:ln>
                <a:solidFill>
                  <a:srgbClr val="202124"/>
                </a:solidFill>
                <a:effectLst/>
                <a:latin typeface="inherit"/>
              </a:rPr>
              <a:t>we</a:t>
            </a:r>
            <a:r>
              <a:rPr kumimoji="0" lang="ru-RU" altLang="ru-RU" sz="2400" b="0" i="0" u="none" strike="noStrike" cap="none" normalizeH="0" baseline="0" dirty="0">
                <a:ln>
                  <a:noFill/>
                </a:ln>
                <a:solidFill>
                  <a:srgbClr val="202124"/>
                </a:solidFill>
                <a:effectLst/>
                <a:latin typeface="inherit"/>
              </a:rPr>
              <a:t> </a:t>
            </a:r>
            <a:r>
              <a:rPr kumimoji="0" lang="ru-RU" altLang="ru-RU" sz="2400" b="0" i="0" u="none" strike="noStrike" cap="none" normalizeH="0" baseline="0" dirty="0" err="1">
                <a:ln>
                  <a:noFill/>
                </a:ln>
                <a:solidFill>
                  <a:srgbClr val="202124"/>
                </a:solidFill>
                <a:effectLst/>
                <a:latin typeface="inherit"/>
              </a:rPr>
              <a:t>suppose</a:t>
            </a:r>
            <a:r>
              <a:rPr lang="ru-RU" altLang="ru-RU" sz="2400" dirty="0">
                <a:solidFill>
                  <a:srgbClr val="202124"/>
                </a:solidFill>
                <a:latin typeface="inherit"/>
              </a:rPr>
              <a:t> </a:t>
            </a:r>
            <a:r>
              <a:rPr lang="en-US" altLang="ru-RU" sz="2400" dirty="0">
                <a:solidFill>
                  <a:srgbClr val="202124"/>
                </a:solidFill>
                <a:latin typeface="inherit"/>
              </a:rPr>
              <a:t>that</a:t>
            </a:r>
            <a:r>
              <a:rPr lang="en-US" sz="2400" dirty="0">
                <a:effectLst/>
                <a:latin typeface="Times New Roman" panose="02020603050405020304" pitchFamily="18" charset="0"/>
                <a:ea typeface="Times New Roman" panose="02020603050405020304" pitchFamily="18" charset="0"/>
              </a:rPr>
              <a:t> this process is amplified and to some extent controlled by the effect of induced induction on the surface of the slope of the volcano.</a:t>
            </a:r>
          </a:p>
          <a:p>
            <a:pPr marL="0" indent="457200" algn="just">
              <a:spcBef>
                <a:spcPts val="0"/>
              </a:spcBef>
              <a:spcAft>
                <a:spcPts val="1200"/>
              </a:spcAft>
              <a:buNone/>
            </a:pPr>
            <a:r>
              <a:rPr lang="en-US" sz="2400" dirty="0">
                <a:effectLst/>
                <a:latin typeface="Times New Roman" panose="02020603050405020304" pitchFamily="18" charset="0"/>
                <a:ea typeface="Times New Roman" panose="02020603050405020304" pitchFamily="18" charset="0"/>
              </a:rPr>
              <a:t>The revealed phenomenological feature of the formation of differently polar volume charges in the VC is a new knowledge about the electrification of the VC from explosive volcanic eruptions.</a:t>
            </a:r>
          </a:p>
          <a:p>
            <a:pPr marL="0" indent="457200" algn="just">
              <a:spcBef>
                <a:spcPts val="0"/>
              </a:spcBef>
              <a:spcAft>
                <a:spcPts val="1200"/>
              </a:spcAft>
              <a:buNone/>
            </a:pPr>
            <a:r>
              <a:rPr lang="en-US" sz="2400" dirty="0">
                <a:effectLst/>
                <a:latin typeface="Times New Roman" panose="02020603050405020304" pitchFamily="18" charset="0"/>
                <a:ea typeface="Calibri" panose="020F0502020204030204" pitchFamily="34" charset="0"/>
              </a:rPr>
              <a:t>Based on the conducted field observations of PG and physical simulation, a new physical model of the formation of a dipole charge in VC is proposed.</a:t>
            </a:r>
            <a:endParaRPr lang="ru-RU" sz="2400" dirty="0">
              <a:effectLst/>
              <a:latin typeface="Times New Roman" panose="02020603050405020304" pitchFamily="18" charset="0"/>
              <a:ea typeface="Times New Roman" panose="02020603050405020304" pitchFamily="18" charset="0"/>
            </a:endParaRPr>
          </a:p>
          <a:p>
            <a:pPr algn="just"/>
            <a:endParaRPr lang="ru-RU" sz="2000" dirty="0"/>
          </a:p>
        </p:txBody>
      </p:sp>
      <p:sp>
        <p:nvSpPr>
          <p:cNvPr id="4" name="Rectangle 1">
            <a:extLst>
              <a:ext uri="{FF2B5EF4-FFF2-40B4-BE49-F238E27FC236}">
                <a16:creationId xmlns:a16="http://schemas.microsoft.com/office/drawing/2014/main" id="{9DACA951-D7D8-46D8-B375-B0BCD059D130}"/>
              </a:ext>
            </a:extLst>
          </p:cNvPr>
          <p:cNvSpPr>
            <a:spLocks noChangeArrowheads="1"/>
          </p:cNvSpPr>
          <p:nvPr/>
        </p:nvSpPr>
        <p:spPr bwMode="auto">
          <a:xfrm>
            <a:off x="0" y="196538"/>
            <a:ext cx="14428" cy="641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500" b="0" i="0" u="none" strike="noStrike" cap="none" normalizeH="0" baseline="0" dirty="0">
                <a:ln>
                  <a:noFill/>
                </a:ln>
                <a:solidFill>
                  <a:schemeClr val="tx1"/>
                </a:solidFill>
                <a:effectLst/>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684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717FE13-E4C1-47D3-85F3-121C2631CC18}"/>
              </a:ext>
            </a:extLst>
          </p:cNvPr>
          <p:cNvPicPr>
            <a:picLocks noChangeAspect="1" noChangeArrowheads="1"/>
          </p:cNvPicPr>
          <p:nvPr/>
        </p:nvPicPr>
        <p:blipFill>
          <a:blip r:embed="rId2" cstate="print"/>
          <a:srcRect/>
          <a:stretch>
            <a:fillRect/>
          </a:stretch>
        </p:blipFill>
        <p:spPr bwMode="auto">
          <a:xfrm>
            <a:off x="0" y="0"/>
            <a:ext cx="12192000" cy="8006080"/>
          </a:xfrm>
          <a:prstGeom prst="rect">
            <a:avLst/>
          </a:prstGeom>
          <a:noFill/>
          <a:ln w="9525">
            <a:noFill/>
            <a:miter lim="800000"/>
            <a:headEnd/>
            <a:tailEnd/>
          </a:ln>
          <a:effectLst/>
        </p:spPr>
      </p:pic>
      <p:sp>
        <p:nvSpPr>
          <p:cNvPr id="3" name="Объект 2">
            <a:extLst>
              <a:ext uri="{FF2B5EF4-FFF2-40B4-BE49-F238E27FC236}">
                <a16:creationId xmlns:a16="http://schemas.microsoft.com/office/drawing/2014/main" id="{C6610F58-CD44-4DBA-8A1D-71B2FFF7DCC1}"/>
              </a:ext>
            </a:extLst>
          </p:cNvPr>
          <p:cNvSpPr>
            <a:spLocks noGrp="1"/>
          </p:cNvSpPr>
          <p:nvPr>
            <p:ph idx="1"/>
          </p:nvPr>
        </p:nvSpPr>
        <p:spPr>
          <a:xfrm>
            <a:off x="838200" y="182881"/>
            <a:ext cx="10515600" cy="731520"/>
          </a:xfrm>
        </p:spPr>
        <p:txBody>
          <a:bodyPr/>
          <a:lstStyle/>
          <a:p>
            <a:pPr marL="0" indent="0" algn="ctr">
              <a:buNone/>
            </a:pPr>
            <a:r>
              <a:rPr lang="en-US" b="1" dirty="0">
                <a:solidFill>
                  <a:schemeClr val="bg1"/>
                </a:solidFill>
              </a:rPr>
              <a:t>THANKS FOR THE ATTENTION!</a:t>
            </a:r>
            <a:endParaRPr lang="ru-RU" b="1" dirty="0">
              <a:solidFill>
                <a:schemeClr val="bg1"/>
              </a:solidFill>
            </a:endParaRPr>
          </a:p>
        </p:txBody>
      </p:sp>
    </p:spTree>
    <p:extLst>
      <p:ext uri="{BB962C8B-B14F-4D97-AF65-F5344CB8AC3E}">
        <p14:creationId xmlns:p14="http://schemas.microsoft.com/office/powerpoint/2010/main" val="3260532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76A28425-E768-47E3-967A-CF6D56493C00}"/>
              </a:ext>
            </a:extLst>
          </p:cNvPr>
          <p:cNvGraphicFramePr>
            <a:graphicFrameLocks noGrp="1"/>
          </p:cNvGraphicFramePr>
          <p:nvPr>
            <p:ph idx="1"/>
            <p:extLst>
              <p:ext uri="{D42A27DB-BD31-4B8C-83A1-F6EECF244321}">
                <p14:modId xmlns:p14="http://schemas.microsoft.com/office/powerpoint/2010/main" val="2439836346"/>
              </p:ext>
            </p:extLst>
          </p:nvPr>
        </p:nvGraphicFramePr>
        <p:xfrm>
          <a:off x="483780" y="850739"/>
          <a:ext cx="10515600" cy="1110196"/>
        </p:xfrm>
        <a:graphic>
          <a:graphicData uri="http://schemas.openxmlformats.org/drawingml/2006/table">
            <a:tbl>
              <a:tblPr firstRow="1" firstCol="1" bandRow="1" bandCol="1">
                <a:tableStyleId>{5C22544A-7EE6-4342-B048-85BDC9FD1C3A}</a:tableStyleId>
              </a:tblPr>
              <a:tblGrid>
                <a:gridCol w="965332">
                  <a:extLst>
                    <a:ext uri="{9D8B030D-6E8A-4147-A177-3AD203B41FA5}">
                      <a16:colId xmlns:a16="http://schemas.microsoft.com/office/drawing/2014/main" val="3341853010"/>
                    </a:ext>
                  </a:extLst>
                </a:gridCol>
                <a:gridCol w="1005291">
                  <a:extLst>
                    <a:ext uri="{9D8B030D-6E8A-4147-A177-3AD203B41FA5}">
                      <a16:colId xmlns:a16="http://schemas.microsoft.com/office/drawing/2014/main" val="1810604271"/>
                    </a:ext>
                  </a:extLst>
                </a:gridCol>
                <a:gridCol w="919063">
                  <a:extLst>
                    <a:ext uri="{9D8B030D-6E8A-4147-A177-3AD203B41FA5}">
                      <a16:colId xmlns:a16="http://schemas.microsoft.com/office/drawing/2014/main" val="1559493930"/>
                    </a:ext>
                  </a:extLst>
                </a:gridCol>
                <a:gridCol w="919063">
                  <a:extLst>
                    <a:ext uri="{9D8B030D-6E8A-4147-A177-3AD203B41FA5}">
                      <a16:colId xmlns:a16="http://schemas.microsoft.com/office/drawing/2014/main" val="1922574462"/>
                    </a:ext>
                  </a:extLst>
                </a:gridCol>
                <a:gridCol w="889620">
                  <a:extLst>
                    <a:ext uri="{9D8B030D-6E8A-4147-A177-3AD203B41FA5}">
                      <a16:colId xmlns:a16="http://schemas.microsoft.com/office/drawing/2014/main" val="1443995929"/>
                    </a:ext>
                  </a:extLst>
                </a:gridCol>
                <a:gridCol w="889620">
                  <a:extLst>
                    <a:ext uri="{9D8B030D-6E8A-4147-A177-3AD203B41FA5}">
                      <a16:colId xmlns:a16="http://schemas.microsoft.com/office/drawing/2014/main" val="3778898024"/>
                    </a:ext>
                  </a:extLst>
                </a:gridCol>
                <a:gridCol w="761329">
                  <a:extLst>
                    <a:ext uri="{9D8B030D-6E8A-4147-A177-3AD203B41FA5}">
                      <a16:colId xmlns:a16="http://schemas.microsoft.com/office/drawing/2014/main" val="3893794668"/>
                    </a:ext>
                  </a:extLst>
                </a:gridCol>
                <a:gridCol w="889620">
                  <a:extLst>
                    <a:ext uri="{9D8B030D-6E8A-4147-A177-3AD203B41FA5}">
                      <a16:colId xmlns:a16="http://schemas.microsoft.com/office/drawing/2014/main" val="3244487726"/>
                    </a:ext>
                  </a:extLst>
                </a:gridCol>
                <a:gridCol w="889620">
                  <a:extLst>
                    <a:ext uri="{9D8B030D-6E8A-4147-A177-3AD203B41FA5}">
                      <a16:colId xmlns:a16="http://schemas.microsoft.com/office/drawing/2014/main" val="2646346170"/>
                    </a:ext>
                  </a:extLst>
                </a:gridCol>
                <a:gridCol w="889620">
                  <a:extLst>
                    <a:ext uri="{9D8B030D-6E8A-4147-A177-3AD203B41FA5}">
                      <a16:colId xmlns:a16="http://schemas.microsoft.com/office/drawing/2014/main" val="1166954265"/>
                    </a:ext>
                  </a:extLst>
                </a:gridCol>
                <a:gridCol w="889620">
                  <a:extLst>
                    <a:ext uri="{9D8B030D-6E8A-4147-A177-3AD203B41FA5}">
                      <a16:colId xmlns:a16="http://schemas.microsoft.com/office/drawing/2014/main" val="2672335184"/>
                    </a:ext>
                  </a:extLst>
                </a:gridCol>
                <a:gridCol w="607802">
                  <a:extLst>
                    <a:ext uri="{9D8B030D-6E8A-4147-A177-3AD203B41FA5}">
                      <a16:colId xmlns:a16="http://schemas.microsoft.com/office/drawing/2014/main" val="26241908"/>
                    </a:ext>
                  </a:extLst>
                </a:gridCol>
              </a:tblGrid>
              <a:tr h="439889">
                <a:tc>
                  <a:txBody>
                    <a:bodyPr/>
                    <a:lstStyle/>
                    <a:p>
                      <a:pPr algn="ctr"/>
                      <a:r>
                        <a:rPr lang="en-US" sz="1000" dirty="0">
                          <a:effectLst/>
                        </a:rPr>
                        <a:t>Test</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dirty="0" err="1">
                          <a:effectLst/>
                        </a:rPr>
                        <a:t>SiO</a:t>
                      </a:r>
                      <a:r>
                        <a:rPr lang="en-US" sz="1000" dirty="0">
                          <a:effectLst/>
                        </a:rPr>
                        <a:t> </a:t>
                      </a:r>
                      <a:r>
                        <a:rPr lang="en-US" sz="1000" baseline="-25000" dirty="0">
                          <a:effectLst/>
                        </a:rPr>
                        <a:t>2</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dirty="0">
                          <a:effectLst/>
                        </a:rPr>
                        <a:t>Al</a:t>
                      </a:r>
                      <a:r>
                        <a:rPr lang="en-US" sz="1000" baseline="-25000" dirty="0">
                          <a:effectLst/>
                        </a:rPr>
                        <a:t>2</a:t>
                      </a:r>
                      <a:r>
                        <a:rPr lang="en-US" sz="1000" dirty="0">
                          <a:effectLst/>
                        </a:rPr>
                        <a:t>О</a:t>
                      </a:r>
                      <a:r>
                        <a:rPr lang="en-US" sz="1000" baseline="-25000" dirty="0">
                          <a:effectLst/>
                        </a:rPr>
                        <a:t>3</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FeO</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Fe</a:t>
                      </a:r>
                      <a:r>
                        <a:rPr lang="en-US" sz="1000" baseline="-25000">
                          <a:effectLst/>
                        </a:rPr>
                        <a:t>2</a:t>
                      </a:r>
                      <a:r>
                        <a:rPr lang="en-US" sz="1000">
                          <a:effectLst/>
                        </a:rPr>
                        <a:t>О</a:t>
                      </a:r>
                      <a:r>
                        <a:rPr lang="en-US" sz="1000" baseline="-25000">
                          <a:effectLst/>
                        </a:rPr>
                        <a:t>3</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MnО</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MgО</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CaО</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Na</a:t>
                      </a:r>
                      <a:r>
                        <a:rPr lang="en-US" sz="1000" baseline="-25000">
                          <a:effectLst/>
                        </a:rPr>
                        <a:t>2</a:t>
                      </a:r>
                      <a:r>
                        <a:rPr lang="en-US" sz="1000">
                          <a:effectLst/>
                        </a:rPr>
                        <a:t>О</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K</a:t>
                      </a:r>
                      <a:r>
                        <a:rPr lang="en-US" sz="1000" baseline="-25000">
                          <a:effectLst/>
                        </a:rPr>
                        <a:t>2</a:t>
                      </a:r>
                      <a:r>
                        <a:rPr lang="en-US" sz="1000">
                          <a:effectLst/>
                        </a:rPr>
                        <a:t>О</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P</a:t>
                      </a:r>
                      <a:r>
                        <a:rPr lang="en-US" sz="1000" baseline="-25000">
                          <a:effectLst/>
                        </a:rPr>
                        <a:t>2</a:t>
                      </a:r>
                      <a:r>
                        <a:rPr lang="en-US" sz="1000">
                          <a:effectLst/>
                        </a:rPr>
                        <a:t>О</a:t>
                      </a:r>
                      <a:r>
                        <a:rPr lang="en-US" sz="1000" baseline="-25000">
                          <a:effectLst/>
                        </a:rPr>
                        <a:t>5</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Σ</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4960353"/>
                  </a:ext>
                </a:extLst>
              </a:tr>
              <a:tr h="670307">
                <a:tc>
                  <a:txBody>
                    <a:bodyPr/>
                    <a:lstStyle/>
                    <a:p>
                      <a:pPr algn="ctr"/>
                      <a:r>
                        <a:rPr lang="en-US" sz="1000" dirty="0">
                          <a:effectLst/>
                        </a:rPr>
                        <a:t>E-1-21</a:t>
                      </a:r>
                      <a:endParaRPr lang="ru-RU" sz="1000" dirty="0">
                        <a:effectLst/>
                      </a:endParaRPr>
                    </a:p>
                    <a:p>
                      <a:pPr algn="ctr"/>
                      <a:r>
                        <a:rPr lang="en-US" sz="1000" dirty="0">
                          <a:effectLst/>
                        </a:rPr>
                        <a:t>E</a:t>
                      </a:r>
                      <a:r>
                        <a:rPr lang="ru-RU" sz="1000" dirty="0">
                          <a:effectLst/>
                        </a:rPr>
                        <a:t>-2-21</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dirty="0">
                          <a:effectLst/>
                        </a:rPr>
                        <a:t>56.8</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dirty="0">
                          <a:effectLst/>
                        </a:rPr>
                        <a:t>17.54</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dirty="0">
                          <a:effectLst/>
                        </a:rPr>
                        <a:t>5.09</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2.31</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0.14</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2.9</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7.82</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4.38</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2.11</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a:effectLst/>
                        </a:rPr>
                        <a:t>0.17</a:t>
                      </a:r>
                      <a:endParaRPr lang="ru-RU"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r>
                        <a:rPr lang="en-US" sz="1000" dirty="0">
                          <a:effectLst/>
                        </a:rPr>
                        <a:t>99,</a:t>
                      </a:r>
                      <a:r>
                        <a:rPr lang="ru-RU" sz="1000" dirty="0">
                          <a:effectLst/>
                        </a:rPr>
                        <a:t>26</a:t>
                      </a:r>
                      <a:endParaRPr lang="ru-RU"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20145653"/>
                  </a:ext>
                </a:extLst>
              </a:tr>
            </a:tbl>
          </a:graphicData>
        </a:graphic>
      </p:graphicFrame>
      <p:sp>
        <p:nvSpPr>
          <p:cNvPr id="5" name="Rectangle 2">
            <a:extLst>
              <a:ext uri="{FF2B5EF4-FFF2-40B4-BE49-F238E27FC236}">
                <a16:creationId xmlns:a16="http://schemas.microsoft.com/office/drawing/2014/main" id="{A8172A24-7211-4C7D-8070-CC781496B2EB}"/>
              </a:ext>
            </a:extLst>
          </p:cNvPr>
          <p:cNvSpPr>
            <a:spLocks noChangeArrowheads="1"/>
          </p:cNvSpPr>
          <p:nvPr/>
        </p:nvSpPr>
        <p:spPr bwMode="auto">
          <a:xfrm>
            <a:off x="593651" y="17704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25" name="Рисунок 4">
            <a:extLst>
              <a:ext uri="{FF2B5EF4-FFF2-40B4-BE49-F238E27FC236}">
                <a16:creationId xmlns:a16="http://schemas.microsoft.com/office/drawing/2014/main" id="{EC5967C2-8D34-4618-827B-A46F5DD7A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501" y="2700286"/>
            <a:ext cx="7432158" cy="41577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427CC1C3-AE95-4EC7-88E8-821CC696CA17}"/>
              </a:ext>
            </a:extLst>
          </p:cNvPr>
          <p:cNvSpPr>
            <a:spLocks noChangeArrowheads="1"/>
          </p:cNvSpPr>
          <p:nvPr/>
        </p:nvSpPr>
        <p:spPr bwMode="auto">
          <a:xfrm>
            <a:off x="593651" y="50089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Заголовок 1">
            <a:extLst>
              <a:ext uri="{FF2B5EF4-FFF2-40B4-BE49-F238E27FC236}">
                <a16:creationId xmlns:a16="http://schemas.microsoft.com/office/drawing/2014/main" id="{9AA00A30-6014-4F1A-AB77-46C8094786C4}"/>
              </a:ext>
            </a:extLst>
          </p:cNvPr>
          <p:cNvSpPr txBox="1">
            <a:spLocks/>
          </p:cNvSpPr>
          <p:nvPr/>
        </p:nvSpPr>
        <p:spPr>
          <a:xfrm>
            <a:off x="0" y="65405"/>
            <a:ext cx="12192000" cy="78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effectLst/>
                <a:latin typeface="Times New Roman" panose="02020603050405020304" pitchFamily="18" charset="0"/>
                <a:ea typeface="Calibri" panose="020F0502020204030204" pitchFamily="34" charset="0"/>
              </a:rPr>
              <a:t>The results of determining the content of the main elements in the studied samples (%).</a:t>
            </a:r>
            <a:endParaRPr lang="ru-RU" sz="2300" b="1" dirty="0">
              <a:effectLst/>
              <a:latin typeface="Times New Roman" panose="02020603050405020304" pitchFamily="18" charset="0"/>
              <a:ea typeface="Calibri" panose="020F0502020204030204" pitchFamily="34" charset="0"/>
            </a:endParaRPr>
          </a:p>
        </p:txBody>
      </p:sp>
      <p:sp>
        <p:nvSpPr>
          <p:cNvPr id="9" name="Заголовок 1">
            <a:extLst>
              <a:ext uri="{FF2B5EF4-FFF2-40B4-BE49-F238E27FC236}">
                <a16:creationId xmlns:a16="http://schemas.microsoft.com/office/drawing/2014/main" id="{B7299DB4-07AF-46A9-9454-710E20844E3F}"/>
              </a:ext>
            </a:extLst>
          </p:cNvPr>
          <p:cNvSpPr txBox="1">
            <a:spLocks/>
          </p:cNvSpPr>
          <p:nvPr/>
        </p:nvSpPr>
        <p:spPr>
          <a:xfrm>
            <a:off x="-44302" y="1857115"/>
            <a:ext cx="12192000" cy="78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b="1" dirty="0">
                <a:effectLst/>
                <a:latin typeface="Times New Roman" panose="02020603050405020304" pitchFamily="18" charset="0"/>
                <a:ea typeface="Calibri" panose="020F0502020204030204" pitchFamily="34" charset="0"/>
              </a:rPr>
              <a:t>The results of determining the granulometric composition of the ash samples E-1-21 and E-2-21.</a:t>
            </a:r>
            <a:endParaRPr lang="ru-RU" sz="23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6601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8BC2A9-44B7-4FEB-93E1-1DEBE7F2B42E}"/>
              </a:ext>
            </a:extLst>
          </p:cNvPr>
          <p:cNvSpPr txBox="1"/>
          <p:nvPr/>
        </p:nvSpPr>
        <p:spPr>
          <a:xfrm>
            <a:off x="311405" y="562024"/>
            <a:ext cx="8187436" cy="5262979"/>
          </a:xfrm>
          <a:prstGeom prst="rect">
            <a:avLst/>
          </a:prstGeom>
          <a:noFill/>
        </p:spPr>
        <p:txBody>
          <a:bodyPr wrap="square" rtlCol="0">
            <a:spAutoFit/>
          </a:bodyPr>
          <a:lstStyle/>
          <a:p>
            <a:pPr indent="457200" algn="just"/>
            <a:r>
              <a:rPr lang="en-US" sz="2400" dirty="0">
                <a:latin typeface="Times New Roman" panose="02020603050405020304" pitchFamily="18" charset="0"/>
                <a:cs typeface="Times New Roman" panose="02020603050405020304" pitchFamily="18" charset="0"/>
              </a:rPr>
              <a:t>Ebeko volcano is located on Paramushir Island. It is one of the most active volcanoes of the Kuril Island Arc. The duration of eruptions is 2-4 years. The type of eruptions is explosive (volcanic type).</a:t>
            </a:r>
          </a:p>
          <a:p>
            <a:pPr indent="457200"/>
            <a:endParaRPr lang="en-US" sz="2400" dirty="0">
              <a:latin typeface="Times New Roman" panose="02020603050405020304" pitchFamily="18" charset="0"/>
              <a:cs typeface="Times New Roman" panose="02020603050405020304" pitchFamily="18" charset="0"/>
            </a:endParaRPr>
          </a:p>
          <a:p>
            <a:pPr indent="457200" algn="just"/>
            <a:r>
              <a:rPr lang="en-US" sz="2400" dirty="0">
                <a:latin typeface="Times New Roman" panose="02020603050405020304" pitchFamily="18" charset="0"/>
                <a:cs typeface="Times New Roman" panose="02020603050405020304" pitchFamily="18" charset="0"/>
              </a:rPr>
              <a:t>The volcanic cloud (VC) rises to heights of 2-4 km above sea level. VC is a complex volumetric electrostatic structure that continuously changes over time. The carriers of charges in VC are ash, aerosols.</a:t>
            </a:r>
          </a:p>
          <a:p>
            <a:pPr indent="457200"/>
            <a:endParaRPr lang="en-US" sz="2400" dirty="0">
              <a:latin typeface="Times New Roman" panose="02020603050405020304" pitchFamily="18" charset="0"/>
              <a:cs typeface="Times New Roman" panose="02020603050405020304" pitchFamily="18" charset="0"/>
            </a:endParaRPr>
          </a:p>
          <a:p>
            <a:pPr indent="457200" algn="just"/>
            <a:r>
              <a:rPr lang="en-US" sz="2400" dirty="0">
                <a:latin typeface="Times New Roman" panose="02020603050405020304" pitchFamily="18" charset="0"/>
                <a:cs typeface="Times New Roman" panose="02020603050405020304" pitchFamily="18" charset="0"/>
              </a:rPr>
              <a:t>Studies of the electrification of the VC of the Ebeko volcano have been conducted since 2018 based on the registration of the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atmospheric electric potential gradient (PG) </a:t>
            </a:r>
            <a:r>
              <a:rPr lang="en-US" sz="2400" dirty="0">
                <a:latin typeface="Times New Roman" panose="02020603050405020304" pitchFamily="18" charset="0"/>
                <a:cs typeface="Times New Roman" panose="02020603050405020304" pitchFamily="18" charset="0"/>
              </a:rPr>
              <a:t> in the city of Severo-Kurilsk (SKR).</a:t>
            </a:r>
            <a:endParaRPr lang="ru-RU" sz="2400" dirty="0">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D5D1374B-1948-4EE7-B85A-65C1C17450E6}"/>
              </a:ext>
            </a:extLst>
          </p:cNvPr>
          <p:cNvPicPr>
            <a:picLocks noChangeAspect="1"/>
          </p:cNvPicPr>
          <p:nvPr/>
        </p:nvPicPr>
        <p:blipFill>
          <a:blip r:embed="rId2"/>
          <a:stretch>
            <a:fillRect/>
          </a:stretch>
        </p:blipFill>
        <p:spPr>
          <a:xfrm>
            <a:off x="8733788" y="3412488"/>
            <a:ext cx="3146807" cy="3420445"/>
          </a:xfrm>
          <a:prstGeom prst="rect">
            <a:avLst/>
          </a:prstGeom>
        </p:spPr>
      </p:pic>
      <p:pic>
        <p:nvPicPr>
          <p:cNvPr id="3" name="Рисунок 2">
            <a:extLst>
              <a:ext uri="{FF2B5EF4-FFF2-40B4-BE49-F238E27FC236}">
                <a16:creationId xmlns:a16="http://schemas.microsoft.com/office/drawing/2014/main" id="{A2503844-0313-4C18-AB69-DDD211037427}"/>
              </a:ext>
            </a:extLst>
          </p:cNvPr>
          <p:cNvPicPr>
            <a:picLocks noChangeAspect="1"/>
          </p:cNvPicPr>
          <p:nvPr/>
        </p:nvPicPr>
        <p:blipFill>
          <a:blip r:embed="rId3"/>
          <a:stretch>
            <a:fillRect/>
          </a:stretch>
        </p:blipFill>
        <p:spPr>
          <a:xfrm>
            <a:off x="8733788" y="25067"/>
            <a:ext cx="3143250" cy="3352800"/>
          </a:xfrm>
          <a:prstGeom prst="rect">
            <a:avLst/>
          </a:prstGeom>
        </p:spPr>
      </p:pic>
      <p:sp>
        <p:nvSpPr>
          <p:cNvPr id="6" name="Заголовок 1">
            <a:extLst>
              <a:ext uri="{FF2B5EF4-FFF2-40B4-BE49-F238E27FC236}">
                <a16:creationId xmlns:a16="http://schemas.microsoft.com/office/drawing/2014/main" id="{BA8AD589-B7CE-44AA-A63A-9EB4F9E45297}"/>
              </a:ext>
            </a:extLst>
          </p:cNvPr>
          <p:cNvSpPr txBox="1">
            <a:spLocks/>
          </p:cNvSpPr>
          <p:nvPr/>
        </p:nvSpPr>
        <p:spPr>
          <a:xfrm>
            <a:off x="0" y="65405"/>
            <a:ext cx="8733788" cy="5695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latin typeface="Times New Roman" panose="02020603050405020304" pitchFamily="18" charset="0"/>
                <a:cs typeface="Times New Roman" panose="02020603050405020304" pitchFamily="18" charset="0"/>
              </a:rPr>
              <a:t>Introduction</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96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ED738B-ECB7-4496-BDA1-56CD6BD6AEFC}"/>
              </a:ext>
            </a:extLst>
          </p:cNvPr>
          <p:cNvSpPr>
            <a:spLocks noGrp="1"/>
          </p:cNvSpPr>
          <p:nvPr>
            <p:ph type="title"/>
          </p:nvPr>
        </p:nvSpPr>
        <p:spPr>
          <a:xfrm>
            <a:off x="0" y="65405"/>
            <a:ext cx="12192000" cy="569595"/>
          </a:xfrm>
        </p:spPr>
        <p:txBody>
          <a:bodyPr>
            <a:normAutofit/>
          </a:bodyPr>
          <a:lstStyle/>
          <a:p>
            <a:pPr algn="ctr"/>
            <a:r>
              <a:rPr lang="en-US" sz="3000" b="1" dirty="0">
                <a:latin typeface="Times New Roman" panose="02020603050405020304" pitchFamily="18" charset="0"/>
                <a:cs typeface="Times New Roman" panose="02020603050405020304" pitchFamily="18" charset="0"/>
              </a:rPr>
              <a:t>Examples of PG responses from VC registered in SKR</a:t>
            </a:r>
            <a:endParaRPr lang="ru-RU" sz="3000" b="1"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AB7D9F11-B3CF-410B-9A2A-506299D6C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2" y="731409"/>
            <a:ext cx="7856861" cy="5349352"/>
          </a:xfrm>
          <a:prstGeom prst="rect">
            <a:avLst/>
          </a:prstGeom>
        </p:spPr>
      </p:pic>
      <p:sp>
        <p:nvSpPr>
          <p:cNvPr id="9" name="TextBox 8">
            <a:extLst>
              <a:ext uri="{FF2B5EF4-FFF2-40B4-BE49-F238E27FC236}">
                <a16:creationId xmlns:a16="http://schemas.microsoft.com/office/drawing/2014/main" id="{B23163B8-6E88-4903-A327-49D462FCFA4C}"/>
              </a:ext>
            </a:extLst>
          </p:cNvPr>
          <p:cNvSpPr txBox="1"/>
          <p:nvPr/>
        </p:nvSpPr>
        <p:spPr>
          <a:xfrm>
            <a:off x="7904480" y="807608"/>
            <a:ext cx="4018280" cy="4878259"/>
          </a:xfrm>
          <a:prstGeom prst="rect">
            <a:avLst/>
          </a:prstGeom>
          <a:noFill/>
        </p:spPr>
        <p:txBody>
          <a:bodyPr wrap="square" rtlCol="0">
            <a:spAutoFit/>
          </a:bodyPr>
          <a:lstStyle/>
          <a:p>
            <a:pPr algn="just"/>
            <a:r>
              <a:rPr lang="en-US" sz="2400" dirty="0">
                <a:latin typeface="Times New Roman" panose="02020603050405020304" pitchFamily="18" charset="0"/>
                <a:ea typeface="Calibri" panose="020F0502020204030204" pitchFamily="34" charset="0"/>
              </a:rPr>
              <a:t>S</a:t>
            </a:r>
            <a:r>
              <a:rPr lang="en-US" sz="2400" dirty="0">
                <a:effectLst/>
                <a:latin typeface="Times New Roman" panose="02020603050405020304" pitchFamily="18" charset="0"/>
                <a:ea typeface="Calibri" panose="020F0502020204030204" pitchFamily="34" charset="0"/>
              </a:rPr>
              <a:t>ince 2018, a large amount of experimental material has been accumulated: </a:t>
            </a:r>
            <a:r>
              <a:rPr lang="en-US" sz="2400" b="1" dirty="0">
                <a:effectLst/>
                <a:latin typeface="Times New Roman" panose="02020603050405020304" pitchFamily="18" charset="0"/>
                <a:ea typeface="Calibri" panose="020F0502020204030204" pitchFamily="34" charset="0"/>
              </a:rPr>
              <a:t>negative</a:t>
            </a:r>
            <a:r>
              <a:rPr lang="en-US" sz="2400" dirty="0">
                <a:effectLst/>
                <a:latin typeface="Times New Roman" panose="02020603050405020304" pitchFamily="18" charset="0"/>
                <a:ea typeface="Calibri" panose="020F0502020204030204" pitchFamily="34" charset="0"/>
              </a:rPr>
              <a:t>, </a:t>
            </a:r>
            <a:r>
              <a:rPr lang="en-US" sz="2400" b="1" dirty="0">
                <a:effectLst/>
                <a:latin typeface="Times New Roman" panose="02020603050405020304" pitchFamily="18" charset="0"/>
                <a:ea typeface="Calibri" panose="020F0502020204030204" pitchFamily="34" charset="0"/>
              </a:rPr>
              <a:t>positive</a:t>
            </a:r>
            <a:r>
              <a:rPr lang="en-US" sz="2400" dirty="0">
                <a:effectLst/>
                <a:latin typeface="Times New Roman" panose="02020603050405020304" pitchFamily="18" charset="0"/>
                <a:ea typeface="Calibri" panose="020F0502020204030204" pitchFamily="34" charset="0"/>
              </a:rPr>
              <a:t>, </a:t>
            </a:r>
            <a:r>
              <a:rPr lang="en-US" sz="2400" b="1" dirty="0">
                <a:effectLst/>
                <a:latin typeface="Times New Roman" panose="02020603050405020304" pitchFamily="18" charset="0"/>
                <a:ea typeface="Calibri" panose="020F0502020204030204" pitchFamily="34" charset="0"/>
              </a:rPr>
              <a:t>dipole </a:t>
            </a:r>
            <a:r>
              <a:rPr lang="en-US" sz="2400" dirty="0">
                <a:effectLst/>
                <a:latin typeface="Times New Roman" panose="02020603050405020304" pitchFamily="18" charset="0"/>
                <a:ea typeface="Calibri" panose="020F0502020204030204" pitchFamily="34" charset="0"/>
              </a:rPr>
              <a:t>variations of the PG response.</a:t>
            </a:r>
          </a:p>
          <a:p>
            <a:endParaRPr lang="en-US" sz="2300" dirty="0">
              <a:effectLst/>
              <a:latin typeface="Times New Roman" panose="02020603050405020304" pitchFamily="18" charset="0"/>
              <a:ea typeface="Calibri" panose="020F0502020204030204" pitchFamily="34" charset="0"/>
            </a:endParaRPr>
          </a:p>
          <a:p>
            <a:pPr algn="just"/>
            <a:r>
              <a:rPr lang="en-US" sz="2400" dirty="0">
                <a:effectLst/>
                <a:latin typeface="Times New Roman" panose="02020603050405020304" pitchFamily="18" charset="0"/>
                <a:ea typeface="Calibri" panose="020F0502020204030204" pitchFamily="34" charset="0"/>
              </a:rPr>
              <a:t>To explain the sets of PG responses on the Ebeko volcano in the period from 29.07.2020 to 05.08.2020, PG observations were made in the near zone from the crater of the volcano</a:t>
            </a:r>
            <a:r>
              <a:rPr lang="ru-RU" sz="2400" dirty="0">
                <a:latin typeface="Times New Roman" panose="02020603050405020304" pitchFamily="18" charset="0"/>
                <a:ea typeface="Calibri" panose="020F0502020204030204" pitchFamily="34"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003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B4E8211-0277-450B-B7E8-405ED8BC5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455" y="629885"/>
            <a:ext cx="8463416" cy="6083848"/>
          </a:xfrm>
          <a:prstGeom prst="rect">
            <a:avLst/>
          </a:prstGeom>
        </p:spPr>
      </p:pic>
      <p:sp>
        <p:nvSpPr>
          <p:cNvPr id="3" name="Заголовок 1">
            <a:extLst>
              <a:ext uri="{FF2B5EF4-FFF2-40B4-BE49-F238E27FC236}">
                <a16:creationId xmlns:a16="http://schemas.microsoft.com/office/drawing/2014/main" id="{DAB310E0-9569-4646-AAF2-3D5E1E5DFC63}"/>
              </a:ext>
            </a:extLst>
          </p:cNvPr>
          <p:cNvSpPr>
            <a:spLocks noGrp="1"/>
          </p:cNvSpPr>
          <p:nvPr>
            <p:ph type="title"/>
          </p:nvPr>
        </p:nvSpPr>
        <p:spPr>
          <a:xfrm>
            <a:off x="838200" y="65405"/>
            <a:ext cx="10515600" cy="569595"/>
          </a:xfrm>
        </p:spPr>
        <p:txBody>
          <a:bodyPr>
            <a:normAutofit/>
          </a:bodyPr>
          <a:lstStyle/>
          <a:p>
            <a:pPr algn="ctr"/>
            <a:r>
              <a:rPr lang="en-US" sz="3000" b="1" dirty="0">
                <a:latin typeface="Times New Roman" panose="02020603050405020304" pitchFamily="18" charset="0"/>
                <a:cs typeface="Times New Roman" panose="02020603050405020304" pitchFamily="18" charset="0"/>
              </a:rPr>
              <a:t>Location of PG observation points</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21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3FC1B72-D2E2-47D0-848D-900B0255C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234" y="537333"/>
            <a:ext cx="10047680" cy="6320667"/>
          </a:xfrm>
          <a:prstGeom prst="rect">
            <a:avLst/>
          </a:prstGeom>
        </p:spPr>
      </p:pic>
      <p:sp>
        <p:nvSpPr>
          <p:cNvPr id="3" name="Заголовок 1">
            <a:extLst>
              <a:ext uri="{FF2B5EF4-FFF2-40B4-BE49-F238E27FC236}">
                <a16:creationId xmlns:a16="http://schemas.microsoft.com/office/drawing/2014/main" id="{B1F71CC1-05A1-48AB-A4AA-A51530344E7D}"/>
              </a:ext>
            </a:extLst>
          </p:cNvPr>
          <p:cNvSpPr>
            <a:spLocks noGrp="1"/>
          </p:cNvSpPr>
          <p:nvPr>
            <p:ph type="title"/>
          </p:nvPr>
        </p:nvSpPr>
        <p:spPr>
          <a:xfrm>
            <a:off x="838200" y="65405"/>
            <a:ext cx="10515600" cy="569595"/>
          </a:xfrm>
        </p:spPr>
        <p:txBody>
          <a:bodyPr>
            <a:normAutofit/>
          </a:bodyPr>
          <a:lstStyle/>
          <a:p>
            <a:pPr algn="ctr"/>
            <a:r>
              <a:rPr lang="en-US" sz="3000" b="1" dirty="0">
                <a:latin typeface="Times New Roman" panose="02020603050405020304" pitchFamily="18" charset="0"/>
                <a:cs typeface="Times New Roman" panose="02020603050405020304" pitchFamily="18" charset="0"/>
              </a:rPr>
              <a:t>Equipment</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201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6901BD4-FDF3-4A69-904A-A423FE51C166}"/>
              </a:ext>
            </a:extLst>
          </p:cNvPr>
          <p:cNvSpPr txBox="1"/>
          <p:nvPr/>
        </p:nvSpPr>
        <p:spPr>
          <a:xfrm>
            <a:off x="6221301" y="152032"/>
            <a:ext cx="2472643" cy="400110"/>
          </a:xfrm>
          <a:prstGeom prst="rect">
            <a:avLst/>
          </a:prstGeom>
          <a:noFill/>
        </p:spPr>
        <p:txBody>
          <a:bodyPr wrap="square" rtlCol="0">
            <a:spAutoFit/>
          </a:bodyPr>
          <a:lstStyle/>
          <a:p>
            <a:pPr algn="ctr"/>
            <a:r>
              <a:rPr lang="en-US" sz="2000" b="1" u="sng" dirty="0"/>
              <a:t>Direction of the</a:t>
            </a:r>
            <a:r>
              <a:rPr lang="ru-RU" sz="2000" b="1" u="sng" dirty="0"/>
              <a:t> </a:t>
            </a:r>
            <a:r>
              <a:rPr lang="en-US" sz="2000" b="1" u="sng" dirty="0"/>
              <a:t>VC</a:t>
            </a:r>
            <a:endParaRPr lang="ru-RU" sz="2000" b="1" u="sng" dirty="0"/>
          </a:p>
        </p:txBody>
      </p:sp>
      <p:sp>
        <p:nvSpPr>
          <p:cNvPr id="22" name="TextBox 21">
            <a:extLst>
              <a:ext uri="{FF2B5EF4-FFF2-40B4-BE49-F238E27FC236}">
                <a16:creationId xmlns:a16="http://schemas.microsoft.com/office/drawing/2014/main" id="{9DECB95A-8A98-46BC-8EF3-FC3FD9C0E5A5}"/>
              </a:ext>
            </a:extLst>
          </p:cNvPr>
          <p:cNvSpPr txBox="1"/>
          <p:nvPr/>
        </p:nvSpPr>
        <p:spPr>
          <a:xfrm>
            <a:off x="8909190" y="1016516"/>
            <a:ext cx="3164090" cy="646331"/>
          </a:xfrm>
          <a:prstGeom prst="rect">
            <a:avLst/>
          </a:prstGeom>
          <a:noFill/>
        </p:spPr>
        <p:txBody>
          <a:bodyPr wrap="square" rtlCol="0">
            <a:spAutoFit/>
          </a:bodyPr>
          <a:lstStyle/>
          <a:p>
            <a:r>
              <a:rPr lang="en-US" b="1" dirty="0"/>
              <a:t>I</a:t>
            </a:r>
            <a:r>
              <a:rPr lang="en-US" dirty="0"/>
              <a:t> 		8 -10 m/s</a:t>
            </a:r>
            <a:endParaRPr lang="ru-RU" dirty="0"/>
          </a:p>
          <a:p>
            <a:r>
              <a:rPr lang="ru-RU" dirty="0"/>
              <a:t>17 </a:t>
            </a:r>
            <a:r>
              <a:rPr lang="en-US" dirty="0"/>
              <a:t>events</a:t>
            </a:r>
            <a:endParaRPr lang="ru-RU" dirty="0"/>
          </a:p>
        </p:txBody>
      </p:sp>
      <p:sp>
        <p:nvSpPr>
          <p:cNvPr id="23" name="TextBox 22">
            <a:extLst>
              <a:ext uri="{FF2B5EF4-FFF2-40B4-BE49-F238E27FC236}">
                <a16:creationId xmlns:a16="http://schemas.microsoft.com/office/drawing/2014/main" id="{B323839C-7541-4ED7-86A0-BD17763ADBE1}"/>
              </a:ext>
            </a:extLst>
          </p:cNvPr>
          <p:cNvSpPr txBox="1"/>
          <p:nvPr/>
        </p:nvSpPr>
        <p:spPr>
          <a:xfrm>
            <a:off x="8949830" y="3020180"/>
            <a:ext cx="3164090" cy="646331"/>
          </a:xfrm>
          <a:prstGeom prst="rect">
            <a:avLst/>
          </a:prstGeom>
          <a:noFill/>
        </p:spPr>
        <p:txBody>
          <a:bodyPr wrap="square" rtlCol="0">
            <a:spAutoFit/>
          </a:bodyPr>
          <a:lstStyle/>
          <a:p>
            <a:r>
              <a:rPr lang="en-US" b="1" dirty="0"/>
              <a:t>II</a:t>
            </a:r>
            <a:r>
              <a:rPr lang="en-US" dirty="0"/>
              <a:t>         </a:t>
            </a:r>
            <a:r>
              <a:rPr lang="ru-RU" dirty="0"/>
              <a:t>                    </a:t>
            </a:r>
            <a:r>
              <a:rPr lang="en-US" dirty="0"/>
              <a:t>before</a:t>
            </a:r>
            <a:r>
              <a:rPr lang="ru-RU" dirty="0"/>
              <a:t> 15 </a:t>
            </a:r>
            <a:r>
              <a:rPr lang="en-US" dirty="0"/>
              <a:t>m/s</a:t>
            </a:r>
            <a:endParaRPr lang="ru-RU" dirty="0"/>
          </a:p>
          <a:p>
            <a:r>
              <a:rPr lang="en-US" dirty="0"/>
              <a:t>5</a:t>
            </a:r>
            <a:r>
              <a:rPr lang="ru-RU" dirty="0"/>
              <a:t> </a:t>
            </a:r>
            <a:r>
              <a:rPr lang="en-US" dirty="0"/>
              <a:t>events</a:t>
            </a:r>
          </a:p>
        </p:txBody>
      </p:sp>
      <p:sp>
        <p:nvSpPr>
          <p:cNvPr id="24" name="TextBox 23">
            <a:extLst>
              <a:ext uri="{FF2B5EF4-FFF2-40B4-BE49-F238E27FC236}">
                <a16:creationId xmlns:a16="http://schemas.microsoft.com/office/drawing/2014/main" id="{AC47FB2E-80D4-409E-91DF-C98104673201}"/>
              </a:ext>
            </a:extLst>
          </p:cNvPr>
          <p:cNvSpPr txBox="1"/>
          <p:nvPr/>
        </p:nvSpPr>
        <p:spPr>
          <a:xfrm>
            <a:off x="8948291" y="4990976"/>
            <a:ext cx="3164090" cy="646331"/>
          </a:xfrm>
          <a:prstGeom prst="rect">
            <a:avLst/>
          </a:prstGeom>
          <a:noFill/>
        </p:spPr>
        <p:txBody>
          <a:bodyPr wrap="square" rtlCol="0">
            <a:spAutoFit/>
          </a:bodyPr>
          <a:lstStyle/>
          <a:p>
            <a:r>
              <a:rPr lang="en-US" b="1" dirty="0"/>
              <a:t>III</a:t>
            </a:r>
            <a:r>
              <a:rPr lang="en-US" dirty="0"/>
              <a:t> </a:t>
            </a:r>
            <a:r>
              <a:rPr lang="ru-RU" dirty="0"/>
              <a:t>                       </a:t>
            </a:r>
            <a:r>
              <a:rPr lang="en-US" dirty="0"/>
              <a:t>         </a:t>
            </a:r>
            <a:r>
              <a:rPr lang="ru-RU" dirty="0"/>
              <a:t>&lt; 6 м</a:t>
            </a:r>
            <a:r>
              <a:rPr lang="en-US" dirty="0"/>
              <a:t>/</a:t>
            </a:r>
            <a:r>
              <a:rPr lang="ru-RU" dirty="0"/>
              <a:t>с</a:t>
            </a:r>
          </a:p>
          <a:p>
            <a:r>
              <a:rPr lang="en-US" dirty="0"/>
              <a:t>2</a:t>
            </a:r>
            <a:r>
              <a:rPr lang="ru-RU" dirty="0"/>
              <a:t> </a:t>
            </a:r>
            <a:r>
              <a:rPr lang="en-US" dirty="0"/>
              <a:t>events</a:t>
            </a:r>
          </a:p>
        </p:txBody>
      </p:sp>
      <p:pic>
        <p:nvPicPr>
          <p:cNvPr id="13" name="Рисунок 12">
            <a:extLst>
              <a:ext uri="{FF2B5EF4-FFF2-40B4-BE49-F238E27FC236}">
                <a16:creationId xmlns:a16="http://schemas.microsoft.com/office/drawing/2014/main" id="{FEE7978C-101F-4249-9772-244F256298B5}"/>
              </a:ext>
            </a:extLst>
          </p:cNvPr>
          <p:cNvPicPr>
            <a:picLocks noChangeAspect="1"/>
          </p:cNvPicPr>
          <p:nvPr/>
        </p:nvPicPr>
        <p:blipFill>
          <a:blip r:embed="rId3"/>
          <a:stretch>
            <a:fillRect/>
          </a:stretch>
        </p:blipFill>
        <p:spPr>
          <a:xfrm>
            <a:off x="304633" y="538846"/>
            <a:ext cx="5716661" cy="6107802"/>
          </a:xfrm>
          <a:prstGeom prst="rect">
            <a:avLst/>
          </a:prstGeom>
        </p:spPr>
      </p:pic>
      <p:pic>
        <p:nvPicPr>
          <p:cNvPr id="5" name="Рисунок 4">
            <a:extLst>
              <a:ext uri="{FF2B5EF4-FFF2-40B4-BE49-F238E27FC236}">
                <a16:creationId xmlns:a16="http://schemas.microsoft.com/office/drawing/2014/main" id="{F6DC628E-EBA5-4573-9194-305E7E839EE3}"/>
              </a:ext>
            </a:extLst>
          </p:cNvPr>
          <p:cNvPicPr>
            <a:picLocks noChangeAspect="1"/>
          </p:cNvPicPr>
          <p:nvPr/>
        </p:nvPicPr>
        <p:blipFill>
          <a:blip r:embed="rId4"/>
          <a:stretch>
            <a:fillRect/>
          </a:stretch>
        </p:blipFill>
        <p:spPr>
          <a:xfrm>
            <a:off x="6221301" y="699164"/>
            <a:ext cx="2487882" cy="1485872"/>
          </a:xfrm>
          <a:prstGeom prst="rect">
            <a:avLst/>
          </a:prstGeom>
        </p:spPr>
      </p:pic>
      <p:pic>
        <p:nvPicPr>
          <p:cNvPr id="7" name="Рисунок 6">
            <a:extLst>
              <a:ext uri="{FF2B5EF4-FFF2-40B4-BE49-F238E27FC236}">
                <a16:creationId xmlns:a16="http://schemas.microsoft.com/office/drawing/2014/main" id="{555A3761-C5DC-4191-80FF-FC402DF5EF34}"/>
              </a:ext>
            </a:extLst>
          </p:cNvPr>
          <p:cNvPicPr>
            <a:picLocks noChangeAspect="1"/>
          </p:cNvPicPr>
          <p:nvPr/>
        </p:nvPicPr>
        <p:blipFill>
          <a:blip r:embed="rId5"/>
          <a:stretch>
            <a:fillRect/>
          </a:stretch>
        </p:blipFill>
        <p:spPr>
          <a:xfrm>
            <a:off x="6170708" y="4569474"/>
            <a:ext cx="2480263" cy="1508731"/>
          </a:xfrm>
          <a:prstGeom prst="rect">
            <a:avLst/>
          </a:prstGeom>
        </p:spPr>
      </p:pic>
      <p:pic>
        <p:nvPicPr>
          <p:cNvPr id="9" name="Рисунок 8">
            <a:extLst>
              <a:ext uri="{FF2B5EF4-FFF2-40B4-BE49-F238E27FC236}">
                <a16:creationId xmlns:a16="http://schemas.microsoft.com/office/drawing/2014/main" id="{2B79E2E0-A74E-46BD-880E-574E943F36BE}"/>
              </a:ext>
            </a:extLst>
          </p:cNvPr>
          <p:cNvPicPr>
            <a:picLocks noChangeAspect="1"/>
          </p:cNvPicPr>
          <p:nvPr/>
        </p:nvPicPr>
        <p:blipFill>
          <a:blip r:embed="rId6"/>
          <a:stretch>
            <a:fillRect/>
          </a:stretch>
        </p:blipFill>
        <p:spPr>
          <a:xfrm>
            <a:off x="6221301" y="2569054"/>
            <a:ext cx="2472643" cy="1523971"/>
          </a:xfrm>
          <a:prstGeom prst="rect">
            <a:avLst/>
          </a:prstGeom>
        </p:spPr>
      </p:pic>
      <p:sp>
        <p:nvSpPr>
          <p:cNvPr id="19" name="TextBox 18">
            <a:extLst>
              <a:ext uri="{FF2B5EF4-FFF2-40B4-BE49-F238E27FC236}">
                <a16:creationId xmlns:a16="http://schemas.microsoft.com/office/drawing/2014/main" id="{FF6B4DDB-C8E2-483B-81F9-5359DC6C24B1}"/>
              </a:ext>
            </a:extLst>
          </p:cNvPr>
          <p:cNvSpPr txBox="1"/>
          <p:nvPr/>
        </p:nvSpPr>
        <p:spPr>
          <a:xfrm>
            <a:off x="8826843" y="90030"/>
            <a:ext cx="1306792" cy="707886"/>
          </a:xfrm>
          <a:prstGeom prst="rect">
            <a:avLst/>
          </a:prstGeom>
          <a:noFill/>
        </p:spPr>
        <p:txBody>
          <a:bodyPr wrap="square" rtlCol="0">
            <a:spAutoFit/>
          </a:bodyPr>
          <a:lstStyle/>
          <a:p>
            <a:pPr algn="ctr"/>
            <a:r>
              <a:rPr lang="en-US" sz="2000" b="1" u="sng" dirty="0"/>
              <a:t>Type of </a:t>
            </a:r>
          </a:p>
          <a:p>
            <a:pPr algn="ctr"/>
            <a:r>
              <a:rPr lang="en-US" sz="2000" b="1" u="sng" dirty="0"/>
              <a:t>PG signal</a:t>
            </a:r>
            <a:endParaRPr lang="ru-RU" sz="2000" b="1" u="sng" dirty="0"/>
          </a:p>
        </p:txBody>
      </p:sp>
      <p:sp>
        <p:nvSpPr>
          <p:cNvPr id="20" name="TextBox 19">
            <a:extLst>
              <a:ext uri="{FF2B5EF4-FFF2-40B4-BE49-F238E27FC236}">
                <a16:creationId xmlns:a16="http://schemas.microsoft.com/office/drawing/2014/main" id="{DA4B9F9D-4835-48E5-9470-5586FA2D3D61}"/>
              </a:ext>
            </a:extLst>
          </p:cNvPr>
          <p:cNvSpPr txBox="1"/>
          <p:nvPr/>
        </p:nvSpPr>
        <p:spPr>
          <a:xfrm>
            <a:off x="862313" y="152400"/>
            <a:ext cx="5058137" cy="400110"/>
          </a:xfrm>
          <a:prstGeom prst="rect">
            <a:avLst/>
          </a:prstGeom>
          <a:noFill/>
        </p:spPr>
        <p:txBody>
          <a:bodyPr wrap="square" rtlCol="0">
            <a:spAutoFit/>
          </a:bodyPr>
          <a:lstStyle/>
          <a:p>
            <a:pPr algn="ctr"/>
            <a:r>
              <a:rPr lang="en-US" sz="2000" b="1" u="sng" dirty="0"/>
              <a:t>Examples of PG responses registered at OP1</a:t>
            </a:r>
            <a:endParaRPr lang="ru-RU" sz="2000" b="1" u="sng" dirty="0"/>
          </a:p>
        </p:txBody>
      </p:sp>
      <p:sp>
        <p:nvSpPr>
          <p:cNvPr id="2" name="Прямоугольник 1">
            <a:extLst>
              <a:ext uri="{FF2B5EF4-FFF2-40B4-BE49-F238E27FC236}">
                <a16:creationId xmlns:a16="http://schemas.microsoft.com/office/drawing/2014/main" id="{80F455CC-D31E-4604-827C-3A3D2DCC91A6}"/>
              </a:ext>
            </a:extLst>
          </p:cNvPr>
          <p:cNvSpPr/>
          <p:nvPr/>
        </p:nvSpPr>
        <p:spPr>
          <a:xfrm>
            <a:off x="6170708" y="727152"/>
            <a:ext cx="240252" cy="141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EE59CBBF-A652-429A-812E-7B399522615B}"/>
              </a:ext>
            </a:extLst>
          </p:cNvPr>
          <p:cNvSpPr/>
          <p:nvPr/>
        </p:nvSpPr>
        <p:spPr>
          <a:xfrm>
            <a:off x="6221301" y="2625486"/>
            <a:ext cx="240252" cy="141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BFB0E9B0-3E1B-4082-8EA8-286078DAA00F}"/>
              </a:ext>
            </a:extLst>
          </p:cNvPr>
          <p:cNvSpPr/>
          <p:nvPr/>
        </p:nvSpPr>
        <p:spPr>
          <a:xfrm>
            <a:off x="6096000" y="4569474"/>
            <a:ext cx="240252" cy="141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A4A155F9-E6B0-4CEE-B291-039598B77B23}"/>
              </a:ext>
            </a:extLst>
          </p:cNvPr>
          <p:cNvSpPr txBox="1"/>
          <p:nvPr/>
        </p:nvSpPr>
        <p:spPr>
          <a:xfrm>
            <a:off x="10868628" y="283166"/>
            <a:ext cx="1043167" cy="369332"/>
          </a:xfrm>
          <a:prstGeom prst="rect">
            <a:avLst/>
          </a:prstGeom>
          <a:noFill/>
        </p:spPr>
        <p:txBody>
          <a:bodyPr wrap="square">
            <a:spAutoFit/>
          </a:bodyPr>
          <a:lstStyle/>
          <a:p>
            <a:r>
              <a:rPr lang="en-US" sz="1800" b="1" u="sng" dirty="0"/>
              <a:t>V, m/s</a:t>
            </a:r>
            <a:endParaRPr lang="ru-RU" dirty="0"/>
          </a:p>
        </p:txBody>
      </p:sp>
    </p:spTree>
    <p:extLst>
      <p:ext uri="{BB962C8B-B14F-4D97-AF65-F5344CB8AC3E}">
        <p14:creationId xmlns:p14="http://schemas.microsoft.com/office/powerpoint/2010/main" val="303227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29FA08-2E44-4F9D-A482-864E63859ACB}"/>
              </a:ext>
            </a:extLst>
          </p:cNvPr>
          <p:cNvSpPr txBox="1"/>
          <p:nvPr/>
        </p:nvSpPr>
        <p:spPr>
          <a:xfrm>
            <a:off x="532435" y="1169013"/>
            <a:ext cx="11250593" cy="5281254"/>
          </a:xfrm>
          <a:prstGeom prst="rect">
            <a:avLst/>
          </a:prstGeom>
          <a:noFill/>
        </p:spPr>
        <p:txBody>
          <a:bodyPr wrap="square">
            <a:spAutoFit/>
          </a:bodyPr>
          <a:lstStyle/>
          <a:p>
            <a:pPr indent="457200" algn="just">
              <a:lnSpc>
                <a:spcPct val="125000"/>
              </a:lnSpc>
              <a:spcAft>
                <a:spcPts val="1200"/>
              </a:spcAft>
            </a:pPr>
            <a:r>
              <a:rPr lang="en-US" sz="2400" dirty="0">
                <a:effectLst/>
                <a:latin typeface="Times New Roman" panose="02020603050405020304" pitchFamily="18" charset="0"/>
                <a:ea typeface="Times New Roman" panose="02020603050405020304" pitchFamily="18" charset="0"/>
              </a:rPr>
              <a:t>As a result of field observations in the near zone from the crater of the Ebeko volcano, three types of response in the PG to the passage of the VC were registered. The analysis of the conditions of the VC propagation revealed the relationship of the observed responses of the PG with the features of the VC propagation. Apparently, the conditions of propagation of the lower region of the VC relative to the surface have a decisive role in the formation of bulk charges of the VC.</a:t>
            </a:r>
            <a:endParaRPr lang="ru-RU" sz="2400" dirty="0">
              <a:effectLst/>
              <a:latin typeface="Times New Roman" panose="02020603050405020304" pitchFamily="18" charset="0"/>
              <a:ea typeface="Times New Roman" panose="02020603050405020304" pitchFamily="18" charset="0"/>
            </a:endParaRPr>
          </a:p>
          <a:p>
            <a:pPr indent="457200" algn="just">
              <a:lnSpc>
                <a:spcPct val="125000"/>
              </a:lnSpc>
              <a:spcAft>
                <a:spcPts val="1200"/>
              </a:spcAft>
            </a:pPr>
            <a:r>
              <a:rPr lang="en-US" sz="2400" dirty="0">
                <a:effectLst/>
                <a:latin typeface="Times New Roman" panose="02020603050405020304" pitchFamily="18" charset="0"/>
                <a:ea typeface="Times New Roman" panose="02020603050405020304" pitchFamily="18" charset="0"/>
              </a:rPr>
              <a:t>To confirm the discovered regularity of the observed responses in the PG variations from the VC propagation conditions, we have carried out physical simulation of the formation and propagation of VC with simultaneous registration of PG. The task of physical simulation was to repeat types of responses of the PG </a:t>
            </a:r>
            <a:r>
              <a:rPr lang="en-US" sz="2400" dirty="0">
                <a:latin typeface="Times New Roman" panose="02020603050405020304" pitchFamily="18" charset="0"/>
                <a:ea typeface="Times New Roman" panose="02020603050405020304" pitchFamily="18" charset="0"/>
              </a:rPr>
              <a:t>revealed during </a:t>
            </a:r>
            <a:r>
              <a:rPr lang="en-US" sz="2400" dirty="0">
                <a:effectLst/>
                <a:latin typeface="Times New Roman" panose="02020603050405020304" pitchFamily="18" charset="0"/>
                <a:ea typeface="Times New Roman" panose="02020603050405020304" pitchFamily="18" charset="0"/>
              </a:rPr>
              <a:t>field observations. </a:t>
            </a:r>
            <a:endParaRPr lang="ru-RU" sz="24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8308AB9E-30CE-4D45-8AA2-510000A90550}"/>
              </a:ext>
            </a:extLst>
          </p:cNvPr>
          <p:cNvSpPr txBox="1"/>
          <p:nvPr/>
        </p:nvSpPr>
        <p:spPr>
          <a:xfrm>
            <a:off x="0" y="246491"/>
            <a:ext cx="12191999" cy="553998"/>
          </a:xfrm>
          <a:prstGeom prst="rect">
            <a:avLst/>
          </a:prstGeom>
          <a:noFill/>
        </p:spPr>
        <p:txBody>
          <a:bodyPr wrap="square">
            <a:spAutoFit/>
          </a:bodyPr>
          <a:lstStyle/>
          <a:p>
            <a:pPr algn="ctr"/>
            <a:r>
              <a:rPr lang="en-US" sz="3000" b="1" dirty="0"/>
              <a:t>Field observations</a:t>
            </a:r>
            <a:endParaRPr lang="ru-RU" sz="3000" b="1" dirty="0"/>
          </a:p>
        </p:txBody>
      </p:sp>
    </p:spTree>
    <p:extLst>
      <p:ext uri="{BB962C8B-B14F-4D97-AF65-F5344CB8AC3E}">
        <p14:creationId xmlns:p14="http://schemas.microsoft.com/office/powerpoint/2010/main" val="4025671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94C817-D95C-4AEA-B6D5-0B59559F3E1D}"/>
              </a:ext>
            </a:extLst>
          </p:cNvPr>
          <p:cNvSpPr>
            <a:spLocks noGrp="1"/>
          </p:cNvSpPr>
          <p:nvPr>
            <p:ph type="title"/>
          </p:nvPr>
        </p:nvSpPr>
        <p:spPr>
          <a:xfrm>
            <a:off x="0" y="40640"/>
            <a:ext cx="12219940" cy="634048"/>
          </a:xfrm>
        </p:spPr>
        <p:txBody>
          <a:bodyPr>
            <a:normAutofit/>
          </a:bodyPr>
          <a:lstStyle/>
          <a:p>
            <a:pPr algn="ctr"/>
            <a:r>
              <a:rPr lang="en-US" sz="3000" b="1" dirty="0">
                <a:latin typeface="Times New Roman" panose="02020603050405020304" pitchFamily="18" charset="0"/>
                <a:cs typeface="Times New Roman" panose="02020603050405020304" pitchFamily="18" charset="0"/>
              </a:rPr>
              <a:t>Physical simulation</a:t>
            </a:r>
            <a:endParaRPr lang="ru-RU" sz="3000" b="1" dirty="0">
              <a:latin typeface="Times New Roman" panose="02020603050405020304" pitchFamily="18" charset="0"/>
              <a:cs typeface="Times New Roman" panose="02020603050405020304" pitchFamily="18" charset="0"/>
            </a:endParaRPr>
          </a:p>
        </p:txBody>
      </p:sp>
      <p:pic>
        <p:nvPicPr>
          <p:cNvPr id="7" name="Объект 6">
            <a:extLst>
              <a:ext uri="{FF2B5EF4-FFF2-40B4-BE49-F238E27FC236}">
                <a16:creationId xmlns:a16="http://schemas.microsoft.com/office/drawing/2014/main" id="{784D92CC-BCD5-4D51-A5C3-B2B2E5682B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 y="543175"/>
            <a:ext cx="11381740" cy="6302145"/>
          </a:xfrm>
        </p:spPr>
      </p:pic>
    </p:spTree>
    <p:extLst>
      <p:ext uri="{BB962C8B-B14F-4D97-AF65-F5344CB8AC3E}">
        <p14:creationId xmlns:p14="http://schemas.microsoft.com/office/powerpoint/2010/main" val="1098089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a:extLst>
              <a:ext uri="{FF2B5EF4-FFF2-40B4-BE49-F238E27FC236}">
                <a16:creationId xmlns:a16="http://schemas.microsoft.com/office/drawing/2014/main" id="{7F3293C5-7966-4D52-9B56-44C58D7A8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509" y="1041399"/>
            <a:ext cx="10807693" cy="5720079"/>
          </a:xfrm>
        </p:spPr>
      </p:pic>
      <p:sp>
        <p:nvSpPr>
          <p:cNvPr id="15" name="TextBox 14">
            <a:extLst>
              <a:ext uri="{FF2B5EF4-FFF2-40B4-BE49-F238E27FC236}">
                <a16:creationId xmlns:a16="http://schemas.microsoft.com/office/drawing/2014/main" id="{236A4780-86A6-420D-A25C-313CB1D958A7}"/>
              </a:ext>
            </a:extLst>
          </p:cNvPr>
          <p:cNvSpPr txBox="1"/>
          <p:nvPr/>
        </p:nvSpPr>
        <p:spPr>
          <a:xfrm>
            <a:off x="1229360" y="563768"/>
            <a:ext cx="4688840" cy="461665"/>
          </a:xfrm>
          <a:prstGeom prst="rect">
            <a:avLst/>
          </a:prstGeom>
          <a:noFill/>
        </p:spPr>
        <p:txBody>
          <a:bodyPr wrap="square" rtlCol="0">
            <a:spAutoFit/>
          </a:bodyPr>
          <a:lstStyle/>
          <a:p>
            <a:pPr algn="ctr"/>
            <a:r>
              <a:rPr lang="en-US" sz="2400" u="sng" dirty="0">
                <a:effectLst/>
                <a:latin typeface="Times New Roman" panose="02020603050405020304" pitchFamily="18" charset="0"/>
                <a:ea typeface="Calibri" panose="020F0502020204030204" pitchFamily="34" charset="0"/>
              </a:rPr>
              <a:t>Field observations</a:t>
            </a:r>
            <a:endParaRPr lang="ru-RU" sz="2400" u="sng"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D426DBF-93B0-42E0-B12B-F651EFC06D5D}"/>
              </a:ext>
            </a:extLst>
          </p:cNvPr>
          <p:cNvSpPr txBox="1"/>
          <p:nvPr/>
        </p:nvSpPr>
        <p:spPr>
          <a:xfrm>
            <a:off x="6624320" y="563768"/>
            <a:ext cx="4688840" cy="461665"/>
          </a:xfrm>
          <a:prstGeom prst="rect">
            <a:avLst/>
          </a:prstGeom>
          <a:noFill/>
        </p:spPr>
        <p:txBody>
          <a:bodyPr wrap="square" rtlCol="0">
            <a:spAutoFit/>
          </a:bodyPr>
          <a:lstStyle/>
          <a:p>
            <a:pPr algn="ctr"/>
            <a:r>
              <a:rPr lang="en-US" sz="2400" u="sng" dirty="0">
                <a:effectLst/>
                <a:latin typeface="Times New Roman" panose="02020603050405020304" pitchFamily="18" charset="0"/>
                <a:ea typeface="Calibri" panose="020F0502020204030204" pitchFamily="34" charset="0"/>
              </a:rPr>
              <a:t>Physical simulation</a:t>
            </a:r>
            <a:endParaRPr lang="ru-RU" sz="2400" u="sng"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D698CD7-AAF2-40C3-BA67-1732569A4DEC}"/>
              </a:ext>
            </a:extLst>
          </p:cNvPr>
          <p:cNvSpPr txBox="1"/>
          <p:nvPr/>
        </p:nvSpPr>
        <p:spPr>
          <a:xfrm>
            <a:off x="3845560" y="20208"/>
            <a:ext cx="4688840" cy="553998"/>
          </a:xfrm>
          <a:prstGeom prst="rect">
            <a:avLst/>
          </a:prstGeom>
          <a:noFill/>
        </p:spPr>
        <p:txBody>
          <a:bodyPr wrap="square" rtlCol="0">
            <a:spAutoFit/>
          </a:bodyPr>
          <a:lstStyle/>
          <a:p>
            <a:pPr algn="ctr"/>
            <a:r>
              <a:rPr lang="en-US" sz="3000" b="1" dirty="0">
                <a:effectLst/>
                <a:latin typeface="Times New Roman" panose="02020603050405020304" pitchFamily="18" charset="0"/>
                <a:ea typeface="Calibri" panose="020F0502020204030204" pitchFamily="34" charset="0"/>
              </a:rPr>
              <a:t>PG response records</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0801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1054</TotalTime>
  <Words>821</Words>
  <Application>Microsoft Office PowerPoint</Application>
  <PresentationFormat>Широкоэкранный</PresentationFormat>
  <Paragraphs>92</Paragraphs>
  <Slides>18</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Calibri</vt:lpstr>
      <vt:lpstr>Calibri Light</vt:lpstr>
      <vt:lpstr>inherit</vt:lpstr>
      <vt:lpstr>Times New Roman</vt:lpstr>
      <vt:lpstr>Тема Office</vt:lpstr>
      <vt:lpstr>RESULTS OF PHYSICAL MODELING OF THE RESPONSE OF THE THE ATMOSPHERIC  POTENTIAL  GRADIENT TO THE PASSAGE OF ERUPTIVE CLOUDS FROM THE EXPLOSIONS OF THE EBEKO VOLCANO (PARAMUSHIR ISLAND).</vt:lpstr>
      <vt:lpstr>Презентация PowerPoint</vt:lpstr>
      <vt:lpstr>Examples of PG responses from VC registered in SKR</vt:lpstr>
      <vt:lpstr>Location of PG observation points</vt:lpstr>
      <vt:lpstr>Equipment</vt:lpstr>
      <vt:lpstr>Презентация PowerPoint</vt:lpstr>
      <vt:lpstr>Презентация PowerPoint</vt:lpstr>
      <vt:lpstr>Physical simulation</vt:lpstr>
      <vt:lpstr>Презентация PowerPoint</vt:lpstr>
      <vt:lpstr>Example of simulation of type II response in PG</vt:lpstr>
      <vt:lpstr>A physical model of the bipolar charge formation in a VC</vt:lpstr>
      <vt:lpstr>A physical model of the bipolar charge formation in a VC</vt:lpstr>
      <vt:lpstr>Презентация PowerPoint</vt:lpstr>
      <vt:lpstr>Презентация PowerPoint</vt:lpstr>
      <vt:lpstr>Презентация PowerPoint</vt:lpstr>
      <vt:lpstr>Conclusions</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ИССЛЕДОВАНИЯ ФОРМИРОВАНИЯ ОБЪЕМНЫХ ЭЛЕКТРОСТАТИЧЕСКИХ ЗАРЯДОВ В ЭРУПТИВНЫХ ОБЛАКАХ ЭКСПЛОЗИЙ ВУЛКАНА ЭБЕКО (О. ПАРАМУШИР)</dc:title>
  <dc:creator>Rinat Akbashev</dc:creator>
  <cp:lastModifiedBy>Rinat Akbashev</cp:lastModifiedBy>
  <cp:revision>58</cp:revision>
  <dcterms:created xsi:type="dcterms:W3CDTF">2021-06-17T03:48:07Z</dcterms:created>
  <dcterms:modified xsi:type="dcterms:W3CDTF">2021-09-27T22:04:37Z</dcterms:modified>
</cp:coreProperties>
</file>