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5" r:id="rId2"/>
    <p:sldId id="344" r:id="rId3"/>
    <p:sldId id="345" r:id="rId4"/>
    <p:sldId id="336" r:id="rId5"/>
    <p:sldId id="307" r:id="rId6"/>
    <p:sldId id="308" r:id="rId7"/>
    <p:sldId id="300" r:id="rId8"/>
    <p:sldId id="312" r:id="rId9"/>
    <p:sldId id="311" r:id="rId10"/>
    <p:sldId id="309" r:id="rId11"/>
    <p:sldId id="313" r:id="rId12"/>
    <p:sldId id="341" r:id="rId13"/>
    <p:sldId id="342" r:id="rId14"/>
    <p:sldId id="338" r:id="rId15"/>
    <p:sldId id="339" r:id="rId16"/>
    <p:sldId id="315" r:id="rId17"/>
    <p:sldId id="316" r:id="rId18"/>
    <p:sldId id="317" r:id="rId19"/>
    <p:sldId id="330" r:id="rId20"/>
    <p:sldId id="318" r:id="rId21"/>
    <p:sldId id="319" r:id="rId22"/>
    <p:sldId id="320" r:id="rId23"/>
    <p:sldId id="324" r:id="rId24"/>
    <p:sldId id="340" r:id="rId25"/>
    <p:sldId id="332" r:id="rId26"/>
    <p:sldId id="333" r:id="rId27"/>
    <p:sldId id="334" r:id="rId28"/>
    <p:sldId id="34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0000A8"/>
    <a:srgbClr val="00FF00"/>
    <a:srgbClr val="2FA4BF"/>
    <a:srgbClr val="31AD8D"/>
    <a:srgbClr val="2FBFB1"/>
    <a:srgbClr val="28C3E8"/>
    <a:srgbClr val="58BFD4"/>
    <a:srgbClr val="47E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5" autoAdjust="0"/>
  </p:normalViewPr>
  <p:slideViewPr>
    <p:cSldViewPr>
      <p:cViewPr>
        <p:scale>
          <a:sx n="90" d="100"/>
          <a:sy n="90" d="100"/>
        </p:scale>
        <p:origin x="-354"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0A610-2FE0-4BDB-9F55-F7962631E62F}" type="datetimeFigureOut">
              <a:rPr lang="ru-RU" smtClean="0"/>
              <a:pPr/>
              <a:t>20.09.2023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2DA9E-F162-45D7-A569-2938034F9822}" type="slidenum">
              <a:rPr lang="ru-RU" smtClean="0"/>
              <a:pPr/>
              <a:t>‹#›</a:t>
            </a:fld>
            <a:endParaRPr lang="ru-RU"/>
          </a:p>
        </p:txBody>
      </p:sp>
    </p:spTree>
    <p:extLst>
      <p:ext uri="{BB962C8B-B14F-4D97-AF65-F5344CB8AC3E}">
        <p14:creationId xmlns:p14="http://schemas.microsoft.com/office/powerpoint/2010/main" val="378365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2B024D-8F7E-438F-BC11-0EEE43A695AC}" type="slidenum">
              <a:rPr lang="ru-RU" smtClean="0"/>
              <a:pPr/>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00000"/>
                </a:solidFill>
                <a:effectLst/>
                <a:latin typeface="Times New Roman" panose="02020603050405020304" pitchFamily="18" charset="0"/>
                <a:ea typeface="Times New Roman" panose="02020603050405020304" pitchFamily="18" charset="0"/>
              </a:rPr>
              <a:t>По разбросу среднемесячных профилей отно­шения рассеяния видно, что наибольшая нестабиль­ность аэрозольной стратификации стратосферы про­является в период с ноября по март. Причем она наблюдается в нижней стратосфере в слое 15—35 км с возрастанием амплитуды разброса сверху вниз.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00000"/>
                </a:solidFill>
                <a:effectLst/>
                <a:latin typeface="Times New Roman" panose="02020603050405020304" pitchFamily="18" charset="0"/>
                <a:ea typeface="Times New Roman" panose="02020603050405020304" pitchFamily="18" charset="0"/>
              </a:rPr>
              <a:t>Максимальное на­полнение нижней стратосферы (10—30 км) фоновым аэрозолем отмечается зимой, малое содержание (вплоть до пол­ного отсутствия) фонового аэрозоля летом и проме­жуточное значение весной и осенью (с убыванием весной и с ростом осенью). В верхней стратосфере (30—50 км) фоновый аэрозоль летом практически отсутствует. Таким образом, включая подтверждение этого предыдущими многолетними измерениями, выявляется внутригодовая цикличность аэрозольного наполнения стратосферы Западной Сибири.</a:t>
            </a:r>
            <a:endParaRPr lang="ru-R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5F886D2D-9DD5-4170-94B0-9C23F7F8F67B}" type="slidenum">
              <a:rPr lang="ru-RU" smtClean="0"/>
              <a:pPr/>
              <a:t>8</a:t>
            </a:fld>
            <a:endParaRPr lang="ru-RU"/>
          </a:p>
        </p:txBody>
      </p:sp>
    </p:spTree>
    <p:extLst>
      <p:ext uri="{BB962C8B-B14F-4D97-AF65-F5344CB8AC3E}">
        <p14:creationId xmlns:p14="http://schemas.microsoft.com/office/powerpoint/2010/main" val="231627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CC2DA9E-F162-45D7-A569-2938034F9822}"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4D72C75-5390-40F9-9087-D4D3823D237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216D32-1796-4306-8B5A-52C6FB27BC5C}"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0DF08D-CA97-4533-976F-05C6EE02294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16D32-1796-4306-8B5A-52C6FB27BC5C}" type="datetimeFigureOut">
              <a:rPr lang="ru-RU" smtClean="0"/>
              <a:pPr/>
              <a:t>20.09.2023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DF08D-CA97-4533-976F-05C6EE02294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8.wmf"/><Relationship Id="rId5" Type="http://schemas.openxmlformats.org/officeDocument/2006/relationships/oleObject" Target="../embeddings/oleObject3.bin"/><Relationship Id="rId4" Type="http://schemas.openxmlformats.org/officeDocument/2006/relationships/image" Target="../media/image37.wmf"/><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a:xfrm>
            <a:off x="0" y="0"/>
            <a:ext cx="9144000" cy="4075113"/>
          </a:xfrm>
        </p:spPr>
        <p:txBody>
          <a:bodyPr lIns="90336" tIns="45168" rIns="90336" bIns="45168"/>
          <a:lstStyle/>
          <a:p>
            <a:pPr>
              <a:defRPr/>
            </a:pPr>
            <a:r>
              <a:rPr lang="ru-RU"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ЛИДАРНЫЕ ИССЛЕДОВАНИЯ ДИНАМИКИ СТРАТОСФЕРНОГО АЭРОЗОЛЯ НАД ТОМСКОМ.</a:t>
            </a:r>
            <a:r>
              <a:rPr lang="ru-RU" sz="3200" dirty="0" smtClean="0"/>
              <a:t/>
            </a:r>
            <a:br>
              <a:rPr lang="ru-RU" sz="3200" dirty="0" smtClean="0"/>
            </a:br>
            <a:r>
              <a:rPr lang="ru-RU" sz="3200" dirty="0" smtClean="0"/>
              <a:t/>
            </a:r>
            <a:br>
              <a:rPr lang="ru-RU" sz="3200" dirty="0" smtClean="0"/>
            </a:br>
            <a:r>
              <a:rPr lang="ru-RU" sz="3200" b="1" dirty="0" smtClean="0">
                <a:solidFill>
                  <a:srgbClr val="0000FF"/>
                </a:solidFill>
                <a:effectLst>
                  <a:outerShdw blurRad="38100" dist="38100" dir="2700000" algn="tl">
                    <a:srgbClr val="000000">
                      <a:alpha val="43137"/>
                    </a:srgbClr>
                  </a:outerShdw>
                </a:effectLst>
              </a:rPr>
              <a:t> </a:t>
            </a:r>
            <a:endParaRPr lang="ru-RU" sz="3200" b="1" dirty="0">
              <a:solidFill>
                <a:srgbClr val="0000FF"/>
              </a:solidFill>
              <a:effectLst>
                <a:outerShdw blurRad="38100" dist="38100" dir="2700000" algn="tl">
                  <a:srgbClr val="000000">
                    <a:alpha val="43137"/>
                  </a:srgbClr>
                </a:outerShdw>
              </a:effectLst>
            </a:endParaRPr>
          </a:p>
        </p:txBody>
      </p:sp>
      <p:sp>
        <p:nvSpPr>
          <p:cNvPr id="5123" name="Rectangle 3"/>
          <p:cNvSpPr>
            <a:spLocks noGrp="1" noChangeArrowheads="1"/>
          </p:cNvSpPr>
          <p:nvPr>
            <p:ph type="subTitle" idx="4294967295"/>
          </p:nvPr>
        </p:nvSpPr>
        <p:spPr>
          <a:xfrm>
            <a:off x="179388" y="4286250"/>
            <a:ext cx="8964612" cy="2219325"/>
          </a:xfrm>
        </p:spPr>
        <p:txBody>
          <a:bodyPr lIns="90336" tIns="45168" rIns="90336" bIns="45168"/>
          <a:lstStyle/>
          <a:p>
            <a:pPr marL="0" indent="0" algn="ctr" defTabSz="903288" eaLnBrk="1" hangingPunct="1">
              <a:buFontTx/>
              <a:buNone/>
            </a:pPr>
            <a:r>
              <a:rPr lang="ru-RU" b="1" i="1" dirty="0" err="1" smtClean="0">
                <a:solidFill>
                  <a:srgbClr val="92D050"/>
                </a:solidFill>
                <a:latin typeface="Times New Roman" pitchFamily="18" charset="0"/>
                <a:cs typeface="Times New Roman" pitchFamily="18" charset="0"/>
              </a:rPr>
              <a:t>В.Н.Маричев</a:t>
            </a:r>
            <a:r>
              <a:rPr lang="ru-RU" b="1" i="1" dirty="0" smtClean="0">
                <a:solidFill>
                  <a:srgbClr val="92D050"/>
                </a:solidFill>
                <a:latin typeface="Times New Roman" pitchFamily="18" charset="0"/>
                <a:cs typeface="Times New Roman" pitchFamily="18" charset="0"/>
              </a:rPr>
              <a:t>, </a:t>
            </a:r>
            <a:r>
              <a:rPr lang="ru-RU" b="1" i="1" dirty="0" err="1" smtClean="0">
                <a:solidFill>
                  <a:srgbClr val="92D050"/>
                </a:solidFill>
                <a:latin typeface="Times New Roman" pitchFamily="18" charset="0"/>
                <a:cs typeface="Times New Roman" pitchFamily="18" charset="0"/>
              </a:rPr>
              <a:t>Д.А.Бочковский</a:t>
            </a:r>
            <a:endParaRPr lang="ru-RU" b="1" i="1" dirty="0" smtClean="0">
              <a:solidFill>
                <a:srgbClr val="92D050"/>
              </a:solidFill>
              <a:latin typeface="Times New Roman" pitchFamily="18" charset="0"/>
              <a:cs typeface="Times New Roman" pitchFamily="18" charset="0"/>
            </a:endParaRPr>
          </a:p>
          <a:p>
            <a:pPr marL="0" indent="0" algn="ctr" defTabSz="903288" eaLnBrk="1" hangingPunct="1">
              <a:buFontTx/>
              <a:buNone/>
            </a:pPr>
            <a:r>
              <a:rPr lang="ru-RU" b="1" i="1" dirty="0" smtClean="0">
                <a:solidFill>
                  <a:srgbClr val="92D050"/>
                </a:solidFill>
                <a:latin typeface="Times New Roman" pitchFamily="18" charset="0"/>
                <a:cs typeface="Times New Roman" pitchFamily="18" charset="0"/>
              </a:rPr>
              <a:t>Институт оптики атмосферы СО РАН, г. Томск</a:t>
            </a:r>
          </a:p>
          <a:p>
            <a:pPr marL="0" indent="0" algn="ctr" defTabSz="903288" eaLnBrk="1" hangingPunct="1">
              <a:buFontTx/>
              <a:buNone/>
            </a:pPr>
            <a:r>
              <a:rPr lang="en-US" sz="2400" b="1" dirty="0" smtClean="0">
                <a:solidFill>
                  <a:srgbClr val="92D050"/>
                </a:solidFill>
                <a:latin typeface="Times New Roman" pitchFamily="18" charset="0"/>
                <a:cs typeface="Times New Roman" pitchFamily="18" charset="0"/>
              </a:rPr>
              <a:t>marichev@iao.ru</a:t>
            </a:r>
            <a:endParaRPr lang="ru-RU" sz="2400" b="1" dirty="0" smtClean="0">
              <a:solidFill>
                <a:srgbClr val="92D050"/>
              </a:solidFill>
              <a:latin typeface="Times New Roman" pitchFamily="18" charset="0"/>
              <a:cs typeface="Times New Roman" pitchFamily="18" charset="0"/>
            </a:endParaRPr>
          </a:p>
        </p:txBody>
      </p:sp>
      <p:sp>
        <p:nvSpPr>
          <p:cNvPr id="80898" name="AutoShape 2" descr="За Полярным кругом замечены редкие стратосферные обла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0901" name="Picture 5" descr="За Полярным кругом замечены редкие стратосферные облака"/>
          <p:cNvPicPr>
            <a:picLocks noChangeAspect="1" noChangeArrowheads="1"/>
          </p:cNvPicPr>
          <p:nvPr/>
        </p:nvPicPr>
        <p:blipFill>
          <a:blip r:embed="rId2" cstate="print"/>
          <a:srcRect/>
          <a:stretch>
            <a:fillRect/>
          </a:stretch>
        </p:blipFill>
        <p:spPr bwMode="auto">
          <a:xfrm>
            <a:off x="-571536" y="0"/>
            <a:ext cx="10475224" cy="6858000"/>
          </a:xfrm>
          <a:prstGeom prst="rect">
            <a:avLst/>
          </a:prstGeom>
          <a:noFill/>
        </p:spPr>
      </p:pic>
      <p:sp>
        <p:nvSpPr>
          <p:cNvPr id="8" name="Прямоугольник 7"/>
          <p:cNvSpPr/>
          <p:nvPr/>
        </p:nvSpPr>
        <p:spPr>
          <a:xfrm>
            <a:off x="-642974" y="428604"/>
            <a:ext cx="10358510" cy="1077218"/>
          </a:xfrm>
          <a:prstGeom prst="rect">
            <a:avLst/>
          </a:prstGeom>
        </p:spPr>
        <p:txBody>
          <a:bodyPr wrap="square">
            <a:spAutoFit/>
          </a:bodyPr>
          <a:lstStyle/>
          <a:p>
            <a:pPr algn="ct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LIDAR INVESTIGATIONS OF THE DYNAMICS OF STRATOSPHERIC AEROSOL OVER TOMSK</a:t>
            </a:r>
            <a:endPar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Прямоугольник 8"/>
          <p:cNvSpPr/>
          <p:nvPr/>
        </p:nvSpPr>
        <p:spPr>
          <a:xfrm>
            <a:off x="857224" y="3857628"/>
            <a:ext cx="7000924" cy="1569660"/>
          </a:xfrm>
          <a:prstGeom prst="rect">
            <a:avLst/>
          </a:prstGeom>
        </p:spPr>
        <p:txBody>
          <a:bodyPr wrap="square">
            <a:spAutoFit/>
          </a:bodyPr>
          <a:lstStyle/>
          <a:p>
            <a:pPr algn="ctr" defTabSz="903288"/>
            <a:r>
              <a:rPr lang="en-US" sz="2400" b="1" dirty="0" err="1" smtClean="0">
                <a:solidFill>
                  <a:srgbClr val="0000FF"/>
                </a:solidFill>
                <a:latin typeface="Times New Roman" pitchFamily="18" charset="0"/>
                <a:cs typeface="Times New Roman" pitchFamily="18" charset="0"/>
              </a:rPr>
              <a:t>V.N.Marichev</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D.A.Bochkovsky</a:t>
            </a:r>
            <a:r>
              <a:rPr lang="en-US" sz="2400" b="1" dirty="0" smtClean="0">
                <a:solidFill>
                  <a:srgbClr val="0000FF"/>
                </a:solidFill>
                <a:latin typeface="Times New Roman" pitchFamily="18" charset="0"/>
                <a:cs typeface="Times New Roman" pitchFamily="18" charset="0"/>
              </a:rPr>
              <a:t> </a:t>
            </a:r>
            <a:endParaRPr lang="ru-RU" sz="2400" b="1" dirty="0" smtClean="0">
              <a:solidFill>
                <a:srgbClr val="0000FF"/>
              </a:solidFill>
              <a:latin typeface="Times New Roman" pitchFamily="18" charset="0"/>
              <a:cs typeface="Times New Roman" pitchFamily="18" charset="0"/>
            </a:endParaRPr>
          </a:p>
          <a:p>
            <a:pPr algn="ctr" defTabSz="903288"/>
            <a:r>
              <a:rPr lang="en-US" sz="2400" b="1" dirty="0" smtClean="0">
                <a:solidFill>
                  <a:srgbClr val="0000FF"/>
                </a:solidFill>
                <a:latin typeface="Times New Roman" pitchFamily="18" charset="0"/>
                <a:cs typeface="Times New Roman" pitchFamily="18" charset="0"/>
              </a:rPr>
              <a:t>Institute of Atmospheric Optics V.E. </a:t>
            </a:r>
            <a:r>
              <a:rPr lang="en-US" sz="2400" b="1" dirty="0" err="1" smtClean="0">
                <a:solidFill>
                  <a:srgbClr val="0000FF"/>
                </a:solidFill>
                <a:latin typeface="Times New Roman" pitchFamily="18" charset="0"/>
                <a:cs typeface="Times New Roman" pitchFamily="18" charset="0"/>
              </a:rPr>
              <a:t>Zuev</a:t>
            </a:r>
            <a:r>
              <a:rPr lang="ru-RU" sz="2400" b="1" dirty="0" smtClean="0">
                <a:solidFill>
                  <a:srgbClr val="0000FF"/>
                </a:solidFill>
                <a:latin typeface="Times New Roman" pitchFamily="18" charset="0"/>
                <a:cs typeface="Times New Roman" pitchFamily="18" charset="0"/>
              </a:rPr>
              <a:t>,</a:t>
            </a:r>
            <a:r>
              <a:rPr lang="en-US" sz="2400" b="1" dirty="0" smtClean="0">
                <a:solidFill>
                  <a:srgbClr val="0000FF"/>
                </a:solidFill>
                <a:latin typeface="Times New Roman" pitchFamily="18" charset="0"/>
                <a:cs typeface="Times New Roman" pitchFamily="18" charset="0"/>
              </a:rPr>
              <a:t> SB RAS, Tomsk </a:t>
            </a:r>
            <a:endParaRPr lang="ru-RU" sz="2400" b="1" dirty="0" smtClean="0">
              <a:solidFill>
                <a:srgbClr val="0000FF"/>
              </a:solidFill>
              <a:latin typeface="Times New Roman" pitchFamily="18" charset="0"/>
              <a:cs typeface="Times New Roman" pitchFamily="18" charset="0"/>
            </a:endParaRPr>
          </a:p>
          <a:p>
            <a:pPr algn="ctr" defTabSz="903288"/>
            <a:r>
              <a:rPr lang="en-US" sz="2400" b="1" dirty="0" smtClean="0">
                <a:solidFill>
                  <a:srgbClr val="0000FF"/>
                </a:solidFill>
                <a:latin typeface="Times New Roman" pitchFamily="18" charset="0"/>
                <a:cs typeface="Times New Roman" pitchFamily="18" charset="0"/>
              </a:rPr>
              <a:t>marichev@iao.ru</a:t>
            </a:r>
            <a:endParaRPr lang="ru-RU"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8229600" cy="785818"/>
          </a:xfrm>
        </p:spPr>
        <p:txBody>
          <a:bodyPr>
            <a:noAutofit/>
          </a:bodyPr>
          <a:lstStyle/>
          <a:p>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Background aerosol: an optical-location model of the background aerosol of the Western Siberian stratosphere.</a:t>
            </a:r>
            <a:endParaRPr lang="ru-RU"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42844" y="4714884"/>
            <a:ext cx="4143404" cy="830997"/>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Average monthly profiles of the aerosol backscatter coefficient, averaged over the observation period 2010 - 2020 (black curves). Blue, green, and red curves are </a:t>
            </a:r>
            <a:r>
              <a:rPr lang="en-US" sz="1200" dirty="0" err="1" smtClean="0">
                <a:latin typeface="Times New Roman" pitchFamily="18" charset="0"/>
                <a:cs typeface="Times New Roman" pitchFamily="18" charset="0"/>
              </a:rPr>
              <a:t>βа</a:t>
            </a:r>
            <a:r>
              <a:rPr lang="en-US" sz="1200" dirty="0" smtClean="0">
                <a:latin typeface="Times New Roman" pitchFamily="18" charset="0"/>
                <a:cs typeface="Times New Roman" pitchFamily="18" charset="0"/>
              </a:rPr>
              <a:t>(Н) profiles from the models.</a:t>
            </a:r>
            <a:endParaRPr lang="ru-RU" sz="1200" dirty="0">
              <a:latin typeface="Times New Roman" pitchFamily="18" charset="0"/>
              <a:cs typeface="Times New Roman" pitchFamily="18" charset="0"/>
            </a:endParaRPr>
          </a:p>
        </p:txBody>
      </p:sp>
      <p:sp>
        <p:nvSpPr>
          <p:cNvPr id="7" name="TextBox 6"/>
          <p:cNvSpPr txBox="1"/>
          <p:nvPr/>
        </p:nvSpPr>
        <p:spPr>
          <a:xfrm>
            <a:off x="4714876" y="4643446"/>
            <a:ext cx="4214842" cy="830997"/>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Comparison of the seasonal behavior of the vertical distribution of the aerosol backscatter coefficient (curves in blue, brown, green and yellow - winter, autumn, spring, summer) with models (curves in blue, red and black).</a:t>
            </a:r>
            <a:endParaRPr lang="ru-RU" sz="1200" dirty="0">
              <a:latin typeface="Times New Roman" pitchFamily="18" charset="0"/>
              <a:cs typeface="Times New Roman" pitchFamily="18" charset="0"/>
            </a:endParaRPr>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405" name="Picture 5"/>
          <p:cNvPicPr>
            <a:picLocks noChangeAspect="1" noChangeArrowheads="1"/>
          </p:cNvPicPr>
          <p:nvPr/>
        </p:nvPicPr>
        <p:blipFill>
          <a:blip r:embed="rId2" cstate="print"/>
          <a:srcRect/>
          <a:stretch>
            <a:fillRect/>
          </a:stretch>
        </p:blipFill>
        <p:spPr bwMode="auto">
          <a:xfrm>
            <a:off x="179515" y="1628800"/>
            <a:ext cx="4496957" cy="2700000"/>
          </a:xfrm>
          <a:prstGeom prst="rect">
            <a:avLst/>
          </a:prstGeom>
          <a:noFill/>
          <a:ln w="9525">
            <a:noFill/>
            <a:miter lim="800000"/>
            <a:headEnd/>
            <a:tailEnd/>
          </a:ln>
        </p:spPr>
      </p:pic>
      <p:pic>
        <p:nvPicPr>
          <p:cNvPr id="102406" name="Picture 6"/>
          <p:cNvPicPr>
            <a:picLocks noChangeAspect="1" noChangeArrowheads="1"/>
          </p:cNvPicPr>
          <p:nvPr/>
        </p:nvPicPr>
        <p:blipFill>
          <a:blip r:embed="rId3" cstate="print"/>
          <a:srcRect/>
          <a:stretch>
            <a:fillRect/>
          </a:stretch>
        </p:blipFill>
        <p:spPr bwMode="auto">
          <a:xfrm>
            <a:off x="4716016" y="1628800"/>
            <a:ext cx="4178570" cy="2700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pda.fedpress.ru/sites/fedpress/files/omishunina/news/ozone-lay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Rectangle 2"/>
          <p:cNvSpPr>
            <a:spLocks noGrp="1" noChangeArrowheads="1"/>
          </p:cNvSpPr>
          <p:nvPr>
            <p:ph type="ctrTitle" idx="4294967295"/>
          </p:nvPr>
        </p:nvSpPr>
        <p:spPr>
          <a:xfrm>
            <a:off x="0" y="0"/>
            <a:ext cx="9144000" cy="4075113"/>
          </a:xfrm>
        </p:spPr>
        <p:txBody>
          <a:bodyPr lIns="90336" tIns="45168" rIns="90336" bIns="45168"/>
          <a:lstStyle/>
          <a:p>
            <a:pPr>
              <a:defRPr/>
            </a:pPr>
            <a:r>
              <a:rPr lang="ru-RU"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ЛИДАРНЫЕ ИССЛЕДОВАНИЕ ДИНАМИКИ  ТЕРМИЧЕСКОГО РЕЖИМА СТРАТОСФЕРЫ НАД ТОМСКОМ </a:t>
            </a:r>
          </a:p>
        </p:txBody>
      </p:sp>
      <p:sp>
        <p:nvSpPr>
          <p:cNvPr id="9219" name="Rectangle 3"/>
          <p:cNvSpPr>
            <a:spLocks noGrp="1" noChangeArrowheads="1"/>
          </p:cNvSpPr>
          <p:nvPr>
            <p:ph type="subTitle" idx="4294967295"/>
          </p:nvPr>
        </p:nvSpPr>
        <p:spPr>
          <a:xfrm>
            <a:off x="179388" y="4400550"/>
            <a:ext cx="8964612" cy="2219325"/>
          </a:xfrm>
        </p:spPr>
        <p:txBody>
          <a:bodyPr lIns="90336" tIns="45168" rIns="90336" bIns="45168"/>
          <a:lstStyle/>
          <a:p>
            <a:pPr marL="0" indent="0" algn="ctr" defTabSz="903288" eaLnBrk="1" hangingPunct="1">
              <a:buFontTx/>
              <a:buNone/>
              <a:defRPr/>
            </a:pPr>
            <a:r>
              <a:rPr lang="ru-RU" b="1" i="1" dirty="0" err="1" smtClean="0">
                <a:solidFill>
                  <a:srgbClr val="FFFF00"/>
                </a:solidFill>
                <a:latin typeface="Times New Roman" pitchFamily="18" charset="0"/>
                <a:cs typeface="Times New Roman" pitchFamily="18" charset="0"/>
              </a:rPr>
              <a:t>В.Н.Маричев</a:t>
            </a:r>
            <a:r>
              <a:rPr lang="ru-RU" b="1" i="1" dirty="0" smtClean="0">
                <a:solidFill>
                  <a:srgbClr val="FFFF00"/>
                </a:solidFill>
                <a:latin typeface="Times New Roman" pitchFamily="18" charset="0"/>
                <a:cs typeface="Times New Roman" pitchFamily="18" charset="0"/>
              </a:rPr>
              <a:t>, Д.А. Бочковский</a:t>
            </a:r>
            <a:endParaRPr lang="en-US" b="1" i="1" dirty="0" smtClean="0">
              <a:solidFill>
                <a:srgbClr val="FFFF00"/>
              </a:solidFill>
              <a:latin typeface="Times New Roman" pitchFamily="18" charset="0"/>
              <a:cs typeface="Times New Roman" pitchFamily="18" charset="0"/>
            </a:endParaRPr>
          </a:p>
          <a:p>
            <a:pPr marL="0" indent="0" algn="ctr" defTabSz="903288" eaLnBrk="1" hangingPunct="1">
              <a:buFontTx/>
              <a:buNone/>
              <a:defRPr/>
            </a:pPr>
            <a:r>
              <a:rPr lang="ru-RU" b="1" i="1" dirty="0" smtClean="0">
                <a:solidFill>
                  <a:srgbClr val="FFFF00"/>
                </a:solidFill>
                <a:latin typeface="Times New Roman" pitchFamily="18" charset="0"/>
                <a:cs typeface="Times New Roman" pitchFamily="18" charset="0"/>
              </a:rPr>
              <a:t>Институт оптики атмосферы СО РАН, </a:t>
            </a:r>
            <a:r>
              <a:rPr lang="ru-RU" b="1" i="1" dirty="0" smtClean="0">
                <a:solidFill>
                  <a:srgbClr val="FFFF00"/>
                </a:solidFill>
                <a:effectLst>
                  <a:outerShdw blurRad="38100" dist="38100" dir="2700000" algn="tl">
                    <a:srgbClr val="C0C0C0"/>
                  </a:outerShdw>
                </a:effectLst>
              </a:rPr>
              <a:t>г. Томск</a:t>
            </a:r>
          </a:p>
          <a:p>
            <a:pPr marL="0" indent="0" algn="ctr" defTabSz="903288" eaLnBrk="1" hangingPunct="1">
              <a:buFontTx/>
              <a:buNone/>
              <a:defRPr/>
            </a:pPr>
            <a:r>
              <a:rPr lang="en-US" sz="2400" b="1" dirty="0" smtClean="0">
                <a:solidFill>
                  <a:srgbClr val="FFFF00"/>
                </a:solidFill>
                <a:latin typeface="Times New Roman" pitchFamily="18" charset="0"/>
                <a:cs typeface="Times New Roman" pitchFamily="18" charset="0"/>
              </a:rPr>
              <a:t>marichev@iao.ru</a:t>
            </a:r>
            <a:endParaRPr lang="ru-RU" sz="2400" b="1"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descr="космос, звездное небо, звезды, млечний путь"/>
          <p:cNvSpPr>
            <a:spLocks noChangeAspect="1" noChangeArrowheads="1"/>
          </p:cNvSpPr>
          <p:nvPr/>
        </p:nvSpPr>
        <p:spPr bwMode="auto">
          <a:xfrm>
            <a:off x="155575" y="-3290888"/>
            <a:ext cx="12192000" cy="68580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3908" name="Picture 4" descr="Звездное небо - Creative Photos for Business and Human Development"/>
          <p:cNvPicPr>
            <a:picLocks noChangeAspect="1" noChangeArrowheads="1"/>
          </p:cNvPicPr>
          <p:nvPr/>
        </p:nvPicPr>
        <p:blipFill>
          <a:blip r:embed="rId2" cstate="print"/>
          <a:srcRect/>
          <a:stretch>
            <a:fillRect/>
          </a:stretch>
        </p:blipFill>
        <p:spPr bwMode="auto">
          <a:xfrm>
            <a:off x="214282" y="-48"/>
            <a:ext cx="9184885" cy="6858048"/>
          </a:xfrm>
          <a:prstGeom prst="rect">
            <a:avLst/>
          </a:prstGeom>
          <a:noFill/>
        </p:spPr>
      </p:pic>
      <p:sp>
        <p:nvSpPr>
          <p:cNvPr id="4" name="Прямоугольник 3"/>
          <p:cNvSpPr/>
          <p:nvPr/>
        </p:nvSpPr>
        <p:spPr>
          <a:xfrm>
            <a:off x="214282" y="571480"/>
            <a:ext cx="8929718" cy="2062103"/>
          </a:xfrm>
          <a:prstGeom prst="rect">
            <a:avLst/>
          </a:prstGeom>
        </p:spPr>
        <p:txBody>
          <a:bodyPr wrap="square">
            <a:spAutoFit/>
          </a:bodyPr>
          <a:lstStyle/>
          <a:p>
            <a:pPr algn="ctr"/>
            <a:r>
              <a:rPr lang="ru-RU"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ЛИДАРНЫЕ ИССЛЕДОВАНИЕ 	ДИНАМИКИ  ТЕРМИЧЕСКОГО РЕЖИМА СТРАТОСФЕРЫ 	</a:t>
            </a:r>
          </a:p>
          <a:p>
            <a:pPr algn="ctr"/>
            <a:r>
              <a:rPr lang="ru-RU"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НАД ТОМСКОМ </a:t>
            </a:r>
            <a:endParaRPr lang="ru-RU" sz="3200" dirty="0"/>
          </a:p>
        </p:txBody>
      </p:sp>
      <p:sp>
        <p:nvSpPr>
          <p:cNvPr id="5" name="Прямоугольник 4"/>
          <p:cNvSpPr/>
          <p:nvPr/>
        </p:nvSpPr>
        <p:spPr>
          <a:xfrm>
            <a:off x="1428728" y="4357694"/>
            <a:ext cx="6572296" cy="1815882"/>
          </a:xfrm>
          <a:prstGeom prst="rect">
            <a:avLst/>
          </a:prstGeom>
        </p:spPr>
        <p:txBody>
          <a:bodyPr wrap="square">
            <a:spAutoFit/>
          </a:bodyPr>
          <a:lstStyle/>
          <a:p>
            <a:pPr algn="ctr" defTabSz="903288">
              <a:defRPr/>
            </a:pPr>
            <a:r>
              <a:rPr lang="ru-RU" sz="2800" b="1" i="1" dirty="0" err="1" smtClean="0">
                <a:solidFill>
                  <a:srgbClr val="FFFF00"/>
                </a:solidFill>
                <a:latin typeface="Times New Roman" pitchFamily="18" charset="0"/>
                <a:cs typeface="Times New Roman" pitchFamily="18" charset="0"/>
              </a:rPr>
              <a:t>В.Н.Маричев</a:t>
            </a:r>
            <a:r>
              <a:rPr lang="ru-RU" sz="2800" b="1" i="1" dirty="0" smtClean="0">
                <a:solidFill>
                  <a:srgbClr val="FFFF00"/>
                </a:solidFill>
                <a:latin typeface="Times New Roman" pitchFamily="18" charset="0"/>
                <a:cs typeface="Times New Roman" pitchFamily="18" charset="0"/>
              </a:rPr>
              <a:t>, Д.А. </a:t>
            </a:r>
            <a:r>
              <a:rPr lang="ru-RU" sz="2800" b="1" i="1" dirty="0" err="1" smtClean="0">
                <a:solidFill>
                  <a:srgbClr val="FFFF00"/>
                </a:solidFill>
                <a:latin typeface="Times New Roman" pitchFamily="18" charset="0"/>
                <a:cs typeface="Times New Roman" pitchFamily="18" charset="0"/>
              </a:rPr>
              <a:t>Бочковский</a:t>
            </a:r>
            <a:endParaRPr lang="en-US" sz="2800" b="1" i="1" dirty="0" smtClean="0">
              <a:solidFill>
                <a:srgbClr val="FFFF00"/>
              </a:solidFill>
              <a:latin typeface="Times New Roman" pitchFamily="18" charset="0"/>
              <a:cs typeface="Times New Roman" pitchFamily="18" charset="0"/>
            </a:endParaRPr>
          </a:p>
          <a:p>
            <a:pPr algn="ctr" defTabSz="903288">
              <a:defRPr/>
            </a:pPr>
            <a:r>
              <a:rPr lang="ru-RU" sz="2800" b="1" i="1" dirty="0" smtClean="0">
                <a:solidFill>
                  <a:srgbClr val="FFFF00"/>
                </a:solidFill>
                <a:latin typeface="Times New Roman" pitchFamily="18" charset="0"/>
                <a:cs typeface="Times New Roman" pitchFamily="18" charset="0"/>
              </a:rPr>
              <a:t>Институт оптики атмосферы СО РАН, </a:t>
            </a:r>
            <a:r>
              <a:rPr lang="ru-RU" sz="2800" b="1" i="1" dirty="0" smtClean="0">
                <a:solidFill>
                  <a:srgbClr val="FFFF00"/>
                </a:solidFill>
                <a:effectLst>
                  <a:outerShdw blurRad="38100" dist="38100" dir="2700000" algn="tl">
                    <a:srgbClr val="C0C0C0"/>
                  </a:outerShdw>
                </a:effectLst>
                <a:latin typeface="Times New Roman" pitchFamily="18" charset="0"/>
                <a:cs typeface="Times New Roman" pitchFamily="18" charset="0"/>
              </a:rPr>
              <a:t>г. Томск</a:t>
            </a:r>
          </a:p>
          <a:p>
            <a:pPr algn="ctr" defTabSz="903288">
              <a:defRPr/>
            </a:pPr>
            <a:r>
              <a:rPr lang="en-US" sz="2800" b="1" dirty="0" smtClean="0">
                <a:solidFill>
                  <a:srgbClr val="FFFF00"/>
                </a:solidFill>
                <a:latin typeface="Times New Roman" pitchFamily="18" charset="0"/>
                <a:cs typeface="Times New Roman" pitchFamily="18" charset="0"/>
              </a:rPr>
              <a:t>marichev@iao.ru</a:t>
            </a:r>
            <a:endParaRPr lang="ru-RU" sz="2800" b="1" dirty="0" smtClean="0">
              <a:solidFill>
                <a:srgbClr val="FFFF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49" name="Picture 21" descr="D:\Мои документы\Камчатка_2023\28fe26d9f90219237336a652c3ae46e6_ce_1174x626x0x187.jpg"/>
          <p:cNvPicPr>
            <a:picLocks noChangeAspect="1" noChangeArrowheads="1"/>
          </p:cNvPicPr>
          <p:nvPr/>
        </p:nvPicPr>
        <p:blipFill>
          <a:blip r:embed="rId2" cstate="print"/>
          <a:srcRect/>
          <a:stretch>
            <a:fillRect/>
          </a:stretch>
        </p:blipFill>
        <p:spPr bwMode="auto">
          <a:xfrm>
            <a:off x="-2214610" y="-785866"/>
            <a:ext cx="14335302" cy="7643866"/>
          </a:xfrm>
          <a:prstGeom prst="rect">
            <a:avLst/>
          </a:prstGeom>
          <a:noFill/>
        </p:spPr>
      </p:pic>
      <p:sp>
        <p:nvSpPr>
          <p:cNvPr id="124930" name="AutoShape 2" descr="Луч лазера отразили от спутника Луны обратно на Землю"/>
          <p:cNvSpPr>
            <a:spLocks noChangeAspect="1" noChangeArrowheads="1"/>
          </p:cNvSpPr>
          <p:nvPr/>
        </p:nvSpPr>
        <p:spPr bwMode="auto">
          <a:xfrm>
            <a:off x="155575" y="-2027238"/>
            <a:ext cx="6343650" cy="42291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4932" name="AutoShape 4" descr="Луч лазера отразили от спутника Луны обратно на Землю"/>
          <p:cNvSpPr>
            <a:spLocks noChangeAspect="1" noChangeArrowheads="1"/>
          </p:cNvSpPr>
          <p:nvPr/>
        </p:nvSpPr>
        <p:spPr bwMode="auto">
          <a:xfrm>
            <a:off x="155575" y="-2027238"/>
            <a:ext cx="6343650" cy="42291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4934" name="AutoShape 6" descr="file:///D:/%D0%9C%D0%BE%D0%B8%20%D0%B4%D0%BE%D0%BA%D1%83%D0%BC%D0%B5%D0%BD%D1%82%D1%8B/%D0%9A%D0%B0%D0%BC%D1%87%D0%B0%D1%82%D0%BA%D0%B0_2023/28fe26d9f90219237336a652c3ae46e6_ce_1174x626x0x187_cropped_666x44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4936" name="AutoShape 8" descr="file:///D:/%D0%9C%D0%BE%D0%B8%20%D0%B4%D0%BE%D0%BA%D1%83%D0%BC%D0%B5%D0%BD%D1%82%D1%8B/%D0%9A%D0%B0%D0%BC%D1%87%D0%B0%D1%82%D0%BA%D0%B0_2023/28fe26d9f90219237336a652c3ae46e6_ce_1174x626x0x187_cropped_666x44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4938" name="AutoShape 10" descr="file:///D:/%D0%9C%D0%BE%D0%B8%20%D0%B4%D0%BE%D0%BA%D1%83%D0%BC%D0%B5%D0%BD%D1%82%D1%8B/%D0%9A%D0%B0%D0%BC%D1%87%D0%B0%D1%82%D0%BA%D0%B0_2023/28fe26d9f90219237336a652c3ae46e6_ce_1174x626x0x187_cropped_666x44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4940" name="AutoShape 12" descr="file:///D:/%D0%9C%D0%BE%D0%B8%20%D0%B4%D0%BE%D0%BA%D1%83%D0%BC%D0%B5%D0%BD%D1%82%D1%8B/%D0%9A%D0%B0%D0%BC%D1%87%D0%B0%D1%82%D0%BA%D0%B0_2023/28fe26d9f90219237336a652c3ae46e6_ce_1174x626x0x187_cropped_666x44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4942" name="AutoShape 14" descr="file:///D:/%D0%9C%D0%BE%D0%B8%20%D0%B4%D0%BE%D0%BA%D1%83%D0%BC%D0%B5%D0%BD%D1%82%D1%8B/%D0%9A%D0%B0%D0%BC%D1%87%D0%B0%D1%82%D0%BA%D0%B0_2023/28fe26d9f90219237336a652c3ae46e6_ce_1174x626x0x187_cropped_666x44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4946" name="AutoShape 18" descr="Стало известно об успешных экспериментах по отражению лазерного луча от  спутника Луны"/>
          <p:cNvSpPr>
            <a:spLocks noChangeAspect="1" noChangeArrowheads="1"/>
          </p:cNvSpPr>
          <p:nvPr/>
        </p:nvSpPr>
        <p:spPr bwMode="auto">
          <a:xfrm>
            <a:off x="155575" y="-754063"/>
            <a:ext cx="2933700" cy="15716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4948" name="AutoShape 20" descr="Стало известно об успешных экспериментах по отражению лазерного луча от  спутника Лун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1643106" y="-142900"/>
            <a:ext cx="13216030" cy="1077218"/>
          </a:xfrm>
          <a:prstGeom prst="rect">
            <a:avLst/>
          </a:prstGeom>
        </p:spPr>
        <p:txBody>
          <a:bodyPr wrap="square">
            <a:spAutoFit/>
          </a:bodyPr>
          <a:lstStyle/>
          <a:p>
            <a:pPr algn="ctr"/>
            <a:r>
              <a:rPr lang="en-US" sz="32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LIDAR INVESTIGATION OF THE DYNAMICS OF THE THERMAL REGIME OF THE STRATOSPHERE OVER TOMSK</a:t>
            </a:r>
            <a:endParaRPr lang="ru-RU" sz="32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Прямоугольник 15"/>
          <p:cNvSpPr/>
          <p:nvPr/>
        </p:nvSpPr>
        <p:spPr>
          <a:xfrm>
            <a:off x="357158" y="4500570"/>
            <a:ext cx="9429816" cy="1384995"/>
          </a:xfrm>
          <a:prstGeom prst="rect">
            <a:avLst/>
          </a:prstGeom>
        </p:spPr>
        <p:txBody>
          <a:bodyPr wrap="square">
            <a:spAutoFit/>
          </a:bodyPr>
          <a:lstStyle/>
          <a:p>
            <a:pPr algn="ctr" defTabSz="903288"/>
            <a:r>
              <a:rPr lang="en-US" sz="2800" b="1" dirty="0" err="1" smtClean="0">
                <a:solidFill>
                  <a:srgbClr val="FFFF00"/>
                </a:solidFill>
                <a:latin typeface="Times New Roman" pitchFamily="18" charset="0"/>
                <a:cs typeface="Times New Roman" pitchFamily="18" charset="0"/>
              </a:rPr>
              <a:t>V.N.Marichev</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D.A.Bochkovsky</a:t>
            </a:r>
            <a:r>
              <a:rPr lang="en-US" sz="2800" b="1" dirty="0" smtClean="0">
                <a:solidFill>
                  <a:srgbClr val="FFFF00"/>
                </a:solidFill>
                <a:latin typeface="Times New Roman" pitchFamily="18" charset="0"/>
                <a:cs typeface="Times New Roman" pitchFamily="18" charset="0"/>
              </a:rPr>
              <a:t> </a:t>
            </a:r>
            <a:endParaRPr lang="ru-RU" sz="2800" b="1" dirty="0" smtClean="0">
              <a:solidFill>
                <a:srgbClr val="FFFF00"/>
              </a:solidFill>
              <a:latin typeface="Times New Roman" pitchFamily="18" charset="0"/>
              <a:cs typeface="Times New Roman" pitchFamily="18" charset="0"/>
            </a:endParaRPr>
          </a:p>
          <a:p>
            <a:pPr algn="ctr" defTabSz="903288"/>
            <a:r>
              <a:rPr lang="en-US" sz="2800" b="1" dirty="0" smtClean="0">
                <a:solidFill>
                  <a:srgbClr val="FFFF00"/>
                </a:solidFill>
                <a:latin typeface="Times New Roman" pitchFamily="18" charset="0"/>
                <a:cs typeface="Times New Roman" pitchFamily="18" charset="0"/>
              </a:rPr>
              <a:t>Institute of Atmospheric Optics V.E. </a:t>
            </a:r>
            <a:r>
              <a:rPr lang="en-US" sz="2800" b="1" dirty="0" err="1" smtClean="0">
                <a:solidFill>
                  <a:srgbClr val="FFFF00"/>
                </a:solidFill>
                <a:latin typeface="Times New Roman" pitchFamily="18" charset="0"/>
                <a:cs typeface="Times New Roman" pitchFamily="18" charset="0"/>
              </a:rPr>
              <a:t>Zuev</a:t>
            </a:r>
            <a:r>
              <a:rPr lang="ru-RU" sz="2800" b="1" dirty="0" smtClean="0">
                <a:solidFill>
                  <a:srgbClr val="FFFF00"/>
                </a:solidFill>
                <a:latin typeface="Times New Roman" pitchFamily="18" charset="0"/>
                <a:cs typeface="Times New Roman" pitchFamily="18" charset="0"/>
              </a:rPr>
              <a:t>,</a:t>
            </a:r>
            <a:r>
              <a:rPr lang="en-US" sz="2800" b="1" dirty="0" smtClean="0">
                <a:solidFill>
                  <a:srgbClr val="FFFF00"/>
                </a:solidFill>
                <a:latin typeface="Times New Roman" pitchFamily="18" charset="0"/>
                <a:cs typeface="Times New Roman" pitchFamily="18" charset="0"/>
              </a:rPr>
              <a:t> SB RAS, Tomsk </a:t>
            </a:r>
            <a:endParaRPr lang="ru-RU" sz="2800" b="1" dirty="0" smtClean="0">
              <a:solidFill>
                <a:srgbClr val="FFFF00"/>
              </a:solidFill>
              <a:latin typeface="Times New Roman" pitchFamily="18" charset="0"/>
              <a:cs typeface="Times New Roman" pitchFamily="18" charset="0"/>
            </a:endParaRPr>
          </a:p>
          <a:p>
            <a:pPr algn="ctr" defTabSz="903288"/>
            <a:r>
              <a:rPr lang="en-US" sz="2800" b="1" dirty="0" smtClean="0">
                <a:solidFill>
                  <a:srgbClr val="FFFF00"/>
                </a:solidFill>
                <a:latin typeface="Times New Roman" pitchFamily="18" charset="0"/>
                <a:cs typeface="Times New Roman" pitchFamily="18" charset="0"/>
              </a:rPr>
              <a:t>marichev@iao.ru</a:t>
            </a:r>
            <a:endParaRPr lang="ru-RU" sz="2800" b="1" dirty="0" smtClean="0">
              <a:solidFill>
                <a:srgbClr val="FFFF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71438" y="0"/>
            <a:ext cx="9215438" cy="944563"/>
          </a:xfrm>
        </p:spPr>
        <p:txBody>
          <a:bodyPr lIns="90336" tIns="45168" rIns="90336" bIns="45168">
            <a:normAutofit/>
          </a:bodyPr>
          <a:lstStyle/>
          <a:p>
            <a:pPr>
              <a:defRPr/>
            </a:pP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Methods of </a:t>
            </a:r>
            <a:r>
              <a:rPr lang="en-US" sz="24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lidar</a:t>
            </a: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temperature sensing by molecular (Rayleigh and Raman) light scattering</a:t>
            </a:r>
            <a:endParaRPr lang="ru-RU" sz="2400" b="1" dirty="0" smtClean="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4098" name="Object 3"/>
          <p:cNvGraphicFramePr>
            <a:graphicFrameLocks noGrp="1" noChangeAspect="1"/>
          </p:cNvGraphicFramePr>
          <p:nvPr>
            <p:ph sz="quarter" idx="4294967295"/>
          </p:nvPr>
        </p:nvGraphicFramePr>
        <p:xfrm>
          <a:off x="549275" y="5235575"/>
          <a:ext cx="4024313" cy="557213"/>
        </p:xfrm>
        <a:graphic>
          <a:graphicData uri="http://schemas.openxmlformats.org/presentationml/2006/ole">
            <mc:AlternateContent xmlns:mc="http://schemas.openxmlformats.org/markup-compatibility/2006">
              <mc:Choice xmlns:v="urn:schemas-microsoft-com:vml" Requires="v">
                <p:oleObj spid="_x0000_s81925" name="Equation" r:id="rId3" imgW="1562100" imgH="203200" progId="">
                  <p:embed/>
                </p:oleObj>
              </mc:Choice>
              <mc:Fallback>
                <p:oleObj name="Equation" r:id="rId3" imgW="1562100" imgH="2032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5235575"/>
                        <a:ext cx="402431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4"/>
          <p:cNvGraphicFramePr>
            <a:graphicFrameLocks noGrp="1" noChangeAspect="1"/>
          </p:cNvGraphicFramePr>
          <p:nvPr>
            <p:ph sz="quarter" idx="4294967295"/>
          </p:nvPr>
        </p:nvGraphicFramePr>
        <p:xfrm>
          <a:off x="520700" y="5827713"/>
          <a:ext cx="6661150" cy="942975"/>
        </p:xfrm>
        <a:graphic>
          <a:graphicData uri="http://schemas.openxmlformats.org/presentationml/2006/ole">
            <mc:AlternateContent xmlns:mc="http://schemas.openxmlformats.org/markup-compatibility/2006">
              <mc:Choice xmlns:v="urn:schemas-microsoft-com:vml" Requires="v">
                <p:oleObj spid="_x0000_s81926" name="Equation" r:id="rId5" imgW="3771900" imgH="533400" progId="">
                  <p:embed/>
                </p:oleObj>
              </mc:Choice>
              <mc:Fallback>
                <p:oleObj name="Equation" r:id="rId5" imgW="3771900" imgH="53340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0" y="5827713"/>
                        <a:ext cx="66611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6" name="Rectangle 6"/>
          <p:cNvSpPr>
            <a:spLocks noChangeArrowheads="1"/>
          </p:cNvSpPr>
          <p:nvPr/>
        </p:nvSpPr>
        <p:spPr bwMode="auto">
          <a:xfrm>
            <a:off x="0" y="3314700"/>
            <a:ext cx="9144000" cy="0"/>
          </a:xfrm>
          <a:prstGeom prst="rect">
            <a:avLst/>
          </a:prstGeom>
          <a:noFill/>
          <a:ln w="9525">
            <a:noFill/>
            <a:miter lim="800000"/>
            <a:headEnd/>
            <a:tailEnd/>
          </a:ln>
          <a:effectLst/>
        </p:spPr>
        <p:txBody>
          <a:bodyPr wrap="none" lIns="91422" tIns="45711" rIns="91422" bIns="45711" anchor="ctr">
            <a:spAutoFit/>
          </a:bodyPr>
          <a:lstStyle/>
          <a:p>
            <a:pPr algn="ctr">
              <a:defRPr/>
            </a:pPr>
            <a:endParaRPr lang="ru-RU" sz="2400" b="1">
              <a:effectLst>
                <a:outerShdw blurRad="38100" dist="38100" dir="2700000" algn="tl">
                  <a:srgbClr val="000000">
                    <a:alpha val="43137"/>
                  </a:srgbClr>
                </a:outerShdw>
              </a:effectLst>
            </a:endParaRPr>
          </a:p>
        </p:txBody>
      </p:sp>
      <p:graphicFrame>
        <p:nvGraphicFramePr>
          <p:cNvPr id="4100" name="Object 7"/>
          <p:cNvGraphicFramePr>
            <a:graphicFrameLocks noGrp="1" noChangeAspect="1"/>
          </p:cNvGraphicFramePr>
          <p:nvPr>
            <p:ph sz="half" idx="4294967295"/>
          </p:nvPr>
        </p:nvGraphicFramePr>
        <p:xfrm>
          <a:off x="612775" y="4652963"/>
          <a:ext cx="3014663" cy="534987"/>
        </p:xfrm>
        <a:graphic>
          <a:graphicData uri="http://schemas.openxmlformats.org/presentationml/2006/ole">
            <mc:AlternateContent xmlns:mc="http://schemas.openxmlformats.org/markup-compatibility/2006">
              <mc:Choice xmlns:v="urn:schemas-microsoft-com:vml" Requires="v">
                <p:oleObj spid="_x0000_s81927" name="Equation" r:id="rId7" imgW="1358900" imgH="228600" progId="">
                  <p:embed/>
                </p:oleObj>
              </mc:Choice>
              <mc:Fallback>
                <p:oleObj name="Equation" r:id="rId7" imgW="1358900" imgH="228600"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75" y="4652963"/>
                        <a:ext cx="3014663"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8" name="Text Box 8"/>
          <p:cNvSpPr txBox="1">
            <a:spLocks noChangeArrowheads="1"/>
          </p:cNvSpPr>
          <p:nvPr/>
        </p:nvSpPr>
        <p:spPr bwMode="auto">
          <a:xfrm>
            <a:off x="3781425" y="4795838"/>
            <a:ext cx="5146675" cy="337439"/>
          </a:xfrm>
          <a:prstGeom prst="rect">
            <a:avLst/>
          </a:prstGeom>
          <a:noFill/>
          <a:ln w="9525">
            <a:noFill/>
            <a:miter lim="800000"/>
            <a:headEnd/>
            <a:tailEnd/>
          </a:ln>
          <a:effectLst/>
        </p:spPr>
        <p:txBody>
          <a:bodyPr lIns="90336" tIns="45168" rIns="90336" bIns="45168">
            <a:spAutoFit/>
          </a:bodyPr>
          <a:lstStyle>
            <a:lvl1pPr algn="l" defTabSz="903288">
              <a:defRPr>
                <a:solidFill>
                  <a:schemeClr val="tx1"/>
                </a:solidFill>
                <a:latin typeface="Arial" charset="0"/>
              </a:defRPr>
            </a:lvl1pPr>
            <a:lvl2pPr marL="452438" algn="l" defTabSz="903288">
              <a:defRPr>
                <a:solidFill>
                  <a:schemeClr val="tx1"/>
                </a:solidFill>
                <a:latin typeface="Arial" charset="0"/>
              </a:defRPr>
            </a:lvl2pPr>
            <a:lvl3pPr marL="903288" algn="l" defTabSz="903288">
              <a:defRPr>
                <a:solidFill>
                  <a:schemeClr val="tx1"/>
                </a:solidFill>
                <a:latin typeface="Arial" charset="0"/>
              </a:defRPr>
            </a:lvl3pPr>
            <a:lvl4pPr marL="1355725" algn="l" defTabSz="903288">
              <a:defRPr>
                <a:solidFill>
                  <a:schemeClr val="tx1"/>
                </a:solidFill>
                <a:latin typeface="Arial" charset="0"/>
              </a:defRPr>
            </a:lvl4pPr>
            <a:lvl5pPr marL="1806575" algn="l" defTabSz="903288">
              <a:defRPr>
                <a:solidFill>
                  <a:schemeClr val="tx1"/>
                </a:solidFill>
                <a:latin typeface="Arial" charset="0"/>
              </a:defRPr>
            </a:lvl5pPr>
            <a:lvl6pPr marL="2263775" defTabSz="903288" fontAlgn="base">
              <a:spcBef>
                <a:spcPct val="0"/>
              </a:spcBef>
              <a:spcAft>
                <a:spcPct val="0"/>
              </a:spcAft>
              <a:defRPr>
                <a:solidFill>
                  <a:schemeClr val="tx1"/>
                </a:solidFill>
                <a:latin typeface="Arial" charset="0"/>
              </a:defRPr>
            </a:lvl6pPr>
            <a:lvl7pPr marL="2720975" defTabSz="903288" fontAlgn="base">
              <a:spcBef>
                <a:spcPct val="0"/>
              </a:spcBef>
              <a:spcAft>
                <a:spcPct val="0"/>
              </a:spcAft>
              <a:defRPr>
                <a:solidFill>
                  <a:schemeClr val="tx1"/>
                </a:solidFill>
                <a:latin typeface="Arial" charset="0"/>
              </a:defRPr>
            </a:lvl7pPr>
            <a:lvl8pPr marL="3178175" defTabSz="903288" fontAlgn="base">
              <a:spcBef>
                <a:spcPct val="0"/>
              </a:spcBef>
              <a:spcAft>
                <a:spcPct val="0"/>
              </a:spcAft>
              <a:defRPr>
                <a:solidFill>
                  <a:schemeClr val="tx1"/>
                </a:solidFill>
                <a:latin typeface="Arial" charset="0"/>
              </a:defRPr>
            </a:lvl8pPr>
            <a:lvl9pPr marL="3635375" defTabSz="903288" fontAlgn="base">
              <a:spcBef>
                <a:spcPct val="0"/>
              </a:spcBef>
              <a:spcAft>
                <a:spcPct val="0"/>
              </a:spcAft>
              <a:defRPr>
                <a:solidFill>
                  <a:schemeClr val="tx1"/>
                </a:solidFill>
                <a:latin typeface="Arial" charset="0"/>
              </a:defRPr>
            </a:lvl9pPr>
          </a:lstStyle>
          <a:p>
            <a:pPr>
              <a:spcBef>
                <a:spcPct val="50000"/>
              </a:spcBef>
              <a:defRPr/>
            </a:pPr>
            <a:r>
              <a:rPr lang="ru-RU" sz="1600" b="1" dirty="0" smtClean="0">
                <a:effectLst>
                  <a:outerShdw blurRad="38100" dist="38100" dir="2700000" algn="tl">
                    <a:srgbClr val="C0C0C0"/>
                  </a:outerShdw>
                </a:effectLst>
              </a:rPr>
              <a:t>	</a:t>
            </a:r>
            <a:r>
              <a:rPr lang="en-US" sz="1600" b="1" dirty="0" smtClean="0">
                <a:effectLst>
                  <a:outerShdw blurRad="38100" dist="38100" dir="2700000" algn="tl">
                    <a:srgbClr val="C0C0C0"/>
                  </a:outerShdw>
                </a:effectLst>
              </a:rPr>
              <a:t>-</a:t>
            </a:r>
            <a:r>
              <a:rPr lang="en-US" sz="1600" b="1" dirty="0" smtClean="0">
                <a:latin typeface="Times New Roman" pitchFamily="18" charset="0"/>
                <a:cs typeface="Times New Roman" pitchFamily="18" charset="0"/>
              </a:rPr>
              <a:t>Ideal gas equation of state</a:t>
            </a:r>
            <a:endParaRPr lang="ru-RU" sz="16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102409" name="Text Box 9"/>
          <p:cNvSpPr txBox="1">
            <a:spLocks noChangeArrowheads="1"/>
          </p:cNvSpPr>
          <p:nvPr/>
        </p:nvSpPr>
        <p:spPr bwMode="auto">
          <a:xfrm>
            <a:off x="4714875" y="5300663"/>
            <a:ext cx="4429125" cy="337439"/>
          </a:xfrm>
          <a:prstGeom prst="rect">
            <a:avLst/>
          </a:prstGeom>
          <a:noFill/>
          <a:ln w="9525">
            <a:noFill/>
            <a:miter lim="800000"/>
            <a:headEnd/>
            <a:tailEnd/>
          </a:ln>
          <a:effectLst/>
        </p:spPr>
        <p:txBody>
          <a:bodyPr lIns="90336" tIns="45168" rIns="90336" bIns="45168">
            <a:spAutoFit/>
          </a:bodyPr>
          <a:lstStyle>
            <a:lvl1pPr algn="l" defTabSz="903288">
              <a:defRPr>
                <a:solidFill>
                  <a:schemeClr val="tx1"/>
                </a:solidFill>
                <a:latin typeface="Arial" charset="0"/>
              </a:defRPr>
            </a:lvl1pPr>
            <a:lvl2pPr marL="452438" algn="l" defTabSz="903288">
              <a:defRPr>
                <a:solidFill>
                  <a:schemeClr val="tx1"/>
                </a:solidFill>
                <a:latin typeface="Arial" charset="0"/>
              </a:defRPr>
            </a:lvl2pPr>
            <a:lvl3pPr marL="903288" algn="l" defTabSz="903288">
              <a:defRPr>
                <a:solidFill>
                  <a:schemeClr val="tx1"/>
                </a:solidFill>
                <a:latin typeface="Arial" charset="0"/>
              </a:defRPr>
            </a:lvl3pPr>
            <a:lvl4pPr marL="1355725" algn="l" defTabSz="903288">
              <a:defRPr>
                <a:solidFill>
                  <a:schemeClr val="tx1"/>
                </a:solidFill>
                <a:latin typeface="Arial" charset="0"/>
              </a:defRPr>
            </a:lvl4pPr>
            <a:lvl5pPr marL="1806575" algn="l" defTabSz="903288">
              <a:defRPr>
                <a:solidFill>
                  <a:schemeClr val="tx1"/>
                </a:solidFill>
                <a:latin typeface="Arial" charset="0"/>
              </a:defRPr>
            </a:lvl5pPr>
            <a:lvl6pPr marL="2263775" defTabSz="903288" fontAlgn="base">
              <a:spcBef>
                <a:spcPct val="0"/>
              </a:spcBef>
              <a:spcAft>
                <a:spcPct val="0"/>
              </a:spcAft>
              <a:defRPr>
                <a:solidFill>
                  <a:schemeClr val="tx1"/>
                </a:solidFill>
                <a:latin typeface="Arial" charset="0"/>
              </a:defRPr>
            </a:lvl6pPr>
            <a:lvl7pPr marL="2720975" defTabSz="903288" fontAlgn="base">
              <a:spcBef>
                <a:spcPct val="0"/>
              </a:spcBef>
              <a:spcAft>
                <a:spcPct val="0"/>
              </a:spcAft>
              <a:defRPr>
                <a:solidFill>
                  <a:schemeClr val="tx1"/>
                </a:solidFill>
                <a:latin typeface="Arial" charset="0"/>
              </a:defRPr>
            </a:lvl7pPr>
            <a:lvl8pPr marL="3178175" defTabSz="903288" fontAlgn="base">
              <a:spcBef>
                <a:spcPct val="0"/>
              </a:spcBef>
              <a:spcAft>
                <a:spcPct val="0"/>
              </a:spcAft>
              <a:defRPr>
                <a:solidFill>
                  <a:schemeClr val="tx1"/>
                </a:solidFill>
                <a:latin typeface="Arial" charset="0"/>
              </a:defRPr>
            </a:lvl8pPr>
            <a:lvl9pPr marL="3635375" defTabSz="903288" fontAlgn="base">
              <a:spcBef>
                <a:spcPct val="0"/>
              </a:spcBef>
              <a:spcAft>
                <a:spcPct val="0"/>
              </a:spcAft>
              <a:defRPr>
                <a:solidFill>
                  <a:schemeClr val="tx1"/>
                </a:solidFill>
                <a:latin typeface="Arial" charset="0"/>
              </a:defRPr>
            </a:lvl9pPr>
          </a:lstStyle>
          <a:p>
            <a:pPr>
              <a:spcBef>
                <a:spcPct val="50000"/>
              </a:spcBef>
              <a:defRPr/>
            </a:pPr>
            <a:r>
              <a:rPr lang="ru-RU" sz="1600" b="1" dirty="0" smtClean="0">
                <a:effectLst>
                  <a:outerShdw blurRad="38100" dist="38100" dir="2700000" algn="tl">
                    <a:srgbClr val="C0C0C0"/>
                  </a:outerShdw>
                </a:effectLst>
                <a:latin typeface="Times New Roman" pitchFamily="18" charset="0"/>
                <a:cs typeface="Times New Roman" pitchFamily="18" charset="0"/>
              </a:rPr>
              <a:t>- </a:t>
            </a:r>
            <a:r>
              <a:rPr lang="en-US" sz="1600" b="1" dirty="0" smtClean="0">
                <a:effectLst>
                  <a:outerShdw blurRad="38100" dist="38100" dir="2700000" algn="tl">
                    <a:srgbClr val="C0C0C0"/>
                  </a:outerShdw>
                </a:effectLst>
                <a:latin typeface="Times New Roman" pitchFamily="18" charset="0"/>
                <a:cs typeface="Times New Roman" pitchFamily="18" charset="0"/>
              </a:rPr>
              <a:t>Hydrostatic continuity condition</a:t>
            </a:r>
            <a:endParaRPr lang="ru-RU" sz="16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102410" name="Text Box 10"/>
          <p:cNvSpPr txBox="1">
            <a:spLocks noChangeArrowheads="1"/>
          </p:cNvSpPr>
          <p:nvPr/>
        </p:nvSpPr>
        <p:spPr bwMode="auto">
          <a:xfrm>
            <a:off x="7524750" y="5543550"/>
            <a:ext cx="1619250" cy="1338263"/>
          </a:xfrm>
          <a:prstGeom prst="rect">
            <a:avLst/>
          </a:prstGeom>
          <a:noFill/>
          <a:ln w="9525">
            <a:noFill/>
            <a:miter lim="800000"/>
            <a:headEnd/>
            <a:tailEnd/>
          </a:ln>
          <a:effectLst/>
        </p:spPr>
        <p:txBody>
          <a:bodyPr lIns="90336" tIns="45168" rIns="90336" bIns="45168">
            <a:spAutoFit/>
          </a:bodyPr>
          <a:lstStyle>
            <a:lvl1pPr algn="l" defTabSz="903288">
              <a:defRPr>
                <a:solidFill>
                  <a:schemeClr val="tx1"/>
                </a:solidFill>
                <a:latin typeface="Arial" charset="0"/>
              </a:defRPr>
            </a:lvl1pPr>
            <a:lvl2pPr marL="452438" algn="l" defTabSz="903288">
              <a:defRPr>
                <a:solidFill>
                  <a:schemeClr val="tx1"/>
                </a:solidFill>
                <a:latin typeface="Arial" charset="0"/>
              </a:defRPr>
            </a:lvl2pPr>
            <a:lvl3pPr marL="903288" algn="l" defTabSz="903288">
              <a:defRPr>
                <a:solidFill>
                  <a:schemeClr val="tx1"/>
                </a:solidFill>
                <a:latin typeface="Arial" charset="0"/>
              </a:defRPr>
            </a:lvl3pPr>
            <a:lvl4pPr marL="1355725" algn="l" defTabSz="903288">
              <a:defRPr>
                <a:solidFill>
                  <a:schemeClr val="tx1"/>
                </a:solidFill>
                <a:latin typeface="Arial" charset="0"/>
              </a:defRPr>
            </a:lvl4pPr>
            <a:lvl5pPr marL="1806575" algn="l" defTabSz="903288">
              <a:defRPr>
                <a:solidFill>
                  <a:schemeClr val="tx1"/>
                </a:solidFill>
                <a:latin typeface="Arial" charset="0"/>
              </a:defRPr>
            </a:lvl5pPr>
            <a:lvl6pPr marL="2263775" defTabSz="903288" fontAlgn="base">
              <a:spcBef>
                <a:spcPct val="0"/>
              </a:spcBef>
              <a:spcAft>
                <a:spcPct val="0"/>
              </a:spcAft>
              <a:defRPr>
                <a:solidFill>
                  <a:schemeClr val="tx1"/>
                </a:solidFill>
                <a:latin typeface="Arial" charset="0"/>
              </a:defRPr>
            </a:lvl6pPr>
            <a:lvl7pPr marL="2720975" defTabSz="903288" fontAlgn="base">
              <a:spcBef>
                <a:spcPct val="0"/>
              </a:spcBef>
              <a:spcAft>
                <a:spcPct val="0"/>
              </a:spcAft>
              <a:defRPr>
                <a:solidFill>
                  <a:schemeClr val="tx1"/>
                </a:solidFill>
                <a:latin typeface="Arial" charset="0"/>
              </a:defRPr>
            </a:lvl7pPr>
            <a:lvl8pPr marL="3178175" defTabSz="903288" fontAlgn="base">
              <a:spcBef>
                <a:spcPct val="0"/>
              </a:spcBef>
              <a:spcAft>
                <a:spcPct val="0"/>
              </a:spcAft>
              <a:defRPr>
                <a:solidFill>
                  <a:schemeClr val="tx1"/>
                </a:solidFill>
                <a:latin typeface="Arial" charset="0"/>
              </a:defRPr>
            </a:lvl8pPr>
            <a:lvl9pPr marL="3635375" defTabSz="903288" fontAlgn="base">
              <a:spcBef>
                <a:spcPct val="0"/>
              </a:spcBef>
              <a:spcAft>
                <a:spcPct val="0"/>
              </a:spcAft>
              <a:defRPr>
                <a:solidFill>
                  <a:schemeClr val="tx1"/>
                </a:solidFill>
                <a:latin typeface="Arial" charset="0"/>
              </a:defRPr>
            </a:lvl9pPr>
          </a:lstStyle>
          <a:p>
            <a:pPr>
              <a:spcBef>
                <a:spcPct val="50000"/>
              </a:spcBef>
              <a:defRPr/>
            </a:pPr>
            <a:r>
              <a:rPr lang="en-US" sz="1600" b="1" dirty="0" smtClean="0">
                <a:effectLst>
                  <a:outerShdw blurRad="38100" dist="38100" dir="2700000" algn="tl">
                    <a:srgbClr val="C0C0C0"/>
                  </a:outerShdw>
                </a:effectLst>
                <a:latin typeface="Times New Roman" pitchFamily="18" charset="0"/>
                <a:cs typeface="Times New Roman" pitchFamily="18" charset="0"/>
              </a:rPr>
              <a:t>- The formula for calculating the temperature of the </a:t>
            </a:r>
            <a:r>
              <a:rPr lang="en-US" sz="1600" b="1" dirty="0" err="1" smtClean="0">
                <a:effectLst>
                  <a:outerShdw blurRad="38100" dist="38100" dir="2700000" algn="tl">
                    <a:srgbClr val="C0C0C0"/>
                  </a:outerShdw>
                </a:effectLst>
                <a:latin typeface="Times New Roman" pitchFamily="18" charset="0"/>
                <a:cs typeface="Times New Roman" pitchFamily="18" charset="0"/>
              </a:rPr>
              <a:t>lidar</a:t>
            </a:r>
            <a:r>
              <a:rPr lang="en-US" sz="1600" b="1" dirty="0" smtClean="0">
                <a:effectLst>
                  <a:outerShdw blurRad="38100" dist="38100" dir="2700000" algn="tl">
                    <a:srgbClr val="C0C0C0"/>
                  </a:outerShdw>
                </a:effectLst>
                <a:latin typeface="Times New Roman" pitchFamily="18" charset="0"/>
                <a:cs typeface="Times New Roman" pitchFamily="18" charset="0"/>
              </a:rPr>
              <a:t> signals</a:t>
            </a:r>
            <a:endParaRPr lang="ru-RU" sz="16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2055"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7"/>
          <p:cNvSpPr>
            <a:spLocks noChangeArrowheads="1"/>
          </p:cNvSpPr>
          <p:nvPr/>
        </p:nvSpPr>
        <p:spPr bwMode="auto">
          <a:xfrm>
            <a:off x="0" y="1343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Номер слайда 17"/>
          <p:cNvSpPr>
            <a:spLocks noGrp="1"/>
          </p:cNvSpPr>
          <p:nvPr>
            <p:ph type="sldNum" sz="quarter" idx="12"/>
          </p:nvPr>
        </p:nvSpPr>
        <p:spPr/>
        <p:txBody>
          <a:bodyPr/>
          <a:lstStyle/>
          <a:p>
            <a:fld id="{5A43EFCF-EE34-46DC-AAE9-B4D75B4EDEC1}" type="slidenum">
              <a:rPr lang="ru-RU" smtClean="0"/>
              <a:pPr/>
              <a:t>14</a:t>
            </a:fld>
            <a:endParaRPr lang="ru-RU"/>
          </a:p>
        </p:txBody>
      </p:sp>
      <p:pic>
        <p:nvPicPr>
          <p:cNvPr id="19" name="Picture 5"/>
          <p:cNvPicPr>
            <a:picLocks noChangeAspect="1" noChangeArrowheads="1"/>
          </p:cNvPicPr>
          <p:nvPr/>
        </p:nvPicPr>
        <p:blipFill>
          <a:blip r:embed="rId9" cstate="print"/>
          <a:srcRect l="16927" t="19826" r="16927" b="8746"/>
          <a:stretch>
            <a:fillRect/>
          </a:stretch>
        </p:blipFill>
        <p:spPr>
          <a:xfrm>
            <a:off x="1619672" y="1196752"/>
            <a:ext cx="5329237" cy="3427412"/>
          </a:xfrm>
          <a:prstGeom prst="rect">
            <a:avLst/>
          </a:prstGeom>
        </p:spPr>
      </p:pic>
      <p:sp>
        <p:nvSpPr>
          <p:cNvPr id="15" name="Прямоугольник 15"/>
          <p:cNvSpPr>
            <a:spLocks noChangeArrowheads="1"/>
          </p:cNvSpPr>
          <p:nvPr/>
        </p:nvSpPr>
        <p:spPr bwMode="auto">
          <a:xfrm>
            <a:off x="0" y="980728"/>
            <a:ext cx="9144000" cy="50400"/>
          </a:xfrm>
          <a:prstGeom prst="rect">
            <a:avLst/>
          </a:prstGeom>
          <a:gradFill rotWithShape="1">
            <a:gsLst>
              <a:gs pos="0">
                <a:schemeClr val="bg1"/>
              </a:gs>
              <a:gs pos="25000">
                <a:srgbClr val="21D6E0"/>
              </a:gs>
              <a:gs pos="75000">
                <a:srgbClr val="0087E6"/>
              </a:gs>
              <a:gs pos="100000">
                <a:srgbClr val="000099"/>
              </a:gs>
            </a:gsLst>
            <a:lin ang="0" scaled="1"/>
          </a:gradFill>
          <a:ln w="9525" algn="ctr">
            <a:noFill/>
            <a:round/>
            <a:headEnd/>
            <a:tailEnd/>
          </a:ln>
        </p:spPr>
        <p:txBody>
          <a:bodyPr/>
          <a:lstStyle/>
          <a:p>
            <a:pPr algn="ctr">
              <a:defRPr/>
            </a:pPr>
            <a:endParaRPr lang="ru-RU" sz="2000" b="1" dirty="0">
              <a:solidFill>
                <a:srgbClr val="FF33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txBody>
          <a:bodyPr/>
          <a:lstStyle/>
          <a:p>
            <a:r>
              <a:rPr lang="en-US" sz="2400" b="1" dirty="0" smtClean="0">
                <a:solidFill>
                  <a:srgbClr val="0000FF"/>
                </a:solidFill>
                <a:latin typeface="Times New Roman" pitchFamily="18" charset="0"/>
                <a:cs typeface="Times New Roman" pitchFamily="18" charset="0"/>
              </a:rPr>
              <a:t>Profile characteristics of temperature and density (warm and cold periods of the year)</a:t>
            </a:r>
            <a:endParaRPr lang="ru-RU" sz="2400" b="1" dirty="0">
              <a:solidFill>
                <a:srgbClr val="0000FF"/>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4E4ED256-11FE-4639-B169-C745E3BC1966}" type="slidenum">
              <a:rPr lang="ru-RU" smtClean="0"/>
              <a:pPr>
                <a:defRPr/>
              </a:pPr>
              <a:t>15</a:t>
            </a:fld>
            <a:endParaRPr lang="ru-RU" dirty="0"/>
          </a:p>
        </p:txBody>
      </p:sp>
      <p:pic>
        <p:nvPicPr>
          <p:cNvPr id="5" name="Содержимое 4" descr="E:\Documents and Settings\Marichev\Рабочий стол\Рис _Температура\2018\01.2018_2.png"/>
          <p:cNvPicPr>
            <a:picLocks noGrp="1"/>
          </p:cNvPicPr>
          <p:nvPr>
            <p:ph idx="1"/>
          </p:nvPr>
        </p:nvPicPr>
        <p:blipFill>
          <a:blip r:embed="rId2" cstate="print"/>
          <a:srcRect/>
          <a:stretch>
            <a:fillRect/>
          </a:stretch>
        </p:blipFill>
        <p:spPr bwMode="auto">
          <a:xfrm>
            <a:off x="2428860" y="1196752"/>
            <a:ext cx="4857784" cy="1357322"/>
          </a:xfrm>
          <a:prstGeom prst="rect">
            <a:avLst/>
          </a:prstGeom>
          <a:noFill/>
          <a:ln w="9525">
            <a:noFill/>
            <a:miter lim="800000"/>
            <a:headEnd/>
            <a:tailEnd/>
          </a:ln>
        </p:spPr>
      </p:pic>
      <p:pic>
        <p:nvPicPr>
          <p:cNvPr id="6" name="Рисунок 5" descr="E:\Documents and Settings\Marichev\Рабочий стол\Рис _Температура\2018\07.2018.png"/>
          <p:cNvPicPr/>
          <p:nvPr/>
        </p:nvPicPr>
        <p:blipFill>
          <a:blip r:embed="rId3" cstate="print"/>
          <a:srcRect/>
          <a:stretch>
            <a:fillRect/>
          </a:stretch>
        </p:blipFill>
        <p:spPr bwMode="auto">
          <a:xfrm>
            <a:off x="1857356" y="2682132"/>
            <a:ext cx="6143668" cy="1357322"/>
          </a:xfrm>
          <a:prstGeom prst="rect">
            <a:avLst/>
          </a:prstGeom>
          <a:noFill/>
          <a:ln w="9525">
            <a:noFill/>
            <a:miter lim="800000"/>
            <a:headEnd/>
            <a:tailEnd/>
          </a:ln>
        </p:spPr>
      </p:pic>
      <p:pic>
        <p:nvPicPr>
          <p:cNvPr id="9" name="Рисунок 8" descr="E:\Documents and Settings\Marichev\Рабочий стол\Рис_Плотность\2018\01.2018_2.png"/>
          <p:cNvPicPr/>
          <p:nvPr/>
        </p:nvPicPr>
        <p:blipFill>
          <a:blip r:embed="rId4" cstate="print"/>
          <a:srcRect/>
          <a:stretch>
            <a:fillRect/>
          </a:stretch>
        </p:blipFill>
        <p:spPr bwMode="auto">
          <a:xfrm>
            <a:off x="500034" y="4318092"/>
            <a:ext cx="3214710" cy="1314000"/>
          </a:xfrm>
          <a:prstGeom prst="rect">
            <a:avLst/>
          </a:prstGeom>
          <a:noFill/>
          <a:ln w="9525">
            <a:noFill/>
            <a:miter lim="800000"/>
            <a:headEnd/>
            <a:tailEnd/>
          </a:ln>
        </p:spPr>
      </p:pic>
      <p:pic>
        <p:nvPicPr>
          <p:cNvPr id="10" name="Рисунок 9" descr="E:\Documents and Settings\Marichev\Рабочий стол\Рис_Плотность\2018\07.2018.png"/>
          <p:cNvPicPr/>
          <p:nvPr/>
        </p:nvPicPr>
        <p:blipFill>
          <a:blip r:embed="rId5" cstate="print"/>
          <a:srcRect/>
          <a:stretch>
            <a:fillRect/>
          </a:stretch>
        </p:blipFill>
        <p:spPr bwMode="auto">
          <a:xfrm>
            <a:off x="3857620" y="4334720"/>
            <a:ext cx="4810125" cy="1314450"/>
          </a:xfrm>
          <a:prstGeom prst="rect">
            <a:avLst/>
          </a:prstGeom>
          <a:noFill/>
          <a:ln w="9525">
            <a:noFill/>
            <a:miter lim="800000"/>
            <a:headEnd/>
            <a:tailEnd/>
          </a:ln>
        </p:spPr>
      </p:pic>
      <p:sp>
        <p:nvSpPr>
          <p:cNvPr id="11" name="TextBox 10"/>
          <p:cNvSpPr txBox="1"/>
          <p:nvPr/>
        </p:nvSpPr>
        <p:spPr>
          <a:xfrm>
            <a:off x="0" y="6093296"/>
            <a:ext cx="9144000" cy="646331"/>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Vertical profiles of temperature distribution (red curve, green - model CIRA-86, blue - measured from the Aura satellite), aerosol stratification (red curve), and variations in density and temperature in the stratosphere (blue and red curves), observed in January and July 2018</a:t>
            </a:r>
            <a:endParaRPr lang="ru-RU" sz="1200" b="1" dirty="0">
              <a:latin typeface="Times New Roman" pitchFamily="18" charset="0"/>
              <a:cs typeface="Times New Roman" pitchFamily="18" charset="0"/>
            </a:endParaRPr>
          </a:p>
        </p:txBody>
      </p:sp>
      <p:sp>
        <p:nvSpPr>
          <p:cNvPr id="13" name="TextBox 12"/>
          <p:cNvSpPr txBox="1"/>
          <p:nvPr/>
        </p:nvSpPr>
        <p:spPr>
          <a:xfrm rot="16200000">
            <a:off x="268520" y="4769908"/>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
        <p:nvSpPr>
          <p:cNvPr id="15" name="TextBox 14"/>
          <p:cNvSpPr txBox="1"/>
          <p:nvPr/>
        </p:nvSpPr>
        <p:spPr>
          <a:xfrm rot="16200000">
            <a:off x="1567848" y="3175933"/>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
        <p:nvSpPr>
          <p:cNvPr id="16" name="TextBox 15"/>
          <p:cNvSpPr txBox="1"/>
          <p:nvPr/>
        </p:nvSpPr>
        <p:spPr>
          <a:xfrm rot="16200000">
            <a:off x="2186444" y="1804540"/>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
        <p:nvSpPr>
          <p:cNvPr id="18" name="TextBox 17"/>
          <p:cNvSpPr txBox="1"/>
          <p:nvPr/>
        </p:nvSpPr>
        <p:spPr>
          <a:xfrm rot="16200000">
            <a:off x="3603456" y="4823215"/>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
        <p:nvSpPr>
          <p:cNvPr id="19" name="TextBox 18"/>
          <p:cNvSpPr txBox="1"/>
          <p:nvPr/>
        </p:nvSpPr>
        <p:spPr>
          <a:xfrm>
            <a:off x="1619672" y="5551348"/>
            <a:ext cx="1266693" cy="253916"/>
          </a:xfrm>
          <a:prstGeom prst="rect">
            <a:avLst/>
          </a:prstGeom>
          <a:solidFill>
            <a:schemeClr val="bg1"/>
          </a:solidFill>
        </p:spPr>
        <p:txBody>
          <a:bodyPr wrap="none" rtlCol="0">
            <a:spAutoFit/>
          </a:bodyPr>
          <a:lstStyle/>
          <a:p>
            <a:r>
              <a:rPr lang="en-US" sz="1050" dirty="0" smtClean="0"/>
              <a:t>relative deviation,%</a:t>
            </a:r>
            <a:endParaRPr lang="ru-RU" sz="1050" dirty="0"/>
          </a:p>
        </p:txBody>
      </p:sp>
      <p:sp>
        <p:nvSpPr>
          <p:cNvPr id="20" name="TextBox 19"/>
          <p:cNvSpPr txBox="1"/>
          <p:nvPr/>
        </p:nvSpPr>
        <p:spPr>
          <a:xfrm>
            <a:off x="5652120" y="5530082"/>
            <a:ext cx="1266693" cy="253916"/>
          </a:xfrm>
          <a:prstGeom prst="rect">
            <a:avLst/>
          </a:prstGeom>
          <a:solidFill>
            <a:schemeClr val="bg1"/>
          </a:solidFill>
        </p:spPr>
        <p:txBody>
          <a:bodyPr wrap="none" rtlCol="0">
            <a:spAutoFit/>
          </a:bodyPr>
          <a:lstStyle/>
          <a:p>
            <a:r>
              <a:rPr lang="en-US" sz="1050" dirty="0" smtClean="0"/>
              <a:t>relative deviation,%</a:t>
            </a:r>
            <a:endParaRPr lang="ru-RU" sz="1050" dirty="0"/>
          </a:p>
        </p:txBody>
      </p:sp>
      <p:sp>
        <p:nvSpPr>
          <p:cNvPr id="21" name="Прямоугольник 15"/>
          <p:cNvSpPr>
            <a:spLocks noChangeArrowheads="1"/>
          </p:cNvSpPr>
          <p:nvPr/>
        </p:nvSpPr>
        <p:spPr bwMode="auto">
          <a:xfrm>
            <a:off x="0" y="818050"/>
            <a:ext cx="9144000" cy="50400"/>
          </a:xfrm>
          <a:prstGeom prst="rect">
            <a:avLst/>
          </a:prstGeom>
          <a:gradFill rotWithShape="1">
            <a:gsLst>
              <a:gs pos="0">
                <a:schemeClr val="bg1"/>
              </a:gs>
              <a:gs pos="25000">
                <a:srgbClr val="21D6E0"/>
              </a:gs>
              <a:gs pos="75000">
                <a:srgbClr val="0087E6"/>
              </a:gs>
              <a:gs pos="100000">
                <a:srgbClr val="000099"/>
              </a:gs>
            </a:gsLst>
            <a:lin ang="0" scaled="1"/>
          </a:gradFill>
          <a:ln w="9525" algn="ctr">
            <a:noFill/>
            <a:round/>
            <a:headEnd/>
            <a:tailEnd/>
          </a:ln>
        </p:spPr>
        <p:txBody>
          <a:bodyPr/>
          <a:lstStyle/>
          <a:p>
            <a:pPr algn="ctr">
              <a:defRPr/>
            </a:pPr>
            <a:endParaRPr lang="ru-RU" sz="2000" b="1" dirty="0">
              <a:solidFill>
                <a:srgbClr val="FF33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0" y="0"/>
            <a:ext cx="9144000" cy="954088"/>
          </a:xfrm>
        </p:spPr>
        <p:txBody>
          <a:bodyPr/>
          <a:lstStyle/>
          <a:p>
            <a:r>
              <a:rPr lang="en-US" sz="2400" b="1" dirty="0" smtClean="0">
                <a:solidFill>
                  <a:srgbClr val="0000FF"/>
                </a:solidFill>
                <a:latin typeface="Times New Roman" pitchFamily="18" charset="0"/>
                <a:cs typeface="Times New Roman" pitchFamily="18" charset="0"/>
              </a:rPr>
              <a:t>Temperature: background state and explosive changes in the thermal regime of the stratosphere - stratospheric warming</a:t>
            </a:r>
            <a:endParaRPr lang="ru-RU" sz="2400" b="1" dirty="0" smtClean="0">
              <a:solidFill>
                <a:srgbClr val="0000FF"/>
              </a:solidFill>
              <a:latin typeface="Times New Roman" pitchFamily="18" charset="0"/>
              <a:cs typeface="Times New Roman" pitchFamily="18" charset="0"/>
            </a:endParaRPr>
          </a:p>
        </p:txBody>
      </p:sp>
      <p:sp>
        <p:nvSpPr>
          <p:cNvPr id="9219" name="Содержимое 2"/>
          <p:cNvSpPr>
            <a:spLocks noGrp="1"/>
          </p:cNvSpPr>
          <p:nvPr>
            <p:ph idx="1"/>
          </p:nvPr>
        </p:nvSpPr>
        <p:spPr>
          <a:xfrm>
            <a:off x="357188" y="4357688"/>
            <a:ext cx="8605837" cy="2384425"/>
          </a:xfrm>
        </p:spPr>
        <p:txBody>
          <a:bodyPr>
            <a:normAutofit/>
          </a:bodyPr>
          <a:lstStyle/>
          <a:p>
            <a:pPr algn="ctr">
              <a:buFontTx/>
              <a:buNone/>
              <a:defRPr/>
            </a:pPr>
            <a:r>
              <a:rPr lang="en-US" sz="1400" dirty="0" smtClean="0">
                <a:latin typeface="Times New Roman" pitchFamily="18" charset="0"/>
                <a:cs typeface="Times New Roman" pitchFamily="18" charset="0"/>
              </a:rPr>
              <a:t>Stable vertical temperature distribution, typical for the warm period of the year. Curves in red and black are the average monthly </a:t>
            </a:r>
            <a:r>
              <a:rPr lang="en-US" sz="1400" dirty="0" err="1" smtClean="0">
                <a:latin typeface="Times New Roman" pitchFamily="18" charset="0"/>
                <a:cs typeface="Times New Roman" pitchFamily="18" charset="0"/>
              </a:rPr>
              <a:t>lidar</a:t>
            </a:r>
            <a:r>
              <a:rPr lang="en-US" sz="1400" dirty="0" smtClean="0">
                <a:latin typeface="Times New Roman" pitchFamily="18" charset="0"/>
                <a:cs typeface="Times New Roman" pitchFamily="18" charset="0"/>
              </a:rPr>
              <a:t> temperature profile with a standard deviation, blue, cyan and green are profiles obtained from measurements from the Aura satellite, the meteorological station of Novosibirsk and given by the CIRA-86 model.</a:t>
            </a:r>
            <a:r>
              <a:rPr lang="ru-RU" sz="2400" i="1" dirty="0" smtClean="0">
                <a:latin typeface="Times New Roman" pitchFamily="18" charset="0"/>
                <a:cs typeface="Times New Roman" pitchFamily="18" charset="0"/>
              </a:rPr>
              <a:t> </a:t>
            </a:r>
          </a:p>
          <a:p>
            <a:pPr algn="just">
              <a:buFontTx/>
              <a:buNone/>
              <a:defRPr/>
            </a:pPr>
            <a:r>
              <a:rPr lang="ru-RU" sz="2000" b="1" dirty="0" smtClean="0">
                <a:latin typeface="Times New Roman" pitchFamily="18" charset="0"/>
                <a:cs typeface="Times New Roman" pitchFamily="18" charset="0"/>
              </a:rPr>
              <a:t>	</a:t>
            </a:r>
            <a:r>
              <a:rPr lang="en-US" sz="2000" dirty="0" smtClean="0"/>
              <a:t> </a:t>
            </a:r>
            <a:r>
              <a:rPr lang="en-US" sz="1600" b="1" dirty="0" smtClean="0">
                <a:latin typeface="Times New Roman" pitchFamily="18" charset="0"/>
                <a:cs typeface="Times New Roman" pitchFamily="18" charset="0"/>
              </a:rPr>
              <a:t>Over the course of long-term observations, it has been shown that for the region of Western Siberia for a long period of the year April - November, the vertical temperature distribution is in good agreement with the model distribution of CIRA-86.</a:t>
            </a:r>
            <a:endParaRPr lang="ru-RU" sz="1600" b="1" i="1" dirty="0" smtClean="0">
              <a:latin typeface="Times New Roman" pitchFamily="18" charset="0"/>
              <a:cs typeface="Times New Roman" pitchFamily="18" charset="0"/>
            </a:endParaRPr>
          </a:p>
          <a:p>
            <a:pPr>
              <a:defRPr/>
            </a:pPr>
            <a:endParaRPr lang="ru-RU" sz="3600" dirty="0" smtClean="0"/>
          </a:p>
          <a:p>
            <a:pPr>
              <a:defRPr/>
            </a:pPr>
            <a:endParaRPr lang="ru-RU" sz="2400" dirty="0" smtClean="0"/>
          </a:p>
        </p:txBody>
      </p:sp>
      <p:sp>
        <p:nvSpPr>
          <p:cNvPr id="5" name="Прямоугольник 15"/>
          <p:cNvSpPr>
            <a:spLocks noChangeArrowheads="1"/>
          </p:cNvSpPr>
          <p:nvPr/>
        </p:nvSpPr>
        <p:spPr bwMode="auto">
          <a:xfrm>
            <a:off x="0" y="908050"/>
            <a:ext cx="9144000" cy="50800"/>
          </a:xfrm>
          <a:prstGeom prst="rect">
            <a:avLst/>
          </a:prstGeom>
          <a:gradFill rotWithShape="1">
            <a:gsLst>
              <a:gs pos="0">
                <a:schemeClr val="bg1"/>
              </a:gs>
              <a:gs pos="25000">
                <a:srgbClr val="21D6E0"/>
              </a:gs>
              <a:gs pos="75000">
                <a:srgbClr val="0087E6"/>
              </a:gs>
              <a:gs pos="100000">
                <a:srgbClr val="000099"/>
              </a:gs>
            </a:gsLst>
            <a:lin ang="0" scaled="1"/>
          </a:gradFill>
          <a:ln w="9525" algn="ctr">
            <a:noFill/>
            <a:round/>
            <a:headEnd/>
            <a:tailEnd/>
          </a:ln>
        </p:spPr>
        <p:txBody>
          <a:bodyPr/>
          <a:lstStyle/>
          <a:p>
            <a:pPr algn="ctr">
              <a:defRPr/>
            </a:pPr>
            <a:endParaRPr lang="ru-RU" sz="2000" b="1" dirty="0">
              <a:solidFill>
                <a:srgbClr val="FF3300"/>
              </a:solidFill>
            </a:endParaRPr>
          </a:p>
        </p:txBody>
      </p:sp>
      <p:pic>
        <p:nvPicPr>
          <p:cNvPr id="17413" name="Picture 2"/>
          <p:cNvPicPr>
            <a:picLocks noChangeAspect="1" noChangeArrowheads="1"/>
          </p:cNvPicPr>
          <p:nvPr/>
        </p:nvPicPr>
        <p:blipFill>
          <a:blip r:embed="rId2" cstate="print"/>
          <a:srcRect/>
          <a:stretch>
            <a:fillRect/>
          </a:stretch>
        </p:blipFill>
        <p:spPr bwMode="auto">
          <a:xfrm>
            <a:off x="1071563" y="1000125"/>
            <a:ext cx="6286500" cy="1651000"/>
          </a:xfrm>
          <a:prstGeom prst="rect">
            <a:avLst/>
          </a:prstGeom>
          <a:noFill/>
          <a:ln w="9525">
            <a:noFill/>
            <a:miter lim="800000"/>
            <a:headEnd/>
            <a:tailEnd/>
          </a:ln>
        </p:spPr>
      </p:pic>
      <p:pic>
        <p:nvPicPr>
          <p:cNvPr id="17414" name="Picture 2" descr="04"/>
          <p:cNvPicPr>
            <a:picLocks noChangeAspect="1" noChangeArrowheads="1"/>
          </p:cNvPicPr>
          <p:nvPr/>
        </p:nvPicPr>
        <p:blipFill>
          <a:blip r:embed="rId3" cstate="print"/>
          <a:srcRect/>
          <a:stretch>
            <a:fillRect/>
          </a:stretch>
        </p:blipFill>
        <p:spPr bwMode="auto">
          <a:xfrm>
            <a:off x="1000125" y="2714625"/>
            <a:ext cx="6257925" cy="1643063"/>
          </a:xfrm>
          <a:prstGeom prst="rect">
            <a:avLst/>
          </a:prstGeom>
          <a:noFill/>
          <a:ln w="9525">
            <a:noFill/>
            <a:miter lim="800000"/>
            <a:headEnd/>
            <a:tailEnd/>
          </a:ln>
        </p:spPr>
      </p:pic>
      <p:sp>
        <p:nvSpPr>
          <p:cNvPr id="17415" name="TextBox 7"/>
          <p:cNvSpPr txBox="1">
            <a:spLocks noChangeArrowheads="1"/>
          </p:cNvSpPr>
          <p:nvPr/>
        </p:nvSpPr>
        <p:spPr bwMode="auto">
          <a:xfrm>
            <a:off x="7643813" y="1571625"/>
            <a:ext cx="1071562" cy="369888"/>
          </a:xfrm>
          <a:prstGeom prst="rect">
            <a:avLst/>
          </a:prstGeom>
          <a:noFill/>
          <a:ln w="9525">
            <a:noFill/>
            <a:miter lim="800000"/>
            <a:headEnd/>
            <a:tailEnd/>
          </a:ln>
        </p:spPr>
        <p:txBody>
          <a:bodyPr>
            <a:spAutoFit/>
          </a:bodyPr>
          <a:lstStyle/>
          <a:p>
            <a:r>
              <a:rPr lang="ru-RU" dirty="0"/>
              <a:t>2019 </a:t>
            </a:r>
          </a:p>
        </p:txBody>
      </p:sp>
      <p:sp>
        <p:nvSpPr>
          <p:cNvPr id="17416" name="TextBox 8"/>
          <p:cNvSpPr txBox="1">
            <a:spLocks noChangeArrowheads="1"/>
          </p:cNvSpPr>
          <p:nvPr/>
        </p:nvSpPr>
        <p:spPr bwMode="auto">
          <a:xfrm>
            <a:off x="7643813" y="3286125"/>
            <a:ext cx="1071562" cy="369888"/>
          </a:xfrm>
          <a:prstGeom prst="rect">
            <a:avLst/>
          </a:prstGeom>
          <a:noFill/>
          <a:ln w="9525">
            <a:noFill/>
            <a:miter lim="800000"/>
            <a:headEnd/>
            <a:tailEnd/>
          </a:ln>
        </p:spPr>
        <p:txBody>
          <a:bodyPr>
            <a:spAutoFit/>
          </a:bodyPr>
          <a:lstStyle/>
          <a:p>
            <a:r>
              <a:rPr lang="ru-RU" dirty="0"/>
              <a:t>2020 </a:t>
            </a:r>
          </a:p>
        </p:txBody>
      </p:sp>
      <p:sp>
        <p:nvSpPr>
          <p:cNvPr id="9" name="TextBox 8"/>
          <p:cNvSpPr txBox="1"/>
          <p:nvPr/>
        </p:nvSpPr>
        <p:spPr>
          <a:xfrm rot="16200000">
            <a:off x="668831" y="1649706"/>
            <a:ext cx="720080" cy="246221"/>
          </a:xfrm>
          <a:prstGeom prst="rect">
            <a:avLst/>
          </a:prstGeom>
          <a:solidFill>
            <a:schemeClr val="bg1"/>
          </a:solidFill>
        </p:spPr>
        <p:txBody>
          <a:bodyPr wrap="square" rtlCol="0">
            <a:spAutoFit/>
          </a:bodyPr>
          <a:lstStyle/>
          <a:p>
            <a:r>
              <a:rPr lang="en-US" sz="1000" b="1" dirty="0" smtClean="0"/>
              <a:t>H, km</a:t>
            </a:r>
            <a:endParaRPr lang="ru-RU" sz="1000" b="1" dirty="0"/>
          </a:p>
        </p:txBody>
      </p:sp>
      <p:sp>
        <p:nvSpPr>
          <p:cNvPr id="10" name="TextBox 9"/>
          <p:cNvSpPr txBox="1"/>
          <p:nvPr/>
        </p:nvSpPr>
        <p:spPr>
          <a:xfrm rot="16200000">
            <a:off x="662662" y="3305890"/>
            <a:ext cx="720080" cy="246221"/>
          </a:xfrm>
          <a:prstGeom prst="rect">
            <a:avLst/>
          </a:prstGeom>
          <a:solidFill>
            <a:schemeClr val="bg1"/>
          </a:solidFill>
        </p:spPr>
        <p:txBody>
          <a:bodyPr wrap="square" rtlCol="0">
            <a:spAutoFit/>
          </a:bodyPr>
          <a:lstStyle/>
          <a:p>
            <a:r>
              <a:rPr lang="en-US" sz="1000" b="1" dirty="0" smtClean="0"/>
              <a:t>H, km</a:t>
            </a:r>
            <a:endParaRPr lang="ru-RU" sz="1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42875" y="0"/>
            <a:ext cx="8543925" cy="642938"/>
          </a:xfrm>
        </p:spPr>
        <p:txBody>
          <a:bodyPr/>
          <a:lstStyle/>
          <a:p>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Stratospheric warming 2019/20</a:t>
            </a:r>
            <a:endParaRPr lang="ru-RU"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4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18436" name="Рисунок 9"/>
          <p:cNvPicPr>
            <a:picLocks noChangeAspect="1" noChangeArrowheads="1"/>
          </p:cNvPicPr>
          <p:nvPr/>
        </p:nvPicPr>
        <p:blipFill>
          <a:blip r:embed="rId2" cstate="print"/>
          <a:srcRect/>
          <a:stretch>
            <a:fillRect/>
          </a:stretch>
        </p:blipFill>
        <p:spPr bwMode="auto">
          <a:xfrm>
            <a:off x="1500166" y="642918"/>
            <a:ext cx="5857916" cy="2075157"/>
          </a:xfrm>
          <a:prstGeom prst="rect">
            <a:avLst/>
          </a:prstGeom>
          <a:noFill/>
          <a:ln w="9525">
            <a:noFill/>
            <a:miter lim="800000"/>
            <a:headEnd/>
            <a:tailEnd/>
          </a:ln>
        </p:spPr>
      </p:pic>
      <p:pic>
        <p:nvPicPr>
          <p:cNvPr id="18437" name="Picture 3" descr="02"/>
          <p:cNvPicPr>
            <a:picLocks noGrp="1" noChangeAspect="1" noChangeArrowheads="1"/>
          </p:cNvPicPr>
          <p:nvPr>
            <p:ph idx="1"/>
          </p:nvPr>
        </p:nvPicPr>
        <p:blipFill>
          <a:blip r:embed="rId3" cstate="print"/>
          <a:srcRect/>
          <a:stretch>
            <a:fillRect/>
          </a:stretch>
        </p:blipFill>
        <p:spPr>
          <a:xfrm>
            <a:off x="714348" y="2786058"/>
            <a:ext cx="4071942" cy="1930402"/>
          </a:xfrm>
          <a:noFill/>
        </p:spPr>
      </p:pic>
      <p:pic>
        <p:nvPicPr>
          <p:cNvPr id="18438" name="Picture 4" descr="03"/>
          <p:cNvPicPr>
            <a:picLocks noChangeAspect="1" noChangeArrowheads="1"/>
          </p:cNvPicPr>
          <p:nvPr/>
        </p:nvPicPr>
        <p:blipFill>
          <a:blip r:embed="rId4" cstate="print"/>
          <a:srcRect/>
          <a:stretch>
            <a:fillRect/>
          </a:stretch>
        </p:blipFill>
        <p:spPr bwMode="auto">
          <a:xfrm>
            <a:off x="5000628" y="2786058"/>
            <a:ext cx="2928958" cy="1936855"/>
          </a:xfrm>
          <a:prstGeom prst="rect">
            <a:avLst/>
          </a:prstGeom>
          <a:noFill/>
          <a:ln w="9525">
            <a:noFill/>
            <a:miter lim="800000"/>
            <a:headEnd/>
            <a:tailEnd/>
          </a:ln>
        </p:spPr>
      </p:pic>
      <p:sp>
        <p:nvSpPr>
          <p:cNvPr id="18439" name="Rectangle 5"/>
          <p:cNvSpPr>
            <a:spLocks noChangeArrowheads="1"/>
          </p:cNvSpPr>
          <p:nvPr/>
        </p:nvSpPr>
        <p:spPr bwMode="auto">
          <a:xfrm>
            <a:off x="1714480" y="4643446"/>
            <a:ext cx="5286375" cy="646331"/>
          </a:xfrm>
          <a:prstGeom prst="rect">
            <a:avLst/>
          </a:prstGeom>
          <a:noFill/>
          <a:ln w="9525">
            <a:noFill/>
            <a:miter lim="800000"/>
            <a:headEnd/>
            <a:tailEnd/>
          </a:ln>
        </p:spPr>
        <p:txBody>
          <a:bodyPr anchor="ctr">
            <a:spAutoFit/>
          </a:bodyPr>
          <a:lstStyle/>
          <a:p>
            <a:pPr algn="ctr" eaLnBrk="0" hangingPunct="0">
              <a:tabLst>
                <a:tab pos="581025" algn="l"/>
                <a:tab pos="1163638" algn="l"/>
              </a:tabLst>
            </a:pPr>
            <a:r>
              <a:rPr lang="en-US" sz="1200" dirty="0" smtClean="0">
                <a:latin typeface="Times New Roman" pitchFamily="18" charset="0"/>
                <a:cs typeface="Times New Roman" pitchFamily="18" charset="0"/>
              </a:rPr>
              <a:t>Vertical temperature distribution. Curves - red, blue, green, orange and blue - temperature profiles: Rayleigh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Aura satellite, model CIRA-86, Raman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radiosonde</a:t>
            </a:r>
            <a:r>
              <a:rPr lang="en-US" sz="1200" dirty="0" smtClean="0">
                <a:latin typeface="Times New Roman" pitchFamily="18" charset="0"/>
                <a:cs typeface="Times New Roman" pitchFamily="18" charset="0"/>
              </a:rPr>
              <a:t>.</a:t>
            </a:r>
            <a:endParaRPr lang="ru-RU" dirty="0">
              <a:latin typeface="Times New Roman" pitchFamily="18" charset="0"/>
              <a:ea typeface="Calibri" pitchFamily="34" charset="0"/>
              <a:cs typeface="Times New Roman" pitchFamily="18" charset="0"/>
            </a:endParaRPr>
          </a:p>
        </p:txBody>
      </p:sp>
      <p:sp>
        <p:nvSpPr>
          <p:cNvPr id="18440" name="TextBox 9"/>
          <p:cNvSpPr txBox="1">
            <a:spLocks noChangeArrowheads="1"/>
          </p:cNvSpPr>
          <p:nvPr/>
        </p:nvSpPr>
        <p:spPr bwMode="auto">
          <a:xfrm>
            <a:off x="142844" y="5442228"/>
            <a:ext cx="9001156" cy="1415772"/>
          </a:xfrm>
          <a:prstGeom prst="rect">
            <a:avLst/>
          </a:prstGeom>
          <a:noFill/>
          <a:ln w="9525">
            <a:noFill/>
            <a:miter lim="800000"/>
            <a:headEnd/>
            <a:tailEnd/>
          </a:ln>
        </p:spPr>
        <p:txBody>
          <a:bodyPr wrap="square">
            <a:spAutoFit/>
          </a:bodyPr>
          <a:lstStyle/>
          <a:p>
            <a:pPr algn="just"/>
            <a:r>
              <a:rPr lang="ru-RU" sz="1400" dirty="0"/>
              <a:t> 	</a:t>
            </a:r>
            <a:r>
              <a:rPr lang="en-US" sz="1200" dirty="0" smtClean="0">
                <a:latin typeface="Times New Roman" pitchFamily="18" charset="0"/>
                <a:cs typeface="Times New Roman" pitchFamily="18" charset="0"/>
              </a:rPr>
              <a:t>According to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and satellite measurements, on December 2, the beginning of another winter warming was recorded. The warming maximum was below the </a:t>
            </a:r>
            <a:r>
              <a:rPr lang="en-US" sz="1200" dirty="0" err="1" smtClean="0">
                <a:latin typeface="Times New Roman" pitchFamily="18" charset="0"/>
                <a:cs typeface="Times New Roman" pitchFamily="18" charset="0"/>
              </a:rPr>
              <a:t>stratopause</a:t>
            </a:r>
            <a:r>
              <a:rPr lang="en-US" sz="1200" dirty="0" smtClean="0">
                <a:latin typeface="Times New Roman" pitchFamily="18" charset="0"/>
                <a:cs typeface="Times New Roman" pitchFamily="18" charset="0"/>
              </a:rPr>
              <a:t> at an altitude of about 47 km with a positive deviation of 20K from the model. On subsequent dates of observations, its height fluctuations occurred in the range of 40–50 km. The maximum positive deviation was 40K. As in most cases, the vertical temperature profile was described by a positive half-wave in the upper stratosphere (30-50 km) and a negative half-wave in the lower (10-30 km), which is confirmed by satellite and </a:t>
            </a:r>
            <a:r>
              <a:rPr lang="en-US" sz="1200" dirty="0" err="1" smtClean="0">
                <a:latin typeface="Times New Roman" pitchFamily="18" charset="0"/>
                <a:cs typeface="Times New Roman" pitchFamily="18" charset="0"/>
              </a:rPr>
              <a:t>aerological</a:t>
            </a:r>
            <a:r>
              <a:rPr lang="en-US" sz="1200" dirty="0" smtClean="0">
                <a:latin typeface="Times New Roman" pitchFamily="18" charset="0"/>
                <a:cs typeface="Times New Roman" pitchFamily="18" charset="0"/>
              </a:rPr>
              <a:t> measurements. The SP continued until January 10, 2020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observations), and ended on January 15 (satellite measurements). According to the data of the European Center for Medium-Range Weather Forecasts, the SP 2019/20 was of a minor type.</a:t>
            </a:r>
            <a:endParaRPr lang="ru-RU" sz="1200" dirty="0">
              <a:latin typeface="Times New Roman" pitchFamily="18" charset="0"/>
              <a:cs typeface="Times New Roman" pitchFamily="18" charset="0"/>
            </a:endParaRPr>
          </a:p>
        </p:txBody>
      </p:sp>
      <p:sp>
        <p:nvSpPr>
          <p:cNvPr id="9" name="TextBox 8"/>
          <p:cNvSpPr txBox="1"/>
          <p:nvPr/>
        </p:nvSpPr>
        <p:spPr>
          <a:xfrm rot="16200000">
            <a:off x="1166719" y="1433682"/>
            <a:ext cx="720080" cy="246221"/>
          </a:xfrm>
          <a:prstGeom prst="rect">
            <a:avLst/>
          </a:prstGeom>
          <a:solidFill>
            <a:schemeClr val="bg1"/>
          </a:solidFill>
        </p:spPr>
        <p:txBody>
          <a:bodyPr wrap="square" rtlCol="0">
            <a:spAutoFit/>
          </a:bodyPr>
          <a:lstStyle/>
          <a:p>
            <a:r>
              <a:rPr lang="en-US" sz="1000" b="1" dirty="0" smtClean="0"/>
              <a:t>H, km</a:t>
            </a:r>
            <a:endParaRPr lang="ru-RU" sz="1000" b="1" dirty="0"/>
          </a:p>
        </p:txBody>
      </p:sp>
      <p:sp>
        <p:nvSpPr>
          <p:cNvPr id="10" name="TextBox 9"/>
          <p:cNvSpPr txBox="1"/>
          <p:nvPr/>
        </p:nvSpPr>
        <p:spPr>
          <a:xfrm rot="16200000">
            <a:off x="374630" y="3449906"/>
            <a:ext cx="720080" cy="246221"/>
          </a:xfrm>
          <a:prstGeom prst="rect">
            <a:avLst/>
          </a:prstGeom>
          <a:solidFill>
            <a:schemeClr val="bg1"/>
          </a:solidFill>
        </p:spPr>
        <p:txBody>
          <a:bodyPr wrap="square" rtlCol="0">
            <a:spAutoFit/>
          </a:bodyPr>
          <a:lstStyle/>
          <a:p>
            <a:r>
              <a:rPr lang="en-US" sz="1000" b="1" dirty="0" smtClean="0"/>
              <a:t>H, km</a:t>
            </a:r>
            <a:endParaRPr lang="ru-RU" sz="1000" b="1" dirty="0"/>
          </a:p>
        </p:txBody>
      </p:sp>
      <p:sp>
        <p:nvSpPr>
          <p:cNvPr id="11" name="TextBox 10"/>
          <p:cNvSpPr txBox="1"/>
          <p:nvPr/>
        </p:nvSpPr>
        <p:spPr>
          <a:xfrm rot="16200000">
            <a:off x="4695111" y="3449905"/>
            <a:ext cx="720080" cy="246221"/>
          </a:xfrm>
          <a:prstGeom prst="rect">
            <a:avLst/>
          </a:prstGeom>
          <a:solidFill>
            <a:schemeClr val="bg1"/>
          </a:solidFill>
        </p:spPr>
        <p:txBody>
          <a:bodyPr wrap="square" rtlCol="0">
            <a:spAutoFit/>
          </a:bodyPr>
          <a:lstStyle/>
          <a:p>
            <a:r>
              <a:rPr lang="en-US" sz="1000" b="1" dirty="0" smtClean="0"/>
              <a:t>H, km</a:t>
            </a:r>
            <a:endParaRPr lang="ru-RU" sz="1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0" y="0"/>
            <a:ext cx="9144000" cy="785813"/>
          </a:xfrm>
        </p:spPr>
        <p:txBody>
          <a:bodyPr/>
          <a:lstStyle/>
          <a:p>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Stratospheric warming 2020/21</a:t>
            </a:r>
            <a:endParaRPr lang="ru-RU" sz="2400" dirty="0" smtClean="0">
              <a:latin typeface="Times New Roman" pitchFamily="18" charset="0"/>
              <a:cs typeface="Times New Roman" pitchFamily="18" charset="0"/>
            </a:endParaRPr>
          </a:p>
        </p:txBody>
      </p:sp>
      <p:sp>
        <p:nvSpPr>
          <p:cNvPr id="1946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19461" name="Рисунок 1"/>
          <p:cNvPicPr>
            <a:picLocks noChangeAspect="1" noChangeArrowheads="1"/>
          </p:cNvPicPr>
          <p:nvPr/>
        </p:nvPicPr>
        <p:blipFill>
          <a:blip r:embed="rId2" cstate="print"/>
          <a:srcRect/>
          <a:stretch>
            <a:fillRect/>
          </a:stretch>
        </p:blipFill>
        <p:spPr bwMode="auto">
          <a:xfrm>
            <a:off x="940987" y="857250"/>
            <a:ext cx="7383119" cy="1928808"/>
          </a:xfrm>
          <a:prstGeom prst="rect">
            <a:avLst/>
          </a:prstGeom>
          <a:noFill/>
          <a:ln w="9525">
            <a:noFill/>
            <a:miter lim="800000"/>
            <a:headEnd/>
            <a:tailEnd/>
          </a:ln>
        </p:spPr>
      </p:pic>
      <p:pic>
        <p:nvPicPr>
          <p:cNvPr id="19462" name="Рисунок 5" descr="F:\Documents\Отчеты\2021\Отчетная сессия\Для скорости ветра2020.jpg"/>
          <p:cNvPicPr>
            <a:picLocks noChangeAspect="1" noChangeArrowheads="1"/>
          </p:cNvPicPr>
          <p:nvPr/>
        </p:nvPicPr>
        <p:blipFill>
          <a:blip r:embed="rId3" cstate="print"/>
          <a:srcRect/>
          <a:stretch>
            <a:fillRect/>
          </a:stretch>
        </p:blipFill>
        <p:spPr bwMode="auto">
          <a:xfrm>
            <a:off x="571472" y="3286124"/>
            <a:ext cx="2662238" cy="2070100"/>
          </a:xfrm>
          <a:prstGeom prst="rect">
            <a:avLst/>
          </a:prstGeom>
          <a:noFill/>
          <a:ln w="9525">
            <a:noFill/>
            <a:miter lim="800000"/>
            <a:headEnd/>
            <a:tailEnd/>
          </a:ln>
        </p:spPr>
      </p:pic>
      <p:pic>
        <p:nvPicPr>
          <p:cNvPr id="19463" name="Рисунок 6" descr="F:\Documents\Отчеты\2021\Отчетная сессия\Для скорости ветра2021.jpg"/>
          <p:cNvPicPr>
            <a:picLocks noChangeAspect="1" noChangeArrowheads="1"/>
          </p:cNvPicPr>
          <p:nvPr/>
        </p:nvPicPr>
        <p:blipFill>
          <a:blip r:embed="rId4" cstate="print"/>
          <a:srcRect/>
          <a:stretch>
            <a:fillRect/>
          </a:stretch>
        </p:blipFill>
        <p:spPr bwMode="auto">
          <a:xfrm>
            <a:off x="3286116" y="3357562"/>
            <a:ext cx="2643187" cy="2060575"/>
          </a:xfrm>
          <a:prstGeom prst="rect">
            <a:avLst/>
          </a:prstGeom>
          <a:noFill/>
          <a:ln w="9525">
            <a:noFill/>
            <a:miter lim="800000"/>
            <a:headEnd/>
            <a:tailEnd/>
          </a:ln>
        </p:spPr>
      </p:pic>
      <p:sp>
        <p:nvSpPr>
          <p:cNvPr id="19464" name="TextBox 8"/>
          <p:cNvSpPr txBox="1">
            <a:spLocks noChangeArrowheads="1"/>
          </p:cNvSpPr>
          <p:nvPr/>
        </p:nvSpPr>
        <p:spPr bwMode="auto">
          <a:xfrm>
            <a:off x="6000760" y="3643314"/>
            <a:ext cx="2928958" cy="1384995"/>
          </a:xfrm>
          <a:prstGeom prst="rect">
            <a:avLst/>
          </a:prstGeom>
          <a:noFill/>
          <a:ln w="9525">
            <a:noFill/>
            <a:miter lim="800000"/>
            <a:headEnd/>
            <a:tailEnd/>
          </a:ln>
        </p:spPr>
        <p:txBody>
          <a:bodyPr wrap="square">
            <a:spAutoFit/>
          </a:bodyPr>
          <a:lstStyle/>
          <a:p>
            <a:pPr algn="just"/>
            <a:r>
              <a:rPr lang="en-US" sz="1200" dirty="0" smtClean="0">
                <a:latin typeface="Times New Roman" pitchFamily="18" charset="0"/>
                <a:cs typeface="Times New Roman" pitchFamily="18" charset="0"/>
              </a:rPr>
              <a:t>Altitude distribution of the direction and speed of the zonal wind of the Northern Hemisphere, recorded on December 25, 2020 and January 2, 2021. Orange is the west wind, blue is the east. The vertical bold line is the vertical section for the latitude of Tomsk.</a:t>
            </a:r>
            <a:endParaRPr lang="ru-RU" sz="1400" dirty="0">
              <a:latin typeface="Times New Roman" pitchFamily="18" charset="0"/>
              <a:cs typeface="Times New Roman" pitchFamily="18" charset="0"/>
            </a:endParaRPr>
          </a:p>
        </p:txBody>
      </p:sp>
      <p:sp>
        <p:nvSpPr>
          <p:cNvPr id="19465" name="TextBox 10"/>
          <p:cNvSpPr txBox="1">
            <a:spLocks noChangeArrowheads="1"/>
          </p:cNvSpPr>
          <p:nvPr/>
        </p:nvSpPr>
        <p:spPr bwMode="auto">
          <a:xfrm>
            <a:off x="214282" y="5643578"/>
            <a:ext cx="8786812" cy="1015663"/>
          </a:xfrm>
          <a:prstGeom prst="rect">
            <a:avLst/>
          </a:prstGeom>
          <a:noFill/>
          <a:ln w="9525">
            <a:noFill/>
            <a:miter lim="800000"/>
            <a:headEnd/>
            <a:tailEnd/>
          </a:ln>
        </p:spPr>
        <p:txBody>
          <a:bodyPr>
            <a:spAutoFit/>
          </a:bodyPr>
          <a:lstStyle/>
          <a:p>
            <a:r>
              <a:rPr lang="en-US" sz="1200" dirty="0" smtClean="0">
                <a:latin typeface="Times New Roman" pitchFamily="18" charset="0"/>
                <a:cs typeface="Times New Roman" pitchFamily="18" charset="0"/>
              </a:rPr>
              <a:t>The start of warming was registered on December 24 and ended in the first ten days of January 2021. According to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data, a day later, according to satellite data, the warming area spread from 25 to 50 km. The maximum positive temperature deviation from the model value was noted at an altitude of about 45 km and reached 40K. According to the European Center for Medium-Range Weather Forecasts. SP 2020-21 was of an intermediate type between minor and major warming. In the altitude range of 10-35 km, the western transfer of air masses remained; at altitudes from 35 km, the transfer changed to the eastern one.</a:t>
            </a:r>
            <a:endParaRPr lang="ru-RU" sz="1200" dirty="0">
              <a:latin typeface="Times New Roman" pitchFamily="18" charset="0"/>
              <a:cs typeface="Times New Roman" pitchFamily="18" charset="0"/>
            </a:endParaRPr>
          </a:p>
        </p:txBody>
      </p:sp>
      <p:sp>
        <p:nvSpPr>
          <p:cNvPr id="11" name="TextBox 10"/>
          <p:cNvSpPr txBox="1"/>
          <p:nvPr/>
        </p:nvSpPr>
        <p:spPr>
          <a:xfrm rot="16200000">
            <a:off x="658198" y="1577698"/>
            <a:ext cx="720080" cy="246221"/>
          </a:xfrm>
          <a:prstGeom prst="rect">
            <a:avLst/>
          </a:prstGeom>
          <a:solidFill>
            <a:schemeClr val="bg1"/>
          </a:solidFill>
        </p:spPr>
        <p:txBody>
          <a:bodyPr wrap="square" rtlCol="0">
            <a:spAutoFit/>
          </a:bodyPr>
          <a:lstStyle/>
          <a:p>
            <a:r>
              <a:rPr lang="en-US" sz="1000" b="1" dirty="0" smtClean="0"/>
              <a:t>H, km</a:t>
            </a:r>
            <a:endParaRPr lang="ru-RU" sz="1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624888" cy="476250"/>
          </a:xfrm>
        </p:spPr>
        <p:txBody>
          <a:bodyPr>
            <a:normAutofit/>
          </a:bodyPr>
          <a:lstStyle/>
          <a:p>
            <a:pPr>
              <a:defRPr/>
            </a:pP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Stratospheric warming in winters 2021/22 and 2022/23</a:t>
            </a:r>
            <a:endParaRPr lang="ru-RU"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Прямоугольник 15"/>
          <p:cNvSpPr>
            <a:spLocks noChangeArrowheads="1"/>
          </p:cNvSpPr>
          <p:nvPr/>
        </p:nvSpPr>
        <p:spPr bwMode="auto">
          <a:xfrm>
            <a:off x="0" y="692696"/>
            <a:ext cx="9144000" cy="50400"/>
          </a:xfrm>
          <a:prstGeom prst="rect">
            <a:avLst/>
          </a:prstGeom>
          <a:gradFill rotWithShape="1">
            <a:gsLst>
              <a:gs pos="0">
                <a:schemeClr val="bg1"/>
              </a:gs>
              <a:gs pos="25000">
                <a:srgbClr val="21D6E0"/>
              </a:gs>
              <a:gs pos="75000">
                <a:srgbClr val="0087E6"/>
              </a:gs>
              <a:gs pos="100000">
                <a:srgbClr val="000099"/>
              </a:gs>
            </a:gsLst>
            <a:lin ang="0" scaled="1"/>
          </a:gradFill>
          <a:ln w="9525" algn="ctr">
            <a:noFill/>
            <a:round/>
            <a:headEnd/>
            <a:tailEnd/>
          </a:ln>
        </p:spPr>
        <p:txBody>
          <a:bodyPr/>
          <a:lstStyle/>
          <a:p>
            <a:pPr algn="ctr">
              <a:defRPr/>
            </a:pPr>
            <a:endParaRPr lang="ru-RU" sz="2000" b="1" dirty="0">
              <a:solidFill>
                <a:srgbClr val="FF3300"/>
              </a:solidFill>
            </a:endParaRPr>
          </a:p>
        </p:txBody>
      </p:sp>
      <p:sp>
        <p:nvSpPr>
          <p:cNvPr id="15" name="Номер слайда 14"/>
          <p:cNvSpPr>
            <a:spLocks noGrp="1"/>
          </p:cNvSpPr>
          <p:nvPr>
            <p:ph type="sldNum" sz="quarter" idx="12"/>
          </p:nvPr>
        </p:nvSpPr>
        <p:spPr>
          <a:xfrm>
            <a:off x="6553200" y="6245225"/>
            <a:ext cx="2133600" cy="476250"/>
          </a:xfrm>
        </p:spPr>
        <p:txBody>
          <a:bodyPr/>
          <a:lstStyle/>
          <a:p>
            <a:pPr>
              <a:defRPr/>
            </a:pPr>
            <a:fld id="{4E4ED256-11FE-4639-B169-C745E3BC1966}" type="slidenum">
              <a:rPr lang="ru-RU" smtClean="0"/>
              <a:pPr>
                <a:defRPr/>
              </a:pPr>
              <a:t>19</a:t>
            </a:fld>
            <a:endParaRPr lang="ru-RU"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 name="TextBox 18"/>
          <p:cNvSpPr txBox="1"/>
          <p:nvPr/>
        </p:nvSpPr>
        <p:spPr>
          <a:xfrm>
            <a:off x="5929290" y="980728"/>
            <a:ext cx="3214710" cy="3939540"/>
          </a:xfrm>
          <a:prstGeom prst="rect">
            <a:avLst/>
          </a:prstGeom>
          <a:noFill/>
        </p:spPr>
        <p:txBody>
          <a:bodyPr wrap="square" rtlCol="0">
            <a:spAutoFit/>
          </a:bodyPr>
          <a:lstStyle/>
          <a:p>
            <a:pPr algn="just"/>
            <a:r>
              <a:rPr lang="en-US" sz="1000" dirty="0" smtClean="0">
                <a:latin typeface="Times New Roman" pitchFamily="18" charset="0"/>
                <a:cs typeface="Times New Roman" pitchFamily="18" charset="0"/>
              </a:rPr>
              <a:t>According to </a:t>
            </a:r>
            <a:r>
              <a:rPr lang="en-US" sz="1000" dirty="0" err="1" smtClean="0">
                <a:latin typeface="Times New Roman" pitchFamily="18" charset="0"/>
                <a:cs typeface="Times New Roman" pitchFamily="18" charset="0"/>
              </a:rPr>
              <a:t>lidar</a:t>
            </a:r>
            <a:r>
              <a:rPr lang="en-US" sz="1000" dirty="0" smtClean="0">
                <a:latin typeface="Times New Roman" pitchFamily="18" charset="0"/>
                <a:cs typeface="Times New Roman" pitchFamily="18" charset="0"/>
              </a:rPr>
              <a:t> and satellite measurements, on November 30, 2021, the beginning of another winter warming was recorded, which continued throughout December 2021. with a decline in the first ten days of January 2022. The warming area, observed both from </a:t>
            </a:r>
            <a:r>
              <a:rPr lang="en-US" sz="1000" dirty="0" err="1" smtClean="0">
                <a:latin typeface="Times New Roman" pitchFamily="18" charset="0"/>
                <a:cs typeface="Times New Roman" pitchFamily="18" charset="0"/>
              </a:rPr>
              <a:t>lidar</a:t>
            </a:r>
            <a:r>
              <a:rPr lang="en-US" sz="1000" dirty="0" smtClean="0">
                <a:latin typeface="Times New Roman" pitchFamily="18" charset="0"/>
                <a:cs typeface="Times New Roman" pitchFamily="18" charset="0"/>
              </a:rPr>
              <a:t> and satellite data, extended from 30 to 50 km. The maximum positive temperature deviation from the model value was noted at an altitude of about 45 km and reached 40-45K. Observed SP 2021-2022 belonged to the minor type, when the direction of air mass transfer from west to east was preserved in the stratosphere, as indicated by data taken from the website of the European Center for Medium-Range Weather Forecasts. The final stratospheric warming occurred in the third decade of January and in February. The maximum positive temperature shift from the model value had a significant scatter of fluctuations over the dates of observations and altitudes in the range of 5–30 K. Then, in the period March–October, the stratosphere comes to a stable state, as evidenced by the good coincidence of the vertical temperature profiles obtained by the </a:t>
            </a:r>
            <a:r>
              <a:rPr lang="en-US" sz="1000" dirty="0" err="1" smtClean="0">
                <a:latin typeface="Times New Roman" pitchFamily="18" charset="0"/>
                <a:cs typeface="Times New Roman" pitchFamily="18" charset="0"/>
              </a:rPr>
              <a:t>lidar</a:t>
            </a:r>
            <a:r>
              <a:rPr lang="en-US" sz="1000" dirty="0" smtClean="0">
                <a:latin typeface="Times New Roman" pitchFamily="18" charset="0"/>
                <a:cs typeface="Times New Roman" pitchFamily="18" charset="0"/>
              </a:rPr>
              <a:t> and the Aura satellite with model. In November, another stratospheric warming begins, which continues throughout December. The warming center extends from 30 to 50 km with positive temperature fluctuations up to 30 K.</a:t>
            </a:r>
            <a:endParaRPr lang="ru-RU" sz="1000" dirty="0">
              <a:latin typeface="Times New Roman" pitchFamily="18" charset="0"/>
              <a:cs typeface="Times New Roman" pitchFamily="18" charset="0"/>
            </a:endParaRPr>
          </a:p>
        </p:txBody>
      </p:sp>
      <p:sp>
        <p:nvSpPr>
          <p:cNvPr id="75779" name="Rectangle 3"/>
          <p:cNvSpPr>
            <a:spLocks noChangeArrowheads="1"/>
          </p:cNvSpPr>
          <p:nvPr/>
        </p:nvSpPr>
        <p:spPr bwMode="auto">
          <a:xfrm>
            <a:off x="0" y="4077072"/>
            <a:ext cx="58681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Рис. 2. Динамика стратосферного потепления зимы 2021/22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гг</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(вверху), высотное распределение направления и скорости зонального ветра Северного полушария, зарегистрированного 25 декабря 2021г. и 2 января 2022 г. (внизу). Кривые – красный, синий, зеленый, оранжевый и голубой цвет – профили температуры: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лидар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Рэлей, спутник Аура, модель </a:t>
            </a:r>
            <a:r>
              <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CIRA</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-86,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лидар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Раман</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радиозонд.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0" y="6211669"/>
            <a:ext cx="91440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Рис. 3. Динамика стратосферного потепления зимы 2022/23 </a:t>
            </a:r>
            <a:r>
              <a:rPr lang="ru-RU" sz="1200" dirty="0" err="1" smtClean="0">
                <a:latin typeface="Times New Roman" pitchFamily="18" charset="0"/>
                <a:cs typeface="Times New Roman" pitchFamily="18" charset="0"/>
              </a:rPr>
              <a:t>гг</a:t>
            </a:r>
            <a:endParaRPr lang="ru-RU" sz="1200" dirty="0">
              <a:latin typeface="Times New Roman" pitchFamily="18" charset="0"/>
              <a:cs typeface="Times New Roman" pitchFamily="18" charset="0"/>
            </a:endParaRPr>
          </a:p>
        </p:txBody>
      </p:sp>
      <p:pic>
        <p:nvPicPr>
          <p:cNvPr id="75780" name="Picture 4"/>
          <p:cNvPicPr>
            <a:picLocks noChangeAspect="1" noChangeArrowheads="1"/>
          </p:cNvPicPr>
          <p:nvPr/>
        </p:nvPicPr>
        <p:blipFill>
          <a:blip r:embed="rId2" cstate="print"/>
          <a:srcRect/>
          <a:stretch>
            <a:fillRect/>
          </a:stretch>
        </p:blipFill>
        <p:spPr bwMode="auto">
          <a:xfrm>
            <a:off x="251521" y="908720"/>
            <a:ext cx="5688632" cy="1063399"/>
          </a:xfrm>
          <a:prstGeom prst="rect">
            <a:avLst/>
          </a:prstGeom>
          <a:noFill/>
          <a:ln w="9525">
            <a:noFill/>
            <a:miter lim="800000"/>
            <a:headEnd/>
            <a:tailEnd/>
          </a:ln>
        </p:spPr>
      </p:pic>
      <p:pic>
        <p:nvPicPr>
          <p:cNvPr id="75781" name="Picture 5"/>
          <p:cNvPicPr>
            <a:picLocks noChangeAspect="1" noChangeArrowheads="1"/>
          </p:cNvPicPr>
          <p:nvPr/>
        </p:nvPicPr>
        <p:blipFill>
          <a:blip r:embed="rId3" cstate="print"/>
          <a:srcRect/>
          <a:stretch>
            <a:fillRect/>
          </a:stretch>
        </p:blipFill>
        <p:spPr bwMode="auto">
          <a:xfrm>
            <a:off x="251520" y="1988840"/>
            <a:ext cx="5616624" cy="2132237"/>
          </a:xfrm>
          <a:prstGeom prst="rect">
            <a:avLst/>
          </a:prstGeom>
          <a:noFill/>
          <a:ln w="9525">
            <a:noFill/>
            <a:miter lim="800000"/>
            <a:headEnd/>
            <a:tailEnd/>
          </a:ln>
        </p:spPr>
      </p:pic>
      <p:pic>
        <p:nvPicPr>
          <p:cNvPr id="75782" name="Picture 6"/>
          <p:cNvPicPr>
            <a:picLocks noChangeAspect="1" noChangeArrowheads="1"/>
          </p:cNvPicPr>
          <p:nvPr/>
        </p:nvPicPr>
        <p:blipFill>
          <a:blip r:embed="rId4" cstate="print"/>
          <a:srcRect/>
          <a:stretch>
            <a:fillRect/>
          </a:stretch>
        </p:blipFill>
        <p:spPr bwMode="auto">
          <a:xfrm>
            <a:off x="179512" y="4869160"/>
            <a:ext cx="3377891" cy="1368152"/>
          </a:xfrm>
          <a:prstGeom prst="rect">
            <a:avLst/>
          </a:prstGeom>
          <a:noFill/>
          <a:ln w="9525">
            <a:noFill/>
            <a:miter lim="800000"/>
            <a:headEnd/>
            <a:tailEnd/>
          </a:ln>
        </p:spPr>
      </p:pic>
      <p:pic>
        <p:nvPicPr>
          <p:cNvPr id="75783" name="Picture 7"/>
          <p:cNvPicPr>
            <a:picLocks noChangeAspect="1" noChangeArrowheads="1"/>
          </p:cNvPicPr>
          <p:nvPr/>
        </p:nvPicPr>
        <p:blipFill>
          <a:blip r:embed="rId5" cstate="print"/>
          <a:srcRect/>
          <a:stretch>
            <a:fillRect/>
          </a:stretch>
        </p:blipFill>
        <p:spPr bwMode="auto">
          <a:xfrm>
            <a:off x="3635896" y="4941168"/>
            <a:ext cx="5040560" cy="120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5399"/>
            <a:ext cx="8372475" cy="739756"/>
          </a:xfrm>
        </p:spPr>
        <p:txBody>
          <a:bodyPr lIns="90336" tIns="45168" rIns="90336" bIns="45168">
            <a:noAutofit/>
          </a:bodyPr>
          <a:lstStyle/>
          <a:p>
            <a:pPr>
              <a:defRPr/>
            </a:pPr>
            <a:r>
              <a:rPr lang="ru-RU" sz="2400" b="1" dirty="0" smtClean="0">
                <a:solidFill>
                  <a:srgbClr val="0000A4"/>
                </a:solidFill>
                <a:effectLst>
                  <a:outerShdw blurRad="38100" dist="38100" dir="2700000" algn="tl">
                    <a:srgbClr val="C0C0C0"/>
                  </a:outerShdw>
                </a:effectLst>
                <a:latin typeface="Times New Roman" pitchFamily="18" charset="0"/>
                <a:cs typeface="Times New Roman" pitchFamily="18" charset="0"/>
              </a:rPr>
              <a:t/>
            </a:r>
            <a:br>
              <a:rPr lang="ru-RU" sz="2400" b="1" dirty="0" smtClean="0">
                <a:solidFill>
                  <a:srgbClr val="0000A4"/>
                </a:solidFill>
                <a:effectLst>
                  <a:outerShdw blurRad="38100" dist="38100" dir="2700000" algn="tl">
                    <a:srgbClr val="C0C0C0"/>
                  </a:outerShdw>
                </a:effectLst>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t>
            </a: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LIDAR complex of the Station of high-altitude sounding of the atmosphere </a:t>
            </a:r>
            <a:r>
              <a:rPr lang="en-US" sz="2400" b="1" dirty="0" smtClean="0">
                <a:solidFill>
                  <a:srgbClr val="0000FF"/>
                </a:solidFill>
                <a:latin typeface="Times New Roman" pitchFamily="18" charset="0"/>
                <a:cs typeface="Times New Roman" pitchFamily="18" charset="0"/>
              </a:rPr>
              <a:t>: main components and block diagram </a:t>
            </a:r>
            <a:r>
              <a:rPr lang="ru-RU"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r>
            <a:br>
              <a:rPr lang="ru-RU"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br>
            <a:endParaRPr lang="ru-RU" sz="2400" b="1" dirty="0" smtClean="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7171" name="Picture 4"/>
          <p:cNvPicPr>
            <a:picLocks noChangeAspect="1" noChangeArrowheads="1"/>
          </p:cNvPicPr>
          <p:nvPr/>
        </p:nvPicPr>
        <p:blipFill>
          <a:blip r:embed="rId3" cstate="print"/>
          <a:srcRect/>
          <a:stretch>
            <a:fillRect/>
          </a:stretch>
        </p:blipFill>
        <p:spPr bwMode="auto">
          <a:xfrm>
            <a:off x="179388" y="2781300"/>
            <a:ext cx="2449512" cy="1835150"/>
          </a:xfrm>
          <a:prstGeom prst="rect">
            <a:avLst/>
          </a:prstGeom>
          <a:noFill/>
          <a:ln w="9525">
            <a:noFill/>
            <a:miter lim="800000"/>
            <a:headEnd/>
            <a:tailEnd/>
          </a:ln>
        </p:spPr>
      </p:pic>
      <p:sp>
        <p:nvSpPr>
          <p:cNvPr id="11270" name="Text Box 6"/>
          <p:cNvSpPr txBox="1">
            <a:spLocks noChangeArrowheads="1"/>
          </p:cNvSpPr>
          <p:nvPr/>
        </p:nvSpPr>
        <p:spPr bwMode="auto">
          <a:xfrm>
            <a:off x="3143240" y="5857892"/>
            <a:ext cx="5399087" cy="829882"/>
          </a:xfrm>
          <a:prstGeom prst="rect">
            <a:avLst/>
          </a:prstGeom>
          <a:noFill/>
          <a:ln w="9525">
            <a:noFill/>
            <a:miter lim="800000"/>
            <a:headEnd/>
            <a:tailEnd/>
          </a:ln>
          <a:effectLst/>
        </p:spPr>
        <p:txBody>
          <a:bodyPr lIns="90336" tIns="45168" rIns="90336" bIns="45168">
            <a:spAutoFit/>
          </a:bodyPr>
          <a:lstStyle>
            <a:lvl1pPr algn="l" defTabSz="903288">
              <a:defRPr>
                <a:solidFill>
                  <a:schemeClr val="tx1"/>
                </a:solidFill>
                <a:latin typeface="Arial" charset="0"/>
              </a:defRPr>
            </a:lvl1pPr>
            <a:lvl2pPr marL="452438" algn="l" defTabSz="903288">
              <a:defRPr>
                <a:solidFill>
                  <a:schemeClr val="tx1"/>
                </a:solidFill>
                <a:latin typeface="Arial" charset="0"/>
              </a:defRPr>
            </a:lvl2pPr>
            <a:lvl3pPr marL="903288" algn="l" defTabSz="903288">
              <a:defRPr>
                <a:solidFill>
                  <a:schemeClr val="tx1"/>
                </a:solidFill>
                <a:latin typeface="Arial" charset="0"/>
              </a:defRPr>
            </a:lvl3pPr>
            <a:lvl4pPr marL="1355725" algn="l" defTabSz="903288">
              <a:defRPr>
                <a:solidFill>
                  <a:schemeClr val="tx1"/>
                </a:solidFill>
                <a:latin typeface="Arial" charset="0"/>
              </a:defRPr>
            </a:lvl4pPr>
            <a:lvl5pPr marL="1806575" algn="l" defTabSz="903288">
              <a:defRPr>
                <a:solidFill>
                  <a:schemeClr val="tx1"/>
                </a:solidFill>
                <a:latin typeface="Arial" charset="0"/>
              </a:defRPr>
            </a:lvl5pPr>
            <a:lvl6pPr marL="2263775" defTabSz="903288" fontAlgn="base">
              <a:spcBef>
                <a:spcPct val="0"/>
              </a:spcBef>
              <a:spcAft>
                <a:spcPct val="0"/>
              </a:spcAft>
              <a:defRPr>
                <a:solidFill>
                  <a:schemeClr val="tx1"/>
                </a:solidFill>
                <a:latin typeface="Arial" charset="0"/>
              </a:defRPr>
            </a:lvl6pPr>
            <a:lvl7pPr marL="2720975" defTabSz="903288" fontAlgn="base">
              <a:spcBef>
                <a:spcPct val="0"/>
              </a:spcBef>
              <a:spcAft>
                <a:spcPct val="0"/>
              </a:spcAft>
              <a:defRPr>
                <a:solidFill>
                  <a:schemeClr val="tx1"/>
                </a:solidFill>
                <a:latin typeface="Arial" charset="0"/>
              </a:defRPr>
            </a:lvl7pPr>
            <a:lvl8pPr marL="3178175" defTabSz="903288" fontAlgn="base">
              <a:spcBef>
                <a:spcPct val="0"/>
              </a:spcBef>
              <a:spcAft>
                <a:spcPct val="0"/>
              </a:spcAft>
              <a:defRPr>
                <a:solidFill>
                  <a:schemeClr val="tx1"/>
                </a:solidFill>
                <a:latin typeface="Arial" charset="0"/>
              </a:defRPr>
            </a:lvl8pPr>
            <a:lvl9pPr marL="3635375" defTabSz="903288" fontAlgn="base">
              <a:spcBef>
                <a:spcPct val="0"/>
              </a:spcBef>
              <a:spcAft>
                <a:spcPct val="0"/>
              </a:spcAft>
              <a:defRPr>
                <a:solidFill>
                  <a:schemeClr val="tx1"/>
                </a:solidFill>
                <a:latin typeface="Arial" charset="0"/>
              </a:defRPr>
            </a:lvl9pPr>
          </a:lstStyle>
          <a:p>
            <a:pPr algn="ctr">
              <a:spcBef>
                <a:spcPct val="50000"/>
              </a:spcBef>
              <a:defRPr/>
            </a:pPr>
            <a:r>
              <a:rPr lang="en-US" sz="1600" b="1" dirty="0" smtClean="0">
                <a:latin typeface="Times New Roman" pitchFamily="18" charset="0"/>
                <a:cs typeface="Times New Roman" pitchFamily="18" charset="0"/>
              </a:rPr>
              <a:t>Left: LOTIS LS2147-UV3 laser, telescope with a mirror </a:t>
            </a:r>
            <a:r>
              <a:rPr lang="ru-RU" sz="1600" b="1" dirty="0" smtClean="0">
                <a:latin typeface="Times New Roman" pitchFamily="18" charset="0"/>
                <a:cs typeface="Times New Roman" pitchFamily="18" charset="0"/>
              </a:rPr>
              <a:t>Ф=1</a:t>
            </a:r>
            <a:r>
              <a:rPr lang="en-US" sz="1600" b="1" dirty="0" smtClean="0">
                <a:latin typeface="Times New Roman" pitchFamily="18" charset="0"/>
                <a:cs typeface="Times New Roman" pitchFamily="18" charset="0"/>
              </a:rPr>
              <a:t>m, receiving </a:t>
            </a:r>
            <a:r>
              <a:rPr lang="en-US" sz="1600" b="1" dirty="0" err="1" smtClean="0">
                <a:latin typeface="Times New Roman" pitchFamily="18" charset="0"/>
                <a:cs typeface="Times New Roman" pitchFamily="18" charset="0"/>
              </a:rPr>
              <a:t>photoelectronic</a:t>
            </a:r>
            <a:r>
              <a:rPr lang="en-US" sz="1600" b="1" dirty="0" smtClean="0">
                <a:latin typeface="Times New Roman" pitchFamily="18" charset="0"/>
                <a:cs typeface="Times New Roman" pitchFamily="18" charset="0"/>
              </a:rPr>
              <a:t> channel. Right: </a:t>
            </a:r>
            <a:r>
              <a:rPr lang="en-US" sz="1600" b="1" dirty="0" err="1" smtClean="0">
                <a:latin typeface="Times New Roman" pitchFamily="18" charset="0"/>
                <a:cs typeface="Times New Roman" pitchFamily="18" charset="0"/>
              </a:rPr>
              <a:t>lidar</a:t>
            </a:r>
            <a:r>
              <a:rPr lang="en-US" sz="1600" b="1" dirty="0" smtClean="0">
                <a:latin typeface="Times New Roman" pitchFamily="18" charset="0"/>
                <a:cs typeface="Times New Roman" pitchFamily="18" charset="0"/>
              </a:rPr>
              <a:t> layout</a:t>
            </a:r>
            <a:endParaRPr lang="ru-RU" sz="1600" b="1" dirty="0" smtClean="0">
              <a:effectLst>
                <a:outerShdw blurRad="38100" dist="38100" dir="2700000" algn="tl">
                  <a:srgbClr val="C0C0C0"/>
                </a:outerShdw>
              </a:effectLst>
              <a:latin typeface="Times New Roman" pitchFamily="18" charset="0"/>
              <a:cs typeface="Times New Roman" pitchFamily="18" charset="0"/>
            </a:endParaRPr>
          </a:p>
        </p:txBody>
      </p:sp>
      <p:pic>
        <p:nvPicPr>
          <p:cNvPr id="7173" name="Picture 7"/>
          <p:cNvPicPr>
            <a:picLocks noChangeAspect="1" noChangeArrowheads="1"/>
          </p:cNvPicPr>
          <p:nvPr/>
        </p:nvPicPr>
        <p:blipFill>
          <a:blip r:embed="rId4" cstate="print"/>
          <a:srcRect l="38461" t="5128" b="23077"/>
          <a:stretch>
            <a:fillRect/>
          </a:stretch>
        </p:blipFill>
        <p:spPr bwMode="auto">
          <a:xfrm>
            <a:off x="179388" y="4713288"/>
            <a:ext cx="2449512" cy="2144712"/>
          </a:xfrm>
          <a:prstGeom prst="rect">
            <a:avLst/>
          </a:prstGeom>
          <a:noFill/>
          <a:ln w="9525">
            <a:noFill/>
            <a:miter lim="800000"/>
            <a:headEnd/>
            <a:tailEnd/>
          </a:ln>
        </p:spPr>
      </p:pic>
      <p:pic>
        <p:nvPicPr>
          <p:cNvPr id="7175" name="Picture 9" descr="G:\DCIM\104_FUJI\DSCF4631_корр.jpg"/>
          <p:cNvPicPr>
            <a:picLocks noChangeAspect="1" noChangeArrowheads="1"/>
          </p:cNvPicPr>
          <p:nvPr/>
        </p:nvPicPr>
        <p:blipFill>
          <a:blip r:embed="rId5" cstate="print"/>
          <a:srcRect/>
          <a:stretch>
            <a:fillRect/>
          </a:stretch>
        </p:blipFill>
        <p:spPr bwMode="auto">
          <a:xfrm>
            <a:off x="-6805613" y="-2835275"/>
            <a:ext cx="2520950" cy="1792287"/>
          </a:xfrm>
          <a:prstGeom prst="rect">
            <a:avLst/>
          </a:prstGeom>
          <a:noFill/>
          <a:ln w="9525">
            <a:noFill/>
            <a:miter lim="800000"/>
            <a:headEnd/>
            <a:tailEnd/>
          </a:ln>
        </p:spPr>
      </p:pic>
      <p:pic>
        <p:nvPicPr>
          <p:cNvPr id="7176" name="Picture 10" descr="G:\DCIM\104_FUJI\DSCF4631_корр.jpg"/>
          <p:cNvPicPr>
            <a:picLocks noChangeAspect="1" noChangeArrowheads="1"/>
          </p:cNvPicPr>
          <p:nvPr/>
        </p:nvPicPr>
        <p:blipFill>
          <a:blip r:embed="rId6" cstate="print"/>
          <a:srcRect/>
          <a:stretch>
            <a:fillRect/>
          </a:stretch>
        </p:blipFill>
        <p:spPr bwMode="auto">
          <a:xfrm>
            <a:off x="179388" y="908050"/>
            <a:ext cx="2530475" cy="1800225"/>
          </a:xfrm>
          <a:prstGeom prst="rect">
            <a:avLst/>
          </a:prstGeom>
          <a:noFill/>
          <a:ln w="9525">
            <a:noFill/>
            <a:miter lim="800000"/>
            <a:headEnd/>
            <a:tailEnd/>
          </a:ln>
        </p:spPr>
      </p:pic>
      <p:pic>
        <p:nvPicPr>
          <p:cNvPr id="9" name="Picture 10"/>
          <p:cNvPicPr>
            <a:picLocks noChangeAspect="1" noChangeArrowheads="1"/>
          </p:cNvPicPr>
          <p:nvPr/>
        </p:nvPicPr>
        <p:blipFill>
          <a:blip r:embed="rId7" cstate="print"/>
          <a:srcRect/>
          <a:stretch>
            <a:fillRect/>
          </a:stretch>
        </p:blipFill>
        <p:spPr bwMode="auto">
          <a:xfrm>
            <a:off x="2916238" y="1052513"/>
            <a:ext cx="6048375" cy="4489450"/>
          </a:xfrm>
          <a:prstGeom prst="rect">
            <a:avLst/>
          </a:prstGeom>
          <a:noFill/>
          <a:ln w="9525">
            <a:noFill/>
            <a:miter lim="800000"/>
            <a:headEnd/>
            <a:tailEnd/>
          </a:ln>
        </p:spPr>
      </p:pic>
      <p:sp>
        <p:nvSpPr>
          <p:cNvPr id="10" name="Прямоугольник 11"/>
          <p:cNvSpPr>
            <a:spLocks noChangeArrowheads="1"/>
          </p:cNvSpPr>
          <p:nvPr/>
        </p:nvSpPr>
        <p:spPr bwMode="auto">
          <a:xfrm>
            <a:off x="7596188" y="1844675"/>
            <a:ext cx="1119187" cy="307975"/>
          </a:xfrm>
          <a:prstGeom prst="rect">
            <a:avLst/>
          </a:prstGeom>
          <a:noFill/>
          <a:ln w="9525">
            <a:noFill/>
            <a:miter lim="800000"/>
            <a:headEnd/>
            <a:tailEnd/>
          </a:ln>
        </p:spPr>
        <p:txBody>
          <a:bodyPr wrap="none">
            <a:spAutoFit/>
          </a:bodyPr>
          <a:lstStyle/>
          <a:p>
            <a:r>
              <a:rPr lang="en-US" sz="1400" b="1" dirty="0">
                <a:solidFill>
                  <a:srgbClr val="002060"/>
                </a:solidFill>
                <a:latin typeface="Times New Roman" pitchFamily="18" charset="0"/>
                <a:cs typeface="Times New Roman" pitchFamily="18" charset="0"/>
              </a:rPr>
              <a:t>Atmosphere</a:t>
            </a:r>
            <a:endParaRPr lang="ru-RU" sz="1400" dirty="0">
              <a:solidFill>
                <a:srgbClr val="002060"/>
              </a:solidFill>
            </a:endParaRPr>
          </a:p>
        </p:txBody>
      </p:sp>
      <p:sp>
        <p:nvSpPr>
          <p:cNvPr id="11" name="Прямоугольник 12"/>
          <p:cNvSpPr>
            <a:spLocks noChangeArrowheads="1"/>
          </p:cNvSpPr>
          <p:nvPr/>
        </p:nvSpPr>
        <p:spPr bwMode="auto">
          <a:xfrm>
            <a:off x="4500563" y="2276475"/>
            <a:ext cx="485775" cy="231775"/>
          </a:xfrm>
          <a:prstGeom prst="rect">
            <a:avLst/>
          </a:prstGeom>
          <a:noFill/>
          <a:ln w="9525">
            <a:noFill/>
            <a:miter lim="800000"/>
            <a:headEnd/>
            <a:tailEnd/>
          </a:ln>
        </p:spPr>
        <p:txBody>
          <a:bodyPr wrap="none">
            <a:spAutoFit/>
          </a:bodyPr>
          <a:lstStyle/>
          <a:p>
            <a:r>
              <a:rPr lang="en-US" sz="900" b="1">
                <a:solidFill>
                  <a:srgbClr val="002060"/>
                </a:solidFill>
                <a:latin typeface="Times New Roman" pitchFamily="18" charset="0"/>
                <a:cs typeface="Times New Roman" pitchFamily="18" charset="0"/>
              </a:rPr>
              <a:t>Hatch</a:t>
            </a:r>
            <a:endParaRPr lang="ru-RU" sz="900">
              <a:solidFill>
                <a:srgbClr val="002060"/>
              </a:solidFill>
            </a:endParaRPr>
          </a:p>
        </p:txBody>
      </p:sp>
      <p:sp>
        <p:nvSpPr>
          <p:cNvPr id="12" name="Прямоугольник 13"/>
          <p:cNvSpPr>
            <a:spLocks noChangeArrowheads="1"/>
          </p:cNvSpPr>
          <p:nvPr/>
        </p:nvSpPr>
        <p:spPr bwMode="auto">
          <a:xfrm>
            <a:off x="7164388" y="2276475"/>
            <a:ext cx="485775" cy="231775"/>
          </a:xfrm>
          <a:prstGeom prst="rect">
            <a:avLst/>
          </a:prstGeom>
          <a:noFill/>
          <a:ln w="9525">
            <a:noFill/>
            <a:miter lim="800000"/>
            <a:headEnd/>
            <a:tailEnd/>
          </a:ln>
        </p:spPr>
        <p:txBody>
          <a:bodyPr wrap="none">
            <a:spAutoFit/>
          </a:bodyPr>
          <a:lstStyle/>
          <a:p>
            <a:r>
              <a:rPr lang="en-US" sz="900" b="1">
                <a:solidFill>
                  <a:srgbClr val="002060"/>
                </a:solidFill>
                <a:latin typeface="Times New Roman" pitchFamily="18" charset="0"/>
                <a:cs typeface="Times New Roman" pitchFamily="18" charset="0"/>
              </a:rPr>
              <a:t>Hatch</a:t>
            </a:r>
            <a:endParaRPr lang="ru-RU" sz="900">
              <a:solidFill>
                <a:srgbClr val="002060"/>
              </a:solidFill>
            </a:endParaRPr>
          </a:p>
        </p:txBody>
      </p:sp>
      <p:sp>
        <p:nvSpPr>
          <p:cNvPr id="13" name="Прямоугольник 14"/>
          <p:cNvSpPr>
            <a:spLocks noChangeArrowheads="1"/>
          </p:cNvSpPr>
          <p:nvPr/>
        </p:nvSpPr>
        <p:spPr bwMode="auto">
          <a:xfrm>
            <a:off x="7596188" y="3357563"/>
            <a:ext cx="441325" cy="230187"/>
          </a:xfrm>
          <a:prstGeom prst="rect">
            <a:avLst/>
          </a:prstGeom>
          <a:noFill/>
          <a:ln w="9525">
            <a:noFill/>
            <a:miter lim="800000"/>
            <a:headEnd/>
            <a:tailEnd/>
          </a:ln>
        </p:spPr>
        <p:txBody>
          <a:bodyPr wrap="none">
            <a:spAutoFit/>
          </a:bodyPr>
          <a:lstStyle/>
          <a:p>
            <a:r>
              <a:rPr lang="en-US" sz="900" b="1">
                <a:solidFill>
                  <a:srgbClr val="002060"/>
                </a:solidFill>
                <a:latin typeface="Times New Roman" pitchFamily="18" charset="0"/>
                <a:cs typeface="Times New Roman" pitchFamily="18" charset="0"/>
              </a:rPr>
              <a:t>PEM</a:t>
            </a:r>
            <a:endParaRPr lang="ru-RU" sz="90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Rectangle 9"/>
          <p:cNvSpPr>
            <a:spLocks noGrp="1" noChangeArrowheads="1"/>
          </p:cNvSpPr>
          <p:nvPr>
            <p:ph type="title"/>
          </p:nvPr>
        </p:nvSpPr>
        <p:spPr>
          <a:xfrm>
            <a:off x="0" y="0"/>
            <a:ext cx="9144000" cy="561975"/>
          </a:xfrm>
        </p:spPr>
        <p:txBody>
          <a:bodyPr/>
          <a:lstStyle/>
          <a:p>
            <a:pPr>
              <a:defRPr/>
            </a:pP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Winter stratospheric warming 2012/13 (for comparison)</a:t>
            </a:r>
            <a:endParaRPr lang="ru-RU"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485" name="Text Box 19"/>
          <p:cNvSpPr txBox="1">
            <a:spLocks noChangeArrowheads="1"/>
          </p:cNvSpPr>
          <p:nvPr/>
        </p:nvSpPr>
        <p:spPr bwMode="auto">
          <a:xfrm>
            <a:off x="0" y="5661025"/>
            <a:ext cx="9143999" cy="738664"/>
          </a:xfrm>
          <a:prstGeom prst="rect">
            <a:avLst/>
          </a:prstGeom>
          <a:noFill/>
          <a:ln w="9525">
            <a:noFill/>
            <a:miter lim="800000"/>
            <a:headEnd/>
            <a:tailEnd/>
          </a:ln>
        </p:spPr>
        <p:txBody>
          <a:bodyPr wrap="square">
            <a:spAutoFit/>
          </a:bodyPr>
          <a:lstStyle/>
          <a:p>
            <a:pPr>
              <a:spcBef>
                <a:spcPct val="50000"/>
              </a:spcBef>
            </a:pPr>
            <a:r>
              <a:rPr lang="en-US" sz="1400" dirty="0" smtClean="0">
                <a:latin typeface="Times New Roman" pitchFamily="18" charset="0"/>
                <a:cs typeface="Times New Roman" pitchFamily="18" charset="0"/>
              </a:rPr>
              <a:t>Dynamics of SP manifestation in winter 2012/13 There was a major SP with the restructuring of the circulation of the upper stratosphere from the western transfer (red) to the east (blue). Altitude sections of the speed and direction of the zonal wind before and after the SP are presented in the figures of the right column. The vertical line is the latitude of Tomsk.</a:t>
            </a:r>
            <a:endParaRPr lang="ru-RU" sz="1400" dirty="0">
              <a:latin typeface="Times New Roman" pitchFamily="18" charset="0"/>
              <a:cs typeface="Times New Roman" pitchFamily="18" charset="0"/>
            </a:endParaRPr>
          </a:p>
        </p:txBody>
      </p:sp>
      <p:sp>
        <p:nvSpPr>
          <p:cNvPr id="20486" name="Text Box 20"/>
          <p:cNvSpPr txBox="1">
            <a:spLocks noChangeArrowheads="1"/>
          </p:cNvSpPr>
          <p:nvPr/>
        </p:nvSpPr>
        <p:spPr bwMode="auto">
          <a:xfrm>
            <a:off x="4644008" y="1844824"/>
            <a:ext cx="1008062" cy="461665"/>
          </a:xfrm>
          <a:prstGeom prst="rect">
            <a:avLst/>
          </a:prstGeom>
          <a:noFill/>
          <a:ln w="9525">
            <a:noFill/>
            <a:miter lim="800000"/>
            <a:headEnd/>
            <a:tailEnd/>
          </a:ln>
        </p:spPr>
        <p:txBody>
          <a:bodyPr>
            <a:spAutoFit/>
          </a:bodyPr>
          <a:lstStyle/>
          <a:p>
            <a:pPr>
              <a:spcBef>
                <a:spcPct val="50000"/>
              </a:spcBef>
            </a:pPr>
            <a:r>
              <a:rPr lang="en-US" sz="1200" dirty="0" smtClean="0"/>
              <a:t>December 2012</a:t>
            </a:r>
            <a:endParaRPr lang="ru-RU" sz="1200" dirty="0"/>
          </a:p>
        </p:txBody>
      </p:sp>
      <p:sp>
        <p:nvSpPr>
          <p:cNvPr id="20487" name="Text Box 21"/>
          <p:cNvSpPr txBox="1">
            <a:spLocks noChangeArrowheads="1"/>
          </p:cNvSpPr>
          <p:nvPr/>
        </p:nvSpPr>
        <p:spPr bwMode="auto">
          <a:xfrm>
            <a:off x="2483768" y="4725144"/>
            <a:ext cx="1800225" cy="276999"/>
          </a:xfrm>
          <a:prstGeom prst="rect">
            <a:avLst/>
          </a:prstGeom>
          <a:noFill/>
          <a:ln w="9525">
            <a:noFill/>
            <a:miter lim="800000"/>
            <a:headEnd/>
            <a:tailEnd/>
          </a:ln>
        </p:spPr>
        <p:txBody>
          <a:bodyPr>
            <a:spAutoFit/>
          </a:bodyPr>
          <a:lstStyle/>
          <a:p>
            <a:pPr>
              <a:spcBef>
                <a:spcPct val="50000"/>
              </a:spcBef>
            </a:pPr>
            <a:r>
              <a:rPr lang="en-US" sz="1200" dirty="0" smtClean="0"/>
              <a:t>January 2013</a:t>
            </a:r>
            <a:endParaRPr lang="ru-RU" sz="1200" dirty="0"/>
          </a:p>
        </p:txBody>
      </p:sp>
      <p:pic>
        <p:nvPicPr>
          <p:cNvPr id="20489" name="Picture 25"/>
          <p:cNvPicPr>
            <a:picLocks noChangeAspect="1" noChangeArrowheads="1"/>
          </p:cNvPicPr>
          <p:nvPr/>
        </p:nvPicPr>
        <p:blipFill>
          <a:blip r:embed="rId2" cstate="print"/>
          <a:srcRect/>
          <a:stretch>
            <a:fillRect/>
          </a:stretch>
        </p:blipFill>
        <p:spPr bwMode="auto">
          <a:xfrm>
            <a:off x="5500694" y="500042"/>
            <a:ext cx="3455988" cy="2566988"/>
          </a:xfrm>
          <a:prstGeom prst="rect">
            <a:avLst/>
          </a:prstGeom>
          <a:noFill/>
          <a:ln w="9525">
            <a:noFill/>
            <a:miter lim="800000"/>
            <a:headEnd/>
            <a:tailEnd/>
          </a:ln>
        </p:spPr>
      </p:pic>
      <p:pic>
        <p:nvPicPr>
          <p:cNvPr id="20490" name="Picture 26"/>
          <p:cNvPicPr>
            <a:picLocks noChangeAspect="1" noChangeArrowheads="1"/>
          </p:cNvPicPr>
          <p:nvPr/>
        </p:nvPicPr>
        <p:blipFill>
          <a:blip r:embed="rId3" cstate="print"/>
          <a:srcRect/>
          <a:stretch>
            <a:fillRect/>
          </a:stretch>
        </p:blipFill>
        <p:spPr bwMode="auto">
          <a:xfrm>
            <a:off x="5643570" y="3071810"/>
            <a:ext cx="3176581" cy="2368356"/>
          </a:xfrm>
          <a:prstGeom prst="rect">
            <a:avLst/>
          </a:prstGeom>
          <a:noFill/>
          <a:ln w="9525">
            <a:noFill/>
            <a:miter lim="800000"/>
            <a:headEnd/>
            <a:tailEnd/>
          </a:ln>
        </p:spPr>
      </p:pic>
      <p:grpSp>
        <p:nvGrpSpPr>
          <p:cNvPr id="2" name="Группа 27"/>
          <p:cNvGrpSpPr>
            <a:grpSpLocks/>
          </p:cNvGrpSpPr>
          <p:nvPr/>
        </p:nvGrpSpPr>
        <p:grpSpPr bwMode="auto">
          <a:xfrm>
            <a:off x="7055791" y="898383"/>
            <a:ext cx="506421" cy="1640497"/>
            <a:chOff x="7019925" y="908050"/>
            <a:chExt cx="515938" cy="1685925"/>
          </a:xfrm>
        </p:grpSpPr>
        <p:sp>
          <p:nvSpPr>
            <p:cNvPr id="20506" name="Text Box 37"/>
            <p:cNvSpPr txBox="1">
              <a:spLocks noChangeArrowheads="1"/>
            </p:cNvSpPr>
            <p:nvPr/>
          </p:nvSpPr>
          <p:spPr bwMode="auto">
            <a:xfrm>
              <a:off x="7019925" y="908050"/>
              <a:ext cx="515938" cy="244475"/>
            </a:xfrm>
            <a:prstGeom prst="rect">
              <a:avLst/>
            </a:prstGeom>
            <a:noFill/>
            <a:ln w="9525">
              <a:noFill/>
              <a:miter lim="800000"/>
              <a:headEnd/>
              <a:tailEnd/>
            </a:ln>
          </p:spPr>
          <p:txBody>
            <a:bodyPr wrap="none">
              <a:spAutoFit/>
            </a:bodyPr>
            <a:lstStyle/>
            <a:p>
              <a:r>
                <a:rPr lang="ru-RU" sz="1000" b="1">
                  <a:solidFill>
                    <a:srgbClr val="006600"/>
                  </a:solidFill>
                </a:rPr>
                <a:t>40 км</a:t>
              </a:r>
            </a:p>
          </p:txBody>
        </p:sp>
        <p:sp>
          <p:nvSpPr>
            <p:cNvPr id="20507" name="Text Box 38"/>
            <p:cNvSpPr txBox="1">
              <a:spLocks noChangeArrowheads="1"/>
            </p:cNvSpPr>
            <p:nvPr/>
          </p:nvSpPr>
          <p:spPr bwMode="auto">
            <a:xfrm>
              <a:off x="7019925" y="1412875"/>
              <a:ext cx="515938" cy="244475"/>
            </a:xfrm>
            <a:prstGeom prst="rect">
              <a:avLst/>
            </a:prstGeom>
            <a:noFill/>
            <a:ln w="9525">
              <a:noFill/>
              <a:miter lim="800000"/>
              <a:headEnd/>
              <a:tailEnd/>
            </a:ln>
          </p:spPr>
          <p:txBody>
            <a:bodyPr wrap="none">
              <a:spAutoFit/>
            </a:bodyPr>
            <a:lstStyle/>
            <a:p>
              <a:r>
                <a:rPr lang="ru-RU" sz="1000" b="1">
                  <a:solidFill>
                    <a:srgbClr val="006600"/>
                  </a:solidFill>
                </a:rPr>
                <a:t>30 км</a:t>
              </a:r>
            </a:p>
          </p:txBody>
        </p:sp>
        <p:sp>
          <p:nvSpPr>
            <p:cNvPr id="20508" name="Text Box 39"/>
            <p:cNvSpPr txBox="1">
              <a:spLocks noChangeArrowheads="1"/>
            </p:cNvSpPr>
            <p:nvPr/>
          </p:nvSpPr>
          <p:spPr bwMode="auto">
            <a:xfrm>
              <a:off x="7019925" y="1916113"/>
              <a:ext cx="515938" cy="244475"/>
            </a:xfrm>
            <a:prstGeom prst="rect">
              <a:avLst/>
            </a:prstGeom>
            <a:noFill/>
            <a:ln w="9525">
              <a:noFill/>
              <a:miter lim="800000"/>
              <a:headEnd/>
              <a:tailEnd/>
            </a:ln>
          </p:spPr>
          <p:txBody>
            <a:bodyPr wrap="none">
              <a:spAutoFit/>
            </a:bodyPr>
            <a:lstStyle/>
            <a:p>
              <a:r>
                <a:rPr lang="ru-RU" sz="1000" b="1">
                  <a:solidFill>
                    <a:srgbClr val="006600"/>
                  </a:solidFill>
                </a:rPr>
                <a:t>20 км</a:t>
              </a:r>
            </a:p>
          </p:txBody>
        </p:sp>
        <p:sp>
          <p:nvSpPr>
            <p:cNvPr id="20509" name="Text Box 40"/>
            <p:cNvSpPr txBox="1">
              <a:spLocks noChangeArrowheads="1"/>
            </p:cNvSpPr>
            <p:nvPr/>
          </p:nvSpPr>
          <p:spPr bwMode="auto">
            <a:xfrm>
              <a:off x="7019925" y="2349500"/>
              <a:ext cx="515938" cy="244475"/>
            </a:xfrm>
            <a:prstGeom prst="rect">
              <a:avLst/>
            </a:prstGeom>
            <a:noFill/>
            <a:ln w="9525">
              <a:noFill/>
              <a:miter lim="800000"/>
              <a:headEnd/>
              <a:tailEnd/>
            </a:ln>
          </p:spPr>
          <p:txBody>
            <a:bodyPr wrap="none">
              <a:spAutoFit/>
            </a:bodyPr>
            <a:lstStyle/>
            <a:p>
              <a:r>
                <a:rPr lang="ru-RU" sz="1000" b="1" dirty="0">
                  <a:solidFill>
                    <a:srgbClr val="006600"/>
                  </a:solidFill>
                </a:rPr>
                <a:t>10 км</a:t>
              </a:r>
            </a:p>
          </p:txBody>
        </p:sp>
      </p:grpSp>
      <p:sp>
        <p:nvSpPr>
          <p:cNvPr id="20499" name="Rectangle 27"/>
          <p:cNvSpPr>
            <a:spLocks noChangeArrowheads="1"/>
          </p:cNvSpPr>
          <p:nvPr/>
        </p:nvSpPr>
        <p:spPr bwMode="auto">
          <a:xfrm>
            <a:off x="0" y="5013325"/>
            <a:ext cx="5580112" cy="646331"/>
          </a:xfrm>
          <a:prstGeom prst="rect">
            <a:avLst/>
          </a:prstGeom>
          <a:noFill/>
          <a:ln w="9525">
            <a:noFill/>
            <a:miter lim="800000"/>
            <a:headEnd/>
            <a:tailEnd/>
          </a:ln>
        </p:spPr>
        <p:txBody>
          <a:bodyPr wrap="square" anchor="ctr">
            <a:spAutoFit/>
          </a:bodyPr>
          <a:lstStyle/>
          <a:p>
            <a:pPr eaLnBrk="0" hangingPunct="0">
              <a:tabLst>
                <a:tab pos="1323975" algn="l"/>
              </a:tabLst>
            </a:pPr>
            <a:r>
              <a:rPr lang="ru-RU" sz="1200" i="1" dirty="0">
                <a:cs typeface="Times New Roman" pitchFamily="18" charset="0"/>
              </a:rPr>
              <a:t>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observations of stratospheric warming in January 2013 Curves: red -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temperature profile, blue and green - its standard deviation, crimson - CIRA-86 model, black - measurements from the Aura satellite.</a:t>
            </a:r>
            <a:endParaRPr lang="ru-RU" sz="1200" dirty="0">
              <a:latin typeface="Times New Roman" pitchFamily="18" charset="0"/>
              <a:cs typeface="Times New Roman" pitchFamily="18" charset="0"/>
            </a:endParaRPr>
          </a:p>
        </p:txBody>
      </p:sp>
      <p:pic>
        <p:nvPicPr>
          <p:cNvPr id="122881" name="Picture 1"/>
          <p:cNvPicPr>
            <a:picLocks noChangeAspect="1" noChangeArrowheads="1"/>
          </p:cNvPicPr>
          <p:nvPr/>
        </p:nvPicPr>
        <p:blipFill>
          <a:blip r:embed="rId4" cstate="print"/>
          <a:srcRect/>
          <a:stretch>
            <a:fillRect/>
          </a:stretch>
        </p:blipFill>
        <p:spPr bwMode="auto">
          <a:xfrm>
            <a:off x="395536" y="620688"/>
            <a:ext cx="4362450" cy="1314450"/>
          </a:xfrm>
          <a:prstGeom prst="rect">
            <a:avLst/>
          </a:prstGeom>
          <a:noFill/>
          <a:ln w="9525">
            <a:noFill/>
            <a:miter lim="800000"/>
            <a:headEnd/>
            <a:tailEnd/>
          </a:ln>
        </p:spPr>
      </p:pic>
      <p:pic>
        <p:nvPicPr>
          <p:cNvPr id="122882" name="Picture 2"/>
          <p:cNvPicPr>
            <a:picLocks noChangeAspect="1" noChangeArrowheads="1"/>
          </p:cNvPicPr>
          <p:nvPr/>
        </p:nvPicPr>
        <p:blipFill>
          <a:blip r:embed="rId5" cstate="print"/>
          <a:srcRect/>
          <a:stretch>
            <a:fillRect/>
          </a:stretch>
        </p:blipFill>
        <p:spPr bwMode="auto">
          <a:xfrm>
            <a:off x="323528" y="1988840"/>
            <a:ext cx="4371975" cy="1362075"/>
          </a:xfrm>
          <a:prstGeom prst="rect">
            <a:avLst/>
          </a:prstGeom>
          <a:noFill/>
          <a:ln w="9525">
            <a:noFill/>
            <a:miter lim="800000"/>
            <a:headEnd/>
            <a:tailEnd/>
          </a:ln>
        </p:spPr>
      </p:pic>
      <p:pic>
        <p:nvPicPr>
          <p:cNvPr id="122883" name="Picture 3"/>
          <p:cNvPicPr>
            <a:picLocks noChangeAspect="1" noChangeArrowheads="1"/>
          </p:cNvPicPr>
          <p:nvPr/>
        </p:nvPicPr>
        <p:blipFill>
          <a:blip r:embed="rId6" cstate="print"/>
          <a:srcRect/>
          <a:stretch>
            <a:fillRect/>
          </a:stretch>
        </p:blipFill>
        <p:spPr bwMode="auto">
          <a:xfrm>
            <a:off x="179512" y="3429000"/>
            <a:ext cx="5457825"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0" y="0"/>
            <a:ext cx="9144000" cy="908050"/>
          </a:xfrm>
        </p:spPr>
        <p:txBody>
          <a:bodyPr lIns="90336" tIns="45168" rIns="90336" bIns="45168"/>
          <a:lstStyle/>
          <a:p>
            <a:pPr>
              <a:defRPr/>
            </a:pPr>
            <a:r>
              <a:rPr lang="en-US" sz="24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Lidar</a:t>
            </a: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observations of the SW over Tomsk in the winter of 2014-15. (November-January)</a:t>
            </a:r>
            <a:endParaRPr lang="ru-RU"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7" name="TextBox 11"/>
          <p:cNvSpPr txBox="1">
            <a:spLocks noChangeArrowheads="1"/>
          </p:cNvSpPr>
          <p:nvPr/>
        </p:nvSpPr>
        <p:spPr bwMode="auto">
          <a:xfrm>
            <a:off x="0" y="6237312"/>
            <a:ext cx="9144000" cy="307777"/>
          </a:xfrm>
          <a:prstGeom prst="rect">
            <a:avLst/>
          </a:prstGeom>
          <a:noFill/>
          <a:ln w="9525">
            <a:noFill/>
            <a:miter lim="800000"/>
            <a:headEnd/>
            <a:tailEnd/>
          </a:ln>
        </p:spPr>
        <p:txBody>
          <a:bodyPr wrap="square">
            <a:spAutoFit/>
          </a:bodyPr>
          <a:lstStyle/>
          <a:p>
            <a:pPr algn="ctr"/>
            <a:r>
              <a:rPr lang="en-US" sz="1400" dirty="0" smtClean="0">
                <a:latin typeface="Times New Roman" pitchFamily="18" charset="0"/>
                <a:cs typeface="Times New Roman" pitchFamily="18" charset="0"/>
              </a:rPr>
              <a:t>Temperature profiles: red - </a:t>
            </a:r>
            <a:r>
              <a:rPr lang="en-US" sz="1400" dirty="0" err="1" smtClean="0">
                <a:latin typeface="Times New Roman" pitchFamily="18" charset="0"/>
                <a:cs typeface="Times New Roman" pitchFamily="18" charset="0"/>
              </a:rPr>
              <a:t>lidar</a:t>
            </a:r>
            <a:r>
              <a:rPr lang="en-US" sz="1400" dirty="0" smtClean="0">
                <a:latin typeface="Times New Roman" pitchFamily="18" charset="0"/>
                <a:cs typeface="Times New Roman" pitchFamily="18" charset="0"/>
              </a:rPr>
              <a:t>, black - sp. Aura, crimson - model CIRA-86.</a:t>
            </a:r>
            <a:endParaRPr lang="ru-RU" sz="1400" dirty="0">
              <a:latin typeface="Times New Roman" pitchFamily="18" charset="0"/>
              <a:cs typeface="Times New Roman" pitchFamily="18" charset="0"/>
            </a:endParaRPr>
          </a:p>
        </p:txBody>
      </p:sp>
      <p:sp>
        <p:nvSpPr>
          <p:cNvPr id="21511"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1512"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dirty="0"/>
          </a:p>
        </p:txBody>
      </p:sp>
      <p:sp>
        <p:nvSpPr>
          <p:cNvPr id="21513" name="Rectangle 12"/>
          <p:cNvSpPr>
            <a:spLocks noChangeArrowheads="1"/>
          </p:cNvSpPr>
          <p:nvPr/>
        </p:nvSpPr>
        <p:spPr bwMode="auto">
          <a:xfrm>
            <a:off x="0" y="2533650"/>
            <a:ext cx="9144000" cy="0"/>
          </a:xfrm>
          <a:prstGeom prst="rect">
            <a:avLst/>
          </a:prstGeom>
          <a:noFill/>
          <a:ln w="9525">
            <a:noFill/>
            <a:miter lim="800000"/>
            <a:headEnd/>
            <a:tailEnd/>
          </a:ln>
        </p:spPr>
        <p:txBody>
          <a:bodyPr wrap="none" anchor="ctr">
            <a:spAutoFit/>
          </a:bodyPr>
          <a:lstStyle/>
          <a:p>
            <a:pPr algn="ctr" eaLnBrk="0" hangingPunct="0"/>
            <a:r>
              <a:rPr lang="ru-RU" sz="1100">
                <a:ea typeface="Calibri" pitchFamily="34" charset="0"/>
                <a:cs typeface="Times New Roman" pitchFamily="18" charset="0"/>
              </a:rPr>
              <a:t> </a:t>
            </a:r>
            <a:endParaRPr lang="ru-RU">
              <a:ea typeface="Calibri" pitchFamily="34" charset="0"/>
              <a:cs typeface="Times New Roman" pitchFamily="18" charset="0"/>
            </a:endParaRPr>
          </a:p>
        </p:txBody>
      </p:sp>
      <p:grpSp>
        <p:nvGrpSpPr>
          <p:cNvPr id="11" name="Группа 27"/>
          <p:cNvGrpSpPr>
            <a:grpSpLocks/>
          </p:cNvGrpSpPr>
          <p:nvPr/>
        </p:nvGrpSpPr>
        <p:grpSpPr bwMode="auto">
          <a:xfrm>
            <a:off x="3357554" y="2500306"/>
            <a:ext cx="2146297" cy="1571636"/>
            <a:chOff x="3349060" y="1051598"/>
            <a:chExt cx="2361203" cy="1804680"/>
          </a:xfrm>
        </p:grpSpPr>
        <p:pic>
          <p:nvPicPr>
            <p:cNvPr id="12" name="Picture 18"/>
            <p:cNvPicPr>
              <a:picLocks noChangeAspect="1" noChangeArrowheads="1"/>
            </p:cNvPicPr>
            <p:nvPr/>
          </p:nvPicPr>
          <p:blipFill>
            <a:blip r:embed="rId2" cstate="print"/>
            <a:srcRect/>
            <a:stretch>
              <a:fillRect/>
            </a:stretch>
          </p:blipFill>
          <p:spPr bwMode="auto">
            <a:xfrm>
              <a:off x="3349060" y="1051598"/>
              <a:ext cx="2361203" cy="1804680"/>
            </a:xfrm>
            <a:prstGeom prst="rect">
              <a:avLst/>
            </a:prstGeom>
            <a:noFill/>
            <a:ln w="9525">
              <a:noFill/>
              <a:miter lim="800000"/>
              <a:headEnd/>
              <a:tailEnd/>
            </a:ln>
          </p:spPr>
        </p:pic>
        <p:sp>
          <p:nvSpPr>
            <p:cNvPr id="13" name="Text Box 42"/>
            <p:cNvSpPr txBox="1">
              <a:spLocks noChangeArrowheads="1"/>
            </p:cNvSpPr>
            <p:nvPr/>
          </p:nvSpPr>
          <p:spPr bwMode="auto">
            <a:xfrm>
              <a:off x="4716016" y="1196752"/>
              <a:ext cx="591344" cy="247390"/>
            </a:xfrm>
            <a:prstGeom prst="rect">
              <a:avLst/>
            </a:prstGeom>
            <a:noFill/>
            <a:ln w="9525">
              <a:noFill/>
              <a:miter lim="800000"/>
              <a:headEnd/>
              <a:tailEnd/>
            </a:ln>
          </p:spPr>
          <p:txBody>
            <a:bodyPr>
              <a:spAutoFit/>
            </a:bodyPr>
            <a:lstStyle/>
            <a:p>
              <a:r>
                <a:rPr lang="ru-RU" sz="800" b="1" dirty="0">
                  <a:solidFill>
                    <a:srgbClr val="006600"/>
                  </a:solidFill>
                </a:rPr>
                <a:t>40 </a:t>
              </a:r>
              <a:r>
                <a:rPr lang="en-US" sz="800" b="1" dirty="0" smtClean="0">
                  <a:solidFill>
                    <a:srgbClr val="006600"/>
                  </a:solidFill>
                </a:rPr>
                <a:t>km</a:t>
              </a:r>
              <a:endParaRPr lang="ru-RU" sz="800" b="1" dirty="0">
                <a:solidFill>
                  <a:srgbClr val="006600"/>
                </a:solidFill>
              </a:endParaRPr>
            </a:p>
          </p:txBody>
        </p:sp>
        <p:sp>
          <p:nvSpPr>
            <p:cNvPr id="14" name="Text Box 43"/>
            <p:cNvSpPr txBox="1">
              <a:spLocks noChangeArrowheads="1"/>
            </p:cNvSpPr>
            <p:nvPr/>
          </p:nvSpPr>
          <p:spPr bwMode="auto">
            <a:xfrm>
              <a:off x="4716016" y="1527939"/>
              <a:ext cx="591344" cy="247390"/>
            </a:xfrm>
            <a:prstGeom prst="rect">
              <a:avLst/>
            </a:prstGeom>
            <a:noFill/>
            <a:ln w="9525">
              <a:noFill/>
              <a:miter lim="800000"/>
              <a:headEnd/>
              <a:tailEnd/>
            </a:ln>
          </p:spPr>
          <p:txBody>
            <a:bodyPr>
              <a:spAutoFit/>
            </a:bodyPr>
            <a:lstStyle/>
            <a:p>
              <a:r>
                <a:rPr lang="ru-RU" sz="800" b="1" dirty="0">
                  <a:solidFill>
                    <a:srgbClr val="006600"/>
                  </a:solidFill>
                </a:rPr>
                <a:t>30 </a:t>
              </a:r>
              <a:r>
                <a:rPr lang="en-US" sz="800" b="1" dirty="0" smtClean="0">
                  <a:solidFill>
                    <a:srgbClr val="006600"/>
                  </a:solidFill>
                </a:rPr>
                <a:t>km</a:t>
              </a:r>
              <a:endParaRPr lang="ru-RU" sz="800" b="1" dirty="0">
                <a:solidFill>
                  <a:srgbClr val="006600"/>
                </a:solidFill>
              </a:endParaRPr>
            </a:p>
          </p:txBody>
        </p:sp>
        <p:sp>
          <p:nvSpPr>
            <p:cNvPr id="15" name="Text Box 44"/>
            <p:cNvSpPr txBox="1">
              <a:spLocks noChangeArrowheads="1"/>
            </p:cNvSpPr>
            <p:nvPr/>
          </p:nvSpPr>
          <p:spPr bwMode="auto">
            <a:xfrm>
              <a:off x="4716016" y="1925366"/>
              <a:ext cx="591344" cy="247390"/>
            </a:xfrm>
            <a:prstGeom prst="rect">
              <a:avLst/>
            </a:prstGeom>
            <a:noFill/>
            <a:ln w="9525">
              <a:noFill/>
              <a:miter lim="800000"/>
              <a:headEnd/>
              <a:tailEnd/>
            </a:ln>
          </p:spPr>
          <p:txBody>
            <a:bodyPr>
              <a:spAutoFit/>
            </a:bodyPr>
            <a:lstStyle/>
            <a:p>
              <a:r>
                <a:rPr lang="ru-RU" sz="800" b="1" dirty="0">
                  <a:solidFill>
                    <a:srgbClr val="006600"/>
                  </a:solidFill>
                </a:rPr>
                <a:t>20 </a:t>
              </a:r>
              <a:r>
                <a:rPr lang="en-US" sz="800" b="1" dirty="0" smtClean="0">
                  <a:solidFill>
                    <a:srgbClr val="006600"/>
                  </a:solidFill>
                </a:rPr>
                <a:t>km</a:t>
              </a:r>
              <a:endParaRPr lang="ru-RU" sz="800" b="1" dirty="0">
                <a:solidFill>
                  <a:srgbClr val="006600"/>
                </a:solidFill>
              </a:endParaRPr>
            </a:p>
          </p:txBody>
        </p:sp>
      </p:grpSp>
      <p:grpSp>
        <p:nvGrpSpPr>
          <p:cNvPr id="16" name="Группа 26"/>
          <p:cNvGrpSpPr>
            <a:grpSpLocks/>
          </p:cNvGrpSpPr>
          <p:nvPr/>
        </p:nvGrpSpPr>
        <p:grpSpPr bwMode="auto">
          <a:xfrm>
            <a:off x="5572132" y="2500306"/>
            <a:ext cx="2546349" cy="1785950"/>
            <a:chOff x="5724128" y="980728"/>
            <a:chExt cx="2760489" cy="2160240"/>
          </a:xfrm>
        </p:grpSpPr>
        <p:pic>
          <p:nvPicPr>
            <p:cNvPr id="17" name="Picture 7"/>
            <p:cNvPicPr>
              <a:picLocks noChangeAspect="1" noChangeArrowheads="1"/>
            </p:cNvPicPr>
            <p:nvPr/>
          </p:nvPicPr>
          <p:blipFill>
            <a:blip r:embed="rId3" cstate="print"/>
            <a:srcRect/>
            <a:stretch>
              <a:fillRect/>
            </a:stretch>
          </p:blipFill>
          <p:spPr bwMode="auto">
            <a:xfrm>
              <a:off x="5724128" y="980728"/>
              <a:ext cx="2760489" cy="2160240"/>
            </a:xfrm>
            <a:prstGeom prst="rect">
              <a:avLst/>
            </a:prstGeom>
            <a:noFill/>
            <a:ln w="9525">
              <a:noFill/>
              <a:miter lim="800000"/>
              <a:headEnd/>
              <a:tailEnd/>
            </a:ln>
          </p:spPr>
        </p:pic>
        <p:sp>
          <p:nvSpPr>
            <p:cNvPr id="18" name="Text Box 42"/>
            <p:cNvSpPr txBox="1">
              <a:spLocks noChangeArrowheads="1"/>
            </p:cNvSpPr>
            <p:nvPr/>
          </p:nvSpPr>
          <p:spPr bwMode="auto">
            <a:xfrm>
              <a:off x="7350326" y="1245678"/>
              <a:ext cx="591344" cy="260596"/>
            </a:xfrm>
            <a:prstGeom prst="rect">
              <a:avLst/>
            </a:prstGeom>
            <a:noFill/>
            <a:ln w="9525">
              <a:noFill/>
              <a:miter lim="800000"/>
              <a:headEnd/>
              <a:tailEnd/>
            </a:ln>
          </p:spPr>
          <p:txBody>
            <a:bodyPr>
              <a:spAutoFit/>
            </a:bodyPr>
            <a:lstStyle/>
            <a:p>
              <a:r>
                <a:rPr lang="ru-RU" sz="800" b="1" dirty="0">
                  <a:solidFill>
                    <a:srgbClr val="006600"/>
                  </a:solidFill>
                </a:rPr>
                <a:t>40 </a:t>
              </a:r>
              <a:r>
                <a:rPr lang="en-US" sz="800" b="1" dirty="0" smtClean="0">
                  <a:solidFill>
                    <a:srgbClr val="006600"/>
                  </a:solidFill>
                </a:rPr>
                <a:t>km</a:t>
              </a:r>
              <a:endParaRPr lang="ru-RU" sz="800" b="1" dirty="0">
                <a:solidFill>
                  <a:srgbClr val="006600"/>
                </a:solidFill>
              </a:endParaRPr>
            </a:p>
          </p:txBody>
        </p:sp>
        <p:sp>
          <p:nvSpPr>
            <p:cNvPr id="19" name="Text Box 43"/>
            <p:cNvSpPr txBox="1">
              <a:spLocks noChangeArrowheads="1"/>
            </p:cNvSpPr>
            <p:nvPr/>
          </p:nvSpPr>
          <p:spPr bwMode="auto">
            <a:xfrm>
              <a:off x="7350326" y="1576866"/>
              <a:ext cx="591344" cy="260596"/>
            </a:xfrm>
            <a:prstGeom prst="rect">
              <a:avLst/>
            </a:prstGeom>
            <a:noFill/>
            <a:ln w="9525">
              <a:noFill/>
              <a:miter lim="800000"/>
              <a:headEnd/>
              <a:tailEnd/>
            </a:ln>
          </p:spPr>
          <p:txBody>
            <a:bodyPr>
              <a:spAutoFit/>
            </a:bodyPr>
            <a:lstStyle/>
            <a:p>
              <a:r>
                <a:rPr lang="ru-RU" sz="800" b="1" dirty="0">
                  <a:solidFill>
                    <a:srgbClr val="006600"/>
                  </a:solidFill>
                </a:rPr>
                <a:t>30 </a:t>
              </a:r>
              <a:r>
                <a:rPr lang="en-US" sz="800" b="1" dirty="0" smtClean="0">
                  <a:solidFill>
                    <a:srgbClr val="006600"/>
                  </a:solidFill>
                </a:rPr>
                <a:t>km</a:t>
              </a:r>
              <a:endParaRPr lang="ru-RU" sz="800" b="1" dirty="0">
                <a:solidFill>
                  <a:srgbClr val="006600"/>
                </a:solidFill>
              </a:endParaRPr>
            </a:p>
          </p:txBody>
        </p:sp>
        <p:sp>
          <p:nvSpPr>
            <p:cNvPr id="20" name="Text Box 44"/>
            <p:cNvSpPr txBox="1">
              <a:spLocks noChangeArrowheads="1"/>
            </p:cNvSpPr>
            <p:nvPr/>
          </p:nvSpPr>
          <p:spPr bwMode="auto">
            <a:xfrm>
              <a:off x="7350326" y="1974292"/>
              <a:ext cx="591344" cy="260596"/>
            </a:xfrm>
            <a:prstGeom prst="rect">
              <a:avLst/>
            </a:prstGeom>
            <a:noFill/>
            <a:ln w="9525">
              <a:noFill/>
              <a:miter lim="800000"/>
              <a:headEnd/>
              <a:tailEnd/>
            </a:ln>
          </p:spPr>
          <p:txBody>
            <a:bodyPr>
              <a:spAutoFit/>
            </a:bodyPr>
            <a:lstStyle/>
            <a:p>
              <a:r>
                <a:rPr lang="ru-RU" sz="800" b="1" dirty="0">
                  <a:solidFill>
                    <a:srgbClr val="006600"/>
                  </a:solidFill>
                </a:rPr>
                <a:t>20 </a:t>
              </a:r>
              <a:r>
                <a:rPr lang="en-US" sz="800" b="1" dirty="0" smtClean="0">
                  <a:solidFill>
                    <a:srgbClr val="006600"/>
                  </a:solidFill>
                </a:rPr>
                <a:t>km</a:t>
              </a:r>
              <a:endParaRPr lang="ru-RU" sz="800" b="1" dirty="0">
                <a:solidFill>
                  <a:srgbClr val="006600"/>
                </a:solidFill>
              </a:endParaRPr>
            </a:p>
          </p:txBody>
        </p:sp>
        <p:sp>
          <p:nvSpPr>
            <p:cNvPr id="21" name="Text Box 45"/>
            <p:cNvSpPr txBox="1">
              <a:spLocks noChangeArrowheads="1"/>
            </p:cNvSpPr>
            <p:nvPr/>
          </p:nvSpPr>
          <p:spPr bwMode="auto">
            <a:xfrm>
              <a:off x="7350326" y="2305480"/>
              <a:ext cx="591344" cy="260596"/>
            </a:xfrm>
            <a:prstGeom prst="rect">
              <a:avLst/>
            </a:prstGeom>
            <a:noFill/>
            <a:ln w="9525">
              <a:noFill/>
              <a:miter lim="800000"/>
              <a:headEnd/>
              <a:tailEnd/>
            </a:ln>
          </p:spPr>
          <p:txBody>
            <a:bodyPr>
              <a:spAutoFit/>
            </a:bodyPr>
            <a:lstStyle/>
            <a:p>
              <a:r>
                <a:rPr lang="ru-RU" sz="800" b="1" dirty="0">
                  <a:solidFill>
                    <a:srgbClr val="006600"/>
                  </a:solidFill>
                </a:rPr>
                <a:t>10 </a:t>
              </a:r>
              <a:r>
                <a:rPr lang="en-US" sz="800" b="1" dirty="0" smtClean="0">
                  <a:solidFill>
                    <a:srgbClr val="006600"/>
                  </a:solidFill>
                </a:rPr>
                <a:t>km</a:t>
              </a:r>
              <a:endParaRPr lang="ru-RU" sz="800" b="1" dirty="0">
                <a:solidFill>
                  <a:srgbClr val="006600"/>
                </a:solidFill>
              </a:endParaRPr>
            </a:p>
          </p:txBody>
        </p:sp>
      </p:grpSp>
      <p:pic>
        <p:nvPicPr>
          <p:cNvPr id="121857" name="Picture 1"/>
          <p:cNvPicPr>
            <a:picLocks noChangeAspect="1" noChangeArrowheads="1"/>
          </p:cNvPicPr>
          <p:nvPr/>
        </p:nvPicPr>
        <p:blipFill>
          <a:blip r:embed="rId4" cstate="print"/>
          <a:srcRect/>
          <a:stretch>
            <a:fillRect/>
          </a:stretch>
        </p:blipFill>
        <p:spPr bwMode="auto">
          <a:xfrm>
            <a:off x="971600" y="908720"/>
            <a:ext cx="7229475" cy="1666875"/>
          </a:xfrm>
          <a:prstGeom prst="rect">
            <a:avLst/>
          </a:prstGeom>
          <a:noFill/>
          <a:ln w="9525">
            <a:noFill/>
            <a:miter lim="800000"/>
            <a:headEnd/>
            <a:tailEnd/>
          </a:ln>
        </p:spPr>
      </p:pic>
      <p:pic>
        <p:nvPicPr>
          <p:cNvPr id="121858" name="Picture 2"/>
          <p:cNvPicPr>
            <a:picLocks noChangeAspect="1" noChangeArrowheads="1"/>
          </p:cNvPicPr>
          <p:nvPr/>
        </p:nvPicPr>
        <p:blipFill>
          <a:blip r:embed="rId5" cstate="print"/>
          <a:srcRect/>
          <a:stretch>
            <a:fillRect/>
          </a:stretch>
        </p:blipFill>
        <p:spPr bwMode="auto">
          <a:xfrm>
            <a:off x="971600" y="2564904"/>
            <a:ext cx="2400300" cy="1581150"/>
          </a:xfrm>
          <a:prstGeom prst="rect">
            <a:avLst/>
          </a:prstGeom>
          <a:noFill/>
          <a:ln w="9525">
            <a:noFill/>
            <a:miter lim="800000"/>
            <a:headEnd/>
            <a:tailEnd/>
          </a:ln>
        </p:spPr>
      </p:pic>
      <p:pic>
        <p:nvPicPr>
          <p:cNvPr id="121859" name="Picture 3"/>
          <p:cNvPicPr>
            <a:picLocks noChangeAspect="1" noChangeArrowheads="1"/>
          </p:cNvPicPr>
          <p:nvPr/>
        </p:nvPicPr>
        <p:blipFill>
          <a:blip r:embed="rId6" cstate="print"/>
          <a:srcRect/>
          <a:stretch>
            <a:fillRect/>
          </a:stretch>
        </p:blipFill>
        <p:spPr bwMode="auto">
          <a:xfrm>
            <a:off x="899592" y="4221088"/>
            <a:ext cx="7296150" cy="1828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0" y="0"/>
            <a:ext cx="9144000" cy="908050"/>
          </a:xfrm>
        </p:spPr>
        <p:txBody>
          <a:bodyPr lIns="90336" tIns="45168" rIns="90336" bIns="45168"/>
          <a:lstStyle/>
          <a:p>
            <a:pPr>
              <a:defRPr/>
            </a:pPr>
            <a:r>
              <a:rPr lang="en-US" sz="24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Lidar</a:t>
            </a: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observations of the SW over Tomsk in the winter of 2014-15. (February)</a:t>
            </a:r>
            <a:endParaRPr lang="ru-RU"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2532" name="Picture 2" descr="C:\Documents and Settings\Marichev\Рабочий стол\Рис _Температура\рис.2015\02\t.bmp"/>
          <p:cNvPicPr>
            <a:picLocks noChangeAspect="1" noChangeArrowheads="1"/>
          </p:cNvPicPr>
          <p:nvPr/>
        </p:nvPicPr>
        <p:blipFill>
          <a:blip r:embed="rId2" cstate="print"/>
          <a:srcRect/>
          <a:stretch>
            <a:fillRect/>
          </a:stretch>
        </p:blipFill>
        <p:spPr bwMode="auto">
          <a:xfrm>
            <a:off x="467544" y="1196752"/>
            <a:ext cx="8321675" cy="1765300"/>
          </a:xfrm>
          <a:prstGeom prst="rect">
            <a:avLst/>
          </a:prstGeom>
          <a:noFill/>
          <a:ln w="9525">
            <a:noFill/>
            <a:miter lim="800000"/>
            <a:headEnd/>
            <a:tailEnd/>
          </a:ln>
        </p:spPr>
      </p:pic>
      <p:pic>
        <p:nvPicPr>
          <p:cNvPr id="22533" name="Рисунок 8" descr="D:\Мои документы\Симпозиум_2015\СП\02\05.02.2015_zonal Wind.gif"/>
          <p:cNvPicPr>
            <a:picLocks noChangeAspect="1" noChangeArrowheads="1"/>
          </p:cNvPicPr>
          <p:nvPr/>
        </p:nvPicPr>
        <p:blipFill>
          <a:blip r:embed="rId3" cstate="print"/>
          <a:srcRect/>
          <a:stretch>
            <a:fillRect/>
          </a:stretch>
        </p:blipFill>
        <p:spPr bwMode="auto">
          <a:xfrm>
            <a:off x="395288" y="3068638"/>
            <a:ext cx="4157662" cy="3171825"/>
          </a:xfrm>
          <a:prstGeom prst="rect">
            <a:avLst/>
          </a:prstGeom>
          <a:noFill/>
          <a:ln w="9525">
            <a:noFill/>
            <a:miter lim="800000"/>
            <a:headEnd/>
            <a:tailEnd/>
          </a:ln>
        </p:spPr>
      </p:pic>
      <p:sp>
        <p:nvSpPr>
          <p:cNvPr id="22534" name="TextBox 9"/>
          <p:cNvSpPr txBox="1">
            <a:spLocks noChangeArrowheads="1"/>
          </p:cNvSpPr>
          <p:nvPr/>
        </p:nvSpPr>
        <p:spPr bwMode="auto">
          <a:xfrm>
            <a:off x="4932363" y="3573463"/>
            <a:ext cx="3816350" cy="1600438"/>
          </a:xfrm>
          <a:prstGeom prst="rect">
            <a:avLst/>
          </a:prstGeom>
          <a:noFill/>
          <a:ln w="9525">
            <a:noFill/>
            <a:miter lim="800000"/>
            <a:headEnd/>
            <a:tailEnd/>
          </a:ln>
        </p:spPr>
        <p:txBody>
          <a:bodyPr>
            <a:spAutoFit/>
          </a:bodyPr>
          <a:lstStyle/>
          <a:p>
            <a:pPr algn="just"/>
            <a:r>
              <a:rPr lang="en-US" sz="1400" dirty="0" smtClean="0">
                <a:latin typeface="Times New Roman" pitchFamily="18" charset="0"/>
                <a:cs typeface="Times New Roman" pitchFamily="18" charset="0"/>
              </a:rPr>
              <a:t>The maximum phase of the manifestation of SW . is February 3-5 - fig. above. Altitude distribution of the direction and speed of the zonal wind of the Northern Hemisphere, recorded on February 5, 2015. The vertical bold line is the vertical section for the latitude of Tomsk. The type of stratospheric warming is major.</a:t>
            </a:r>
            <a:endParaRPr lang="ru-RU" sz="1400" dirty="0">
              <a:latin typeface="Times New Roman" pitchFamily="18" charset="0"/>
              <a:cs typeface="Times New Roman" pitchFamily="18" charset="0"/>
            </a:endParaRPr>
          </a:p>
        </p:txBody>
      </p:sp>
      <p:sp>
        <p:nvSpPr>
          <p:cNvPr id="22535" name="Text Box 37"/>
          <p:cNvSpPr txBox="1">
            <a:spLocks noChangeArrowheads="1"/>
          </p:cNvSpPr>
          <p:nvPr/>
        </p:nvSpPr>
        <p:spPr bwMode="auto">
          <a:xfrm>
            <a:off x="2916238" y="3529013"/>
            <a:ext cx="515937" cy="244475"/>
          </a:xfrm>
          <a:prstGeom prst="rect">
            <a:avLst/>
          </a:prstGeom>
          <a:noFill/>
          <a:ln w="9525">
            <a:noFill/>
            <a:miter lim="800000"/>
            <a:headEnd/>
            <a:tailEnd/>
          </a:ln>
        </p:spPr>
        <p:txBody>
          <a:bodyPr wrap="none">
            <a:spAutoFit/>
          </a:bodyPr>
          <a:lstStyle/>
          <a:p>
            <a:r>
              <a:rPr lang="ru-RU" sz="1000" b="1">
                <a:solidFill>
                  <a:srgbClr val="006600"/>
                </a:solidFill>
              </a:rPr>
              <a:t>40 км</a:t>
            </a:r>
          </a:p>
        </p:txBody>
      </p:sp>
      <p:sp>
        <p:nvSpPr>
          <p:cNvPr id="22536" name="Text Box 38"/>
          <p:cNvSpPr txBox="1">
            <a:spLocks noChangeArrowheads="1"/>
          </p:cNvSpPr>
          <p:nvPr/>
        </p:nvSpPr>
        <p:spPr bwMode="auto">
          <a:xfrm>
            <a:off x="2916238" y="4149725"/>
            <a:ext cx="515937" cy="244475"/>
          </a:xfrm>
          <a:prstGeom prst="rect">
            <a:avLst/>
          </a:prstGeom>
          <a:noFill/>
          <a:ln w="9525">
            <a:noFill/>
            <a:miter lim="800000"/>
            <a:headEnd/>
            <a:tailEnd/>
          </a:ln>
        </p:spPr>
        <p:txBody>
          <a:bodyPr wrap="none">
            <a:spAutoFit/>
          </a:bodyPr>
          <a:lstStyle/>
          <a:p>
            <a:r>
              <a:rPr lang="ru-RU" sz="1000" b="1">
                <a:solidFill>
                  <a:srgbClr val="006600"/>
                </a:solidFill>
              </a:rPr>
              <a:t>30 км</a:t>
            </a:r>
          </a:p>
        </p:txBody>
      </p:sp>
      <p:sp>
        <p:nvSpPr>
          <p:cNvPr id="22537" name="Text Box 39"/>
          <p:cNvSpPr txBox="1">
            <a:spLocks noChangeArrowheads="1"/>
          </p:cNvSpPr>
          <p:nvPr/>
        </p:nvSpPr>
        <p:spPr bwMode="auto">
          <a:xfrm>
            <a:off x="2916238" y="4751388"/>
            <a:ext cx="515937" cy="244475"/>
          </a:xfrm>
          <a:prstGeom prst="rect">
            <a:avLst/>
          </a:prstGeom>
          <a:noFill/>
          <a:ln w="9525">
            <a:noFill/>
            <a:miter lim="800000"/>
            <a:headEnd/>
            <a:tailEnd/>
          </a:ln>
        </p:spPr>
        <p:txBody>
          <a:bodyPr wrap="none">
            <a:spAutoFit/>
          </a:bodyPr>
          <a:lstStyle/>
          <a:p>
            <a:r>
              <a:rPr lang="ru-RU" sz="1000" b="1">
                <a:solidFill>
                  <a:srgbClr val="006600"/>
                </a:solidFill>
              </a:rPr>
              <a:t>20 км</a:t>
            </a:r>
          </a:p>
        </p:txBody>
      </p:sp>
      <p:sp>
        <p:nvSpPr>
          <p:cNvPr id="22538" name="Text Box 40"/>
          <p:cNvSpPr txBox="1">
            <a:spLocks noChangeArrowheads="1"/>
          </p:cNvSpPr>
          <p:nvPr/>
        </p:nvSpPr>
        <p:spPr bwMode="auto">
          <a:xfrm>
            <a:off x="2916238" y="5308600"/>
            <a:ext cx="515937" cy="244475"/>
          </a:xfrm>
          <a:prstGeom prst="rect">
            <a:avLst/>
          </a:prstGeom>
          <a:noFill/>
          <a:ln w="9525">
            <a:noFill/>
            <a:miter lim="800000"/>
            <a:headEnd/>
            <a:tailEnd/>
          </a:ln>
        </p:spPr>
        <p:txBody>
          <a:bodyPr wrap="none">
            <a:spAutoFit/>
          </a:bodyPr>
          <a:lstStyle/>
          <a:p>
            <a:r>
              <a:rPr lang="ru-RU" sz="1000" b="1">
                <a:solidFill>
                  <a:srgbClr val="006600"/>
                </a:solidFill>
              </a:rPr>
              <a:t>10 км</a:t>
            </a:r>
          </a:p>
        </p:txBody>
      </p:sp>
      <p:sp>
        <p:nvSpPr>
          <p:cNvPr id="11" name="TextBox 10"/>
          <p:cNvSpPr txBox="1"/>
          <p:nvPr/>
        </p:nvSpPr>
        <p:spPr>
          <a:xfrm>
            <a:off x="251520" y="1124744"/>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Rectangle 12"/>
          <p:cNvSpPr>
            <a:spLocks noGrp="1" noChangeArrowheads="1"/>
          </p:cNvSpPr>
          <p:nvPr>
            <p:ph type="title"/>
          </p:nvPr>
        </p:nvSpPr>
        <p:spPr>
          <a:xfrm>
            <a:off x="0" y="0"/>
            <a:ext cx="9144000" cy="1196975"/>
          </a:xfrm>
        </p:spPr>
        <p:txBody>
          <a:bodyPr>
            <a:normAutofit/>
          </a:bodyPr>
          <a:lstStyle/>
          <a:p>
            <a:pPr>
              <a:defRPr/>
            </a:pP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Deviations of air density (1) and temperature (2) from the average monthly value during periods of stratospheric warming in the winters of 2014-16.</a:t>
            </a:r>
            <a:endParaRPr lang="ru-RU"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6627" name="Рисунок 4" descr="D:\Incoming\Плотность атмосферы\2015\Atmospheric density\b\a.png"/>
          <p:cNvPicPr>
            <a:picLocks noChangeAspect="1" noChangeArrowheads="1"/>
          </p:cNvPicPr>
          <p:nvPr/>
        </p:nvPicPr>
        <p:blipFill>
          <a:blip r:embed="rId2" cstate="print"/>
          <a:srcRect/>
          <a:stretch>
            <a:fillRect/>
          </a:stretch>
        </p:blipFill>
        <p:spPr bwMode="auto">
          <a:xfrm>
            <a:off x="539552" y="1500174"/>
            <a:ext cx="4136492" cy="1643074"/>
          </a:xfrm>
          <a:prstGeom prst="rect">
            <a:avLst/>
          </a:prstGeom>
          <a:noFill/>
          <a:ln w="9525">
            <a:noFill/>
            <a:miter lim="800000"/>
            <a:headEnd/>
            <a:tailEnd/>
          </a:ln>
        </p:spPr>
      </p:pic>
      <p:pic>
        <p:nvPicPr>
          <p:cNvPr id="26628" name="Рисунок 5" descr="D:\Incoming\Плотность атмосферы\2015\Atmospheric density\b\b.png"/>
          <p:cNvPicPr>
            <a:picLocks noChangeAspect="1" noChangeArrowheads="1"/>
          </p:cNvPicPr>
          <p:nvPr/>
        </p:nvPicPr>
        <p:blipFill>
          <a:blip r:embed="rId3" cstate="print"/>
          <a:srcRect/>
          <a:stretch>
            <a:fillRect/>
          </a:stretch>
        </p:blipFill>
        <p:spPr bwMode="auto">
          <a:xfrm>
            <a:off x="4643438" y="1524932"/>
            <a:ext cx="4345000" cy="1565294"/>
          </a:xfrm>
          <a:prstGeom prst="rect">
            <a:avLst/>
          </a:prstGeom>
          <a:noFill/>
          <a:ln w="9525">
            <a:noFill/>
            <a:miter lim="800000"/>
            <a:headEnd/>
            <a:tailEnd/>
          </a:ln>
        </p:spPr>
      </p:pic>
      <p:sp>
        <p:nvSpPr>
          <p:cNvPr id="27653" name="Rectangle 5"/>
          <p:cNvSpPr>
            <a:spLocks noChangeArrowheads="1"/>
          </p:cNvSpPr>
          <p:nvPr/>
        </p:nvSpPr>
        <p:spPr bwMode="auto">
          <a:xfrm>
            <a:off x="0" y="5608424"/>
            <a:ext cx="9144000" cy="523220"/>
          </a:xfrm>
          <a:prstGeom prst="rect">
            <a:avLst/>
          </a:prstGeom>
          <a:noFill/>
          <a:ln w="9525">
            <a:noFill/>
            <a:miter lim="800000"/>
            <a:headEnd/>
            <a:tailEnd/>
          </a:ln>
        </p:spPr>
        <p:txBody>
          <a:bodyPr wrap="square" anchor="ctr">
            <a:spAutoFit/>
          </a:bodyPr>
          <a:lstStyle/>
          <a:p>
            <a:pPr algn="ctr" eaLnBrk="0" hangingPunct="0">
              <a:tabLst>
                <a:tab pos="450850" algn="l"/>
              </a:tabLst>
              <a:defRPr/>
            </a:pPr>
            <a:r>
              <a:rPr lang="ru-RU" sz="1000" dirty="0">
                <a:latin typeface="Times New Roman" pitchFamily="18" charset="0"/>
                <a:ea typeface="Calibri" pitchFamily="34" charset="0"/>
                <a:cs typeface="Times New Roman" pitchFamily="18" charset="0"/>
              </a:rPr>
              <a:t>	</a:t>
            </a:r>
            <a:r>
              <a:rPr lang="en-US" sz="1400" dirty="0" smtClean="0">
                <a:latin typeface="Times New Roman" pitchFamily="18" charset="0"/>
                <a:cs typeface="Times New Roman" pitchFamily="18" charset="0"/>
              </a:rPr>
              <a:t> Vertical profiles of temperature and air density deviations from their average monthly values according to </a:t>
            </a:r>
            <a:r>
              <a:rPr lang="en-US" sz="1400" dirty="0" err="1" smtClean="0">
                <a:latin typeface="Times New Roman" pitchFamily="18" charset="0"/>
                <a:cs typeface="Times New Roman" pitchFamily="18" charset="0"/>
              </a:rPr>
              <a:t>lidar</a:t>
            </a:r>
            <a:r>
              <a:rPr lang="en-US" sz="1400" dirty="0" smtClean="0">
                <a:latin typeface="Times New Roman" pitchFamily="18" charset="0"/>
                <a:cs typeface="Times New Roman" pitchFamily="18" charset="0"/>
              </a:rPr>
              <a:t> measurements over Tomsk. Curve 1 is density, curve 2 is temperature.</a:t>
            </a:r>
            <a:endParaRPr lang="ru-RU" sz="1400" i="1" dirty="0">
              <a:latin typeface="Times New Roman" pitchFamily="18" charset="0"/>
              <a:ea typeface="Calibri" pitchFamily="34" charset="0"/>
              <a:cs typeface="Times New Roman" pitchFamily="18" charset="0"/>
            </a:endParaRPr>
          </a:p>
        </p:txBody>
      </p:sp>
      <p:pic>
        <p:nvPicPr>
          <p:cNvPr id="6" name="Picture 3" descr="C:\Users\Администратор\Documents\Visual Studio 2010\Projects\WorkHDF\WorkHDF\bin\Debug\Density\2015\12\all.png"/>
          <p:cNvPicPr>
            <a:picLocks noChangeAspect="1" noChangeArrowheads="1"/>
          </p:cNvPicPr>
          <p:nvPr/>
        </p:nvPicPr>
        <p:blipFill>
          <a:blip r:embed="rId4" cstate="print"/>
          <a:srcRect/>
          <a:stretch>
            <a:fillRect/>
          </a:stretch>
        </p:blipFill>
        <p:spPr bwMode="auto">
          <a:xfrm>
            <a:off x="500034" y="3500438"/>
            <a:ext cx="4143974" cy="1638973"/>
          </a:xfrm>
          <a:prstGeom prst="rect">
            <a:avLst/>
          </a:prstGeom>
          <a:noFill/>
          <a:ln w="9525">
            <a:noFill/>
            <a:miter lim="800000"/>
            <a:headEnd/>
            <a:tailEnd/>
          </a:ln>
        </p:spPr>
      </p:pic>
      <p:pic>
        <p:nvPicPr>
          <p:cNvPr id="7" name="Picture 2" descr="C:\Users\Администратор\Documents\Visual Studio 2010\Projects\WorkHDF\WorkHDF\bin\Debug\Density\2016\01\05-11.png"/>
          <p:cNvPicPr>
            <a:picLocks noChangeAspect="1" noChangeArrowheads="1"/>
          </p:cNvPicPr>
          <p:nvPr/>
        </p:nvPicPr>
        <p:blipFill>
          <a:blip r:embed="rId5" cstate="print"/>
          <a:srcRect/>
          <a:stretch>
            <a:fillRect/>
          </a:stretch>
        </p:blipFill>
        <p:spPr bwMode="auto">
          <a:xfrm>
            <a:off x="4643438" y="3500438"/>
            <a:ext cx="4354794" cy="1712926"/>
          </a:xfrm>
          <a:prstGeom prst="rect">
            <a:avLst/>
          </a:prstGeom>
          <a:noFill/>
          <a:ln w="9525">
            <a:noFill/>
            <a:miter lim="800000"/>
            <a:headEnd/>
            <a:tailEnd/>
          </a:ln>
        </p:spPr>
      </p:pic>
      <p:sp>
        <p:nvSpPr>
          <p:cNvPr id="8" name="TextBox 7"/>
          <p:cNvSpPr txBox="1"/>
          <p:nvPr/>
        </p:nvSpPr>
        <p:spPr>
          <a:xfrm rot="16200000">
            <a:off x="272425" y="4122388"/>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
        <p:nvSpPr>
          <p:cNvPr id="9" name="TextBox 8"/>
          <p:cNvSpPr txBox="1"/>
          <p:nvPr/>
        </p:nvSpPr>
        <p:spPr>
          <a:xfrm>
            <a:off x="2123728" y="4941168"/>
            <a:ext cx="1266693" cy="253916"/>
          </a:xfrm>
          <a:prstGeom prst="rect">
            <a:avLst/>
          </a:prstGeom>
          <a:solidFill>
            <a:schemeClr val="bg1"/>
          </a:solidFill>
        </p:spPr>
        <p:txBody>
          <a:bodyPr wrap="none" rtlCol="0">
            <a:spAutoFit/>
          </a:bodyPr>
          <a:lstStyle/>
          <a:p>
            <a:r>
              <a:rPr lang="en-US" sz="1050" dirty="0" smtClean="0"/>
              <a:t>relative deviation,%</a:t>
            </a:r>
            <a:endParaRPr lang="ru-RU" sz="1050" dirty="0"/>
          </a:p>
        </p:txBody>
      </p:sp>
      <p:sp>
        <p:nvSpPr>
          <p:cNvPr id="10" name="TextBox 9"/>
          <p:cNvSpPr txBox="1"/>
          <p:nvPr/>
        </p:nvSpPr>
        <p:spPr>
          <a:xfrm>
            <a:off x="6156176" y="5023809"/>
            <a:ext cx="1266693" cy="253916"/>
          </a:xfrm>
          <a:prstGeom prst="rect">
            <a:avLst/>
          </a:prstGeom>
          <a:solidFill>
            <a:schemeClr val="bg1"/>
          </a:solidFill>
        </p:spPr>
        <p:txBody>
          <a:bodyPr wrap="none" rtlCol="0">
            <a:spAutoFit/>
          </a:bodyPr>
          <a:lstStyle/>
          <a:p>
            <a:r>
              <a:rPr lang="en-US" sz="1050" dirty="0" smtClean="0"/>
              <a:t>relative deviation,%</a:t>
            </a:r>
            <a:endParaRPr lang="ru-RU" sz="1050" dirty="0"/>
          </a:p>
        </p:txBody>
      </p:sp>
      <p:sp>
        <p:nvSpPr>
          <p:cNvPr id="11" name="TextBox 10"/>
          <p:cNvSpPr txBox="1"/>
          <p:nvPr/>
        </p:nvSpPr>
        <p:spPr>
          <a:xfrm rot="16200000">
            <a:off x="4414567" y="4147018"/>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
        <p:nvSpPr>
          <p:cNvPr id="12" name="TextBox 11"/>
          <p:cNvSpPr txBox="1"/>
          <p:nvPr/>
        </p:nvSpPr>
        <p:spPr>
          <a:xfrm rot="16200000">
            <a:off x="314236" y="2237124"/>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
        <p:nvSpPr>
          <p:cNvPr id="13" name="TextBox 12"/>
          <p:cNvSpPr txBox="1"/>
          <p:nvPr/>
        </p:nvSpPr>
        <p:spPr>
          <a:xfrm rot="16200000">
            <a:off x="4448889" y="2255967"/>
            <a:ext cx="492443" cy="246221"/>
          </a:xfrm>
          <a:prstGeom prst="rect">
            <a:avLst/>
          </a:prstGeom>
          <a:solidFill>
            <a:schemeClr val="bg1"/>
          </a:solidFill>
        </p:spPr>
        <p:txBody>
          <a:bodyPr wrap="none" rtlCol="0">
            <a:spAutoFit/>
          </a:bodyPr>
          <a:lstStyle/>
          <a:p>
            <a:r>
              <a:rPr lang="en-US" sz="1000" b="1" dirty="0" smtClean="0"/>
              <a:t>H, km</a:t>
            </a:r>
            <a:endParaRPr lang="ru-RU" sz="1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71438" y="142875"/>
            <a:ext cx="8615362" cy="500063"/>
          </a:xfrm>
        </p:spPr>
        <p:txBody>
          <a:bodyPr/>
          <a:lstStyle/>
          <a:p>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Conclusion</a:t>
            </a:r>
            <a:endParaRPr lang="ru-RU"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603" name="Содержимое 2"/>
          <p:cNvSpPr>
            <a:spLocks noGrp="1"/>
          </p:cNvSpPr>
          <p:nvPr>
            <p:ph idx="1"/>
          </p:nvPr>
        </p:nvSpPr>
        <p:spPr>
          <a:xfrm>
            <a:off x="0" y="1000125"/>
            <a:ext cx="9144000" cy="5715000"/>
          </a:xfrm>
        </p:spPr>
        <p:txBody>
          <a:bodyPr/>
          <a:lstStyle/>
          <a:p>
            <a:endParaRPr lang="ru-RU"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According to the results of </a:t>
            </a:r>
            <a:r>
              <a:rPr lang="en-US" sz="2000" b="1" dirty="0" err="1" smtClean="0">
                <a:latin typeface="Times New Roman" pitchFamily="18" charset="0"/>
                <a:cs typeface="Times New Roman" pitchFamily="18" charset="0"/>
              </a:rPr>
              <a:t>lidar</a:t>
            </a:r>
            <a:r>
              <a:rPr lang="en-US" sz="2000" b="1" dirty="0" smtClean="0">
                <a:latin typeface="Times New Roman" pitchFamily="18" charset="0"/>
                <a:cs typeface="Times New Roman" pitchFamily="18" charset="0"/>
              </a:rPr>
              <a:t> sounding of the atmosphere over Tomsk obtained over a 30-year period, a number of features of the intra-annual dynamics of the thermal regime of the stratosphere were established. </a:t>
            </a:r>
          </a:p>
          <a:p>
            <a:pPr algn="just">
              <a:buNone/>
            </a:pPr>
            <a:r>
              <a:rPr lang="en-US" sz="2000" b="1" dirty="0" smtClean="0">
                <a:latin typeface="Times New Roman" pitchFamily="18" charset="0"/>
                <a:cs typeface="Times New Roman" pitchFamily="18" charset="0"/>
              </a:rPr>
              <a:t>	* Thus, a steady trend of annual manifestations of stratospheric warming over Tomsk was revealed. </a:t>
            </a:r>
          </a:p>
          <a:p>
            <a:pPr algn="just">
              <a:buNone/>
            </a:pP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Warmings</a:t>
            </a:r>
            <a:r>
              <a:rPr lang="en-US" sz="2000" b="1" dirty="0" smtClean="0">
                <a:latin typeface="Times New Roman" pitchFamily="18" charset="0"/>
                <a:cs typeface="Times New Roman" pitchFamily="18" charset="0"/>
              </a:rPr>
              <a:t> are divided into strong (major) and weak (minor). The latter are more common. </a:t>
            </a:r>
          </a:p>
          <a:p>
            <a:pPr algn="just">
              <a:buNone/>
            </a:pPr>
            <a:r>
              <a:rPr lang="en-US" sz="2000" b="1" dirty="0" smtClean="0">
                <a:latin typeface="Times New Roman" pitchFamily="18" charset="0"/>
                <a:cs typeface="Times New Roman" pitchFamily="18" charset="0"/>
              </a:rPr>
              <a:t>	*SWs differ both in the duration of manifestation - from several days to a month or more , and in the amplitude of positive deviations from the average monthly values for major SWs with a maximum of up to 60 K and a drop in the </a:t>
            </a:r>
            <a:r>
              <a:rPr lang="en-US" sz="2000" b="1" dirty="0" err="1" smtClean="0">
                <a:latin typeface="Times New Roman" pitchFamily="18" charset="0"/>
                <a:cs typeface="Times New Roman" pitchFamily="18" charset="0"/>
              </a:rPr>
              <a:t>stratopause</a:t>
            </a:r>
            <a:r>
              <a:rPr lang="en-US" sz="2000" b="1" dirty="0" smtClean="0">
                <a:latin typeface="Times New Roman" pitchFamily="18" charset="0"/>
                <a:cs typeface="Times New Roman" pitchFamily="18" charset="0"/>
              </a:rPr>
              <a:t> height above the earth's surface to 27 km. </a:t>
            </a:r>
          </a:p>
          <a:p>
            <a:pPr algn="just">
              <a:buNone/>
            </a:pPr>
            <a:r>
              <a:rPr lang="en-US" sz="2000" b="1" dirty="0" smtClean="0">
                <a:latin typeface="Times New Roman" pitchFamily="18" charset="0"/>
                <a:cs typeface="Times New Roman" pitchFamily="18" charset="0"/>
              </a:rPr>
              <a:t>	* For the region of Western Siberia for a long period of the year April - November, in the vast majority of cases, the vertical temperature distribution is in good agreement with the CIRA-86 model distribution.</a:t>
            </a:r>
            <a:endParaRPr lang="ru-RU" sz="2000" b="1" dirty="0" smtClean="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511156"/>
          </a:xfrm>
        </p:spPr>
        <p:txBody>
          <a:bodyPr>
            <a:normAutofit/>
          </a:bodyPr>
          <a:lstStyle/>
          <a:p>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Average monthly temperature profiles for each year of the period 2010 - 2020</a:t>
            </a:r>
            <a:endParaRPr lang="ru-RU"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285720" y="6215082"/>
            <a:ext cx="8286808"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The curves of different colors are the average monthly temperature profiles of each year, the black curves are the average monthly for the entire period of 2010-2020.</a:t>
            </a:r>
            <a:endParaRPr lang="ru-RU" sz="1400" dirty="0">
              <a:latin typeface="Times New Roman" pitchFamily="18" charset="0"/>
              <a:cs typeface="Times New Roman" pitchFamily="18" charset="0"/>
            </a:endParaRPr>
          </a:p>
        </p:txBody>
      </p:sp>
      <p:pic>
        <p:nvPicPr>
          <p:cNvPr id="117761" name="Picture 1"/>
          <p:cNvPicPr>
            <a:picLocks noChangeAspect="1" noChangeArrowheads="1"/>
          </p:cNvPicPr>
          <p:nvPr/>
        </p:nvPicPr>
        <p:blipFill>
          <a:blip r:embed="rId2" cstate="print"/>
          <a:srcRect/>
          <a:stretch>
            <a:fillRect/>
          </a:stretch>
        </p:blipFill>
        <p:spPr bwMode="auto">
          <a:xfrm>
            <a:off x="1403648" y="476672"/>
            <a:ext cx="6454122" cy="576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14356"/>
          </a:xfrm>
        </p:spPr>
        <p:txBody>
          <a:bodyPr>
            <a:normAutofit/>
          </a:bodyPr>
          <a:lstStyle/>
          <a:p>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Average monthly temperature profiles for the entire observation period 2010-2020</a:t>
            </a:r>
            <a:endParaRPr lang="ru-RU"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0" y="6453336"/>
            <a:ext cx="91440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Curves in red - </a:t>
            </a:r>
            <a:r>
              <a:rPr lang="en-US" sz="1400" dirty="0" err="1" smtClean="0">
                <a:latin typeface="Times New Roman" pitchFamily="18" charset="0"/>
                <a:cs typeface="Times New Roman" pitchFamily="18" charset="0"/>
              </a:rPr>
              <a:t>lidar</a:t>
            </a:r>
            <a:r>
              <a:rPr lang="en-US" sz="1400" dirty="0" smtClean="0">
                <a:latin typeface="Times New Roman" pitchFamily="18" charset="0"/>
                <a:cs typeface="Times New Roman" pitchFamily="18" charset="0"/>
              </a:rPr>
              <a:t> temperature profiles, green - model CIRA-86</a:t>
            </a:r>
            <a:endParaRPr lang="ru-RU" sz="1400" dirty="0">
              <a:latin typeface="Times New Roman" pitchFamily="18" charset="0"/>
              <a:cs typeface="Times New Roman" pitchFamily="18" charset="0"/>
            </a:endParaRPr>
          </a:p>
        </p:txBody>
      </p:sp>
      <p:pic>
        <p:nvPicPr>
          <p:cNvPr id="116737" name="Picture 1"/>
          <p:cNvPicPr>
            <a:picLocks noChangeAspect="1" noChangeArrowheads="1"/>
          </p:cNvPicPr>
          <p:nvPr/>
        </p:nvPicPr>
        <p:blipFill>
          <a:blip r:embed="rId2" cstate="print"/>
          <a:srcRect/>
          <a:stretch>
            <a:fillRect/>
          </a:stretch>
        </p:blipFill>
        <p:spPr bwMode="auto">
          <a:xfrm>
            <a:off x="1187624" y="692696"/>
            <a:ext cx="6847413" cy="5760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71480"/>
          </a:xfrm>
        </p:spPr>
        <p:txBody>
          <a:bodyPr>
            <a:noAutofit/>
          </a:bodyPr>
          <a:lstStyle/>
          <a:p>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Long-term temperature variation according to </a:t>
            </a:r>
            <a:r>
              <a:rPr lang="en-US" sz="20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lidar</a:t>
            </a: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measurements in the stratosphere at different altitudes</a:t>
            </a:r>
            <a:endParaRPr lang="ru-RU"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0" y="6273225"/>
            <a:ext cx="9144000" cy="584775"/>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Curves in blue - </a:t>
            </a:r>
            <a:r>
              <a:rPr lang="en-US" sz="1400" dirty="0" err="1" smtClean="0">
                <a:latin typeface="Times New Roman" pitchFamily="18" charset="0"/>
                <a:cs typeface="Times New Roman" pitchFamily="18" charset="0"/>
              </a:rPr>
              <a:t>lidar</a:t>
            </a:r>
            <a:r>
              <a:rPr lang="en-US" sz="1400" dirty="0" smtClean="0">
                <a:latin typeface="Times New Roman" pitchFamily="18" charset="0"/>
                <a:cs typeface="Times New Roman" pitchFamily="18" charset="0"/>
              </a:rPr>
              <a:t> temperature measurements, red - temperature according to the CIRA-86 model.</a:t>
            </a:r>
            <a:endParaRPr lang="ru-RU" sz="1400" dirty="0" smtClean="0">
              <a:latin typeface="Times New Roman" pitchFamily="18" charset="0"/>
              <a:cs typeface="Times New Roman" pitchFamily="18" charset="0"/>
            </a:endParaRPr>
          </a:p>
          <a:p>
            <a:endParaRPr lang="ru-RU" dirty="0"/>
          </a:p>
        </p:txBody>
      </p:sp>
      <p:pic>
        <p:nvPicPr>
          <p:cNvPr id="115713" name="Picture 1" descr="F:\Documents\Конференции\2021\Оптика атмосферы\Temp10-20_eng.png"/>
          <p:cNvPicPr>
            <a:picLocks noChangeAspect="1" noChangeArrowheads="1"/>
          </p:cNvPicPr>
          <p:nvPr/>
        </p:nvPicPr>
        <p:blipFill>
          <a:blip r:embed="rId2" cstate="print"/>
          <a:srcRect/>
          <a:stretch>
            <a:fillRect/>
          </a:stretch>
        </p:blipFill>
        <p:spPr bwMode="auto">
          <a:xfrm>
            <a:off x="467544" y="692696"/>
            <a:ext cx="8136904" cy="554461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02434"/>
          </a:xfrm>
        </p:spPr>
        <p:txBody>
          <a:bodyPr/>
          <a:lstStyle/>
          <a:p>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a:t>
            </a:r>
            <a:endParaRPr lang="ru-RU"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2527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0" y="0"/>
            <a:ext cx="9144000" cy="1268760"/>
          </a:xfrm>
        </p:spPr>
        <p:txBody>
          <a:bodyPr lIns="90336" tIns="45168" rIns="90336" bIns="45168">
            <a:noAutofit/>
          </a:bodyPr>
          <a:lstStyle/>
          <a:p>
            <a:pPr>
              <a:defRPr/>
            </a:pPr>
            <a:r>
              <a:rPr lang="en-US" sz="16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LIDAR complex of the Station of high-altitude sounding of the atmosphere </a:t>
            </a:r>
            <a:r>
              <a:rPr lang="en-US" sz="1600" b="1" dirty="0" smtClean="0">
                <a:solidFill>
                  <a:srgbClr val="0000FF"/>
                </a:solidFill>
                <a:latin typeface="Times New Roman" pitchFamily="18" charset="0"/>
                <a:cs typeface="Times New Roman" pitchFamily="18" charset="0"/>
              </a:rPr>
              <a:t>: </a:t>
            </a:r>
            <a:br>
              <a:rPr lang="en-US" sz="1600" b="1" dirty="0" smtClean="0">
                <a:solidFill>
                  <a:srgbClr val="0000FF"/>
                </a:solidFill>
                <a:latin typeface="Times New Roman" pitchFamily="18" charset="0"/>
                <a:cs typeface="Times New Roman" pitchFamily="18" charset="0"/>
              </a:rPr>
            </a:br>
            <a:r>
              <a:rPr lang="en-US" sz="1600" b="1" dirty="0" smtClean="0">
                <a:solidFill>
                  <a:srgbClr val="0000FF"/>
                </a:solidFill>
                <a:latin typeface="Times New Roman" pitchFamily="18" charset="0"/>
                <a:cs typeface="Times New Roman" pitchFamily="18" charset="0"/>
              </a:rPr>
              <a:t>sounding at wavelengths of 532 and 355 nm; reception of elastic and Raman scattering signals in six channels at wavelengths of 532 and 355 nm, 607 and 384 </a:t>
            </a:r>
            <a:r>
              <a:rPr lang="en-US" sz="1600" b="1" dirty="0" err="1" smtClean="0">
                <a:solidFill>
                  <a:srgbClr val="0000FF"/>
                </a:solidFill>
                <a:latin typeface="Times New Roman" pitchFamily="18" charset="0"/>
                <a:cs typeface="Times New Roman" pitchFamily="18" charset="0"/>
              </a:rPr>
              <a:t>nm.MSVZA</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lidar</a:t>
            </a:r>
            <a:r>
              <a:rPr lang="en-US" sz="1600" b="1" dirty="0" smtClean="0">
                <a:solidFill>
                  <a:srgbClr val="0000FF"/>
                </a:solidFill>
                <a:latin typeface="Times New Roman" pitchFamily="18" charset="0"/>
                <a:cs typeface="Times New Roman" pitchFamily="18" charset="0"/>
              </a:rPr>
              <a:t> complex: sounding at wavelengths of 532 and 355 nm; reception of elastic and Raman scattering signals in six channels at wavelengths of 532 and 355 nm, 607 and 384 nm.</a:t>
            </a:r>
            <a:endParaRPr lang="ru-RU" sz="1600" b="1" dirty="0" smtClean="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12" name="Прямоугольник 15"/>
          <p:cNvSpPr>
            <a:spLocks noChangeArrowheads="1"/>
          </p:cNvSpPr>
          <p:nvPr/>
        </p:nvSpPr>
        <p:spPr bwMode="auto">
          <a:xfrm>
            <a:off x="0" y="1428736"/>
            <a:ext cx="9144000" cy="50400"/>
          </a:xfrm>
          <a:prstGeom prst="rect">
            <a:avLst/>
          </a:prstGeom>
          <a:gradFill rotWithShape="1">
            <a:gsLst>
              <a:gs pos="0">
                <a:schemeClr val="bg1"/>
              </a:gs>
              <a:gs pos="25000">
                <a:srgbClr val="21D6E0"/>
              </a:gs>
              <a:gs pos="75000">
                <a:srgbClr val="0087E6"/>
              </a:gs>
              <a:gs pos="100000">
                <a:srgbClr val="000099"/>
              </a:gs>
            </a:gsLst>
            <a:lin ang="0" scaled="1"/>
          </a:gradFill>
          <a:ln w="9525" algn="ctr">
            <a:noFill/>
            <a:round/>
            <a:headEnd/>
            <a:tailEnd/>
          </a:ln>
        </p:spPr>
        <p:txBody>
          <a:bodyPr/>
          <a:lstStyle/>
          <a:p>
            <a:pPr algn="ctr">
              <a:defRPr/>
            </a:pPr>
            <a:endParaRPr lang="ru-RU" sz="2000" b="1" dirty="0">
              <a:solidFill>
                <a:srgbClr val="FF3300"/>
              </a:solidFill>
            </a:endParaRPr>
          </a:p>
        </p:txBody>
      </p:sp>
      <p:sp>
        <p:nvSpPr>
          <p:cNvPr id="15" name="Номер слайда 14"/>
          <p:cNvSpPr>
            <a:spLocks noGrp="1"/>
          </p:cNvSpPr>
          <p:nvPr>
            <p:ph type="sldNum" sz="quarter" idx="12"/>
          </p:nvPr>
        </p:nvSpPr>
        <p:spPr>
          <a:xfrm>
            <a:off x="8532440" y="6381750"/>
            <a:ext cx="514400" cy="476250"/>
          </a:xfrm>
        </p:spPr>
        <p:txBody>
          <a:bodyPr/>
          <a:lstStyle/>
          <a:p>
            <a:pPr>
              <a:defRPr/>
            </a:pPr>
            <a:fld id="{68DD3255-A23B-4CBB-AD50-7D92A60E3C6C}" type="slidenum">
              <a:rPr lang="ru-RU" smtClean="0"/>
              <a:pPr>
                <a:defRPr/>
              </a:pPr>
              <a:t>3</a:t>
            </a:fld>
            <a:endParaRPr lang="ru-RU" dirty="0"/>
          </a:p>
        </p:txBody>
      </p:sp>
      <p:sp>
        <p:nvSpPr>
          <p:cNvPr id="17" name="TextBox 16"/>
          <p:cNvSpPr txBox="1"/>
          <p:nvPr/>
        </p:nvSpPr>
        <p:spPr>
          <a:xfrm>
            <a:off x="5214942" y="3857628"/>
            <a:ext cx="3714776" cy="246221"/>
          </a:xfrm>
          <a:prstGeom prst="rect">
            <a:avLst/>
          </a:prstGeom>
          <a:noFill/>
        </p:spPr>
        <p:txBody>
          <a:bodyPr wrap="square" rtlCol="0">
            <a:spAutoFit/>
          </a:bodyPr>
          <a:lstStyle/>
          <a:p>
            <a:pPr algn="ctr"/>
            <a:r>
              <a:rPr lang="en-US" sz="1000" dirty="0" err="1" smtClean="0">
                <a:latin typeface="Times New Roman" pitchFamily="18" charset="0"/>
                <a:cs typeface="Times New Roman" pitchFamily="18" charset="0"/>
              </a:rPr>
              <a:t>Photoreceiving</a:t>
            </a:r>
            <a:r>
              <a:rPr lang="en-US" sz="1000" dirty="0" smtClean="0">
                <a:latin typeface="Times New Roman" pitchFamily="18" charset="0"/>
                <a:cs typeface="Times New Roman" pitchFamily="18" charset="0"/>
              </a:rPr>
              <a:t> block of spectral optics (6 receiving channels</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pic>
        <p:nvPicPr>
          <p:cNvPr id="55297" name="Picture 1" descr="F:\Documents\Отчеты\2018\Грант Президента\Схема приемного блока.png"/>
          <p:cNvPicPr>
            <a:picLocks noChangeAspect="1" noChangeArrowheads="1"/>
          </p:cNvPicPr>
          <p:nvPr/>
        </p:nvPicPr>
        <p:blipFill>
          <a:blip r:embed="rId2" cstate="print"/>
          <a:srcRect/>
          <a:stretch>
            <a:fillRect/>
          </a:stretch>
        </p:blipFill>
        <p:spPr bwMode="auto">
          <a:xfrm>
            <a:off x="500034" y="1428736"/>
            <a:ext cx="3017553" cy="2346148"/>
          </a:xfrm>
          <a:prstGeom prst="rect">
            <a:avLst/>
          </a:prstGeom>
          <a:noFill/>
        </p:spPr>
      </p:pic>
      <p:sp>
        <p:nvSpPr>
          <p:cNvPr id="19" name="TextBox 18"/>
          <p:cNvSpPr txBox="1"/>
          <p:nvPr/>
        </p:nvSpPr>
        <p:spPr>
          <a:xfrm>
            <a:off x="357158" y="3857628"/>
            <a:ext cx="3714776" cy="246221"/>
          </a:xfrm>
          <a:prstGeom prst="rect">
            <a:avLst/>
          </a:prstGeom>
          <a:noFill/>
        </p:spPr>
        <p:txBody>
          <a:bodyPr wrap="square" rtlCol="0">
            <a:spAutoFit/>
          </a:bodyPr>
          <a:lstStyle/>
          <a:p>
            <a:pPr algn="ctr"/>
            <a:r>
              <a:rPr lang="en-US" sz="1000" dirty="0" smtClean="0">
                <a:latin typeface="Times New Roman" pitchFamily="18" charset="0"/>
                <a:cs typeface="Times New Roman" pitchFamily="18" charset="0"/>
              </a:rPr>
              <a:t>Scheme of the operating </a:t>
            </a:r>
            <a:r>
              <a:rPr lang="en-US" sz="1000" dirty="0" err="1" smtClean="0">
                <a:latin typeface="Times New Roman" pitchFamily="18" charset="0"/>
                <a:cs typeface="Times New Roman" pitchFamily="18" charset="0"/>
              </a:rPr>
              <a:t>photoreceiving</a:t>
            </a:r>
            <a:r>
              <a:rPr lang="en-US" sz="1000" dirty="0" smtClean="0">
                <a:latin typeface="Times New Roman" pitchFamily="18" charset="0"/>
                <a:cs typeface="Times New Roman" pitchFamily="18" charset="0"/>
              </a:rPr>
              <a:t> unit (6 receiving channels)</a:t>
            </a:r>
            <a:endParaRPr lang="ru-RU" sz="1000" dirty="0">
              <a:latin typeface="Times New Roman" pitchFamily="18" charset="0"/>
              <a:cs typeface="Times New Roman" pitchFamily="18" charset="0"/>
            </a:endParaRPr>
          </a:p>
        </p:txBody>
      </p:sp>
      <p:pic>
        <p:nvPicPr>
          <p:cNvPr id="20" name="Рисунок 19" descr="D:\Мои документы\РФФИ_2019_региональный проект\Отчет_2021\Файлы\20210915_110626.jpg"/>
          <p:cNvPicPr/>
          <p:nvPr/>
        </p:nvPicPr>
        <p:blipFill>
          <a:blip r:embed="rId3" cstate="print"/>
          <a:srcRect l="24226"/>
          <a:stretch>
            <a:fillRect/>
          </a:stretch>
        </p:blipFill>
        <p:spPr bwMode="auto">
          <a:xfrm rot="5400000">
            <a:off x="5773129" y="1442053"/>
            <a:ext cx="2286017" cy="2259385"/>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srcRect/>
          <a:stretch>
            <a:fillRect/>
          </a:stretch>
        </p:blipFill>
        <p:spPr bwMode="auto">
          <a:xfrm>
            <a:off x="285720" y="4286256"/>
            <a:ext cx="2543175" cy="1905000"/>
          </a:xfrm>
          <a:prstGeom prst="rect">
            <a:avLst/>
          </a:prstGeom>
          <a:noFill/>
          <a:ln w="9525">
            <a:noFill/>
            <a:miter lim="800000"/>
            <a:headEnd/>
            <a:tailEnd/>
          </a:ln>
        </p:spPr>
      </p:pic>
      <p:pic>
        <p:nvPicPr>
          <p:cNvPr id="23" name="Picture 4"/>
          <p:cNvPicPr>
            <a:picLocks noChangeAspect="1" noChangeArrowheads="1"/>
          </p:cNvPicPr>
          <p:nvPr/>
        </p:nvPicPr>
        <p:blipFill>
          <a:blip r:embed="rId5" cstate="print"/>
          <a:srcRect/>
          <a:stretch>
            <a:fillRect/>
          </a:stretch>
        </p:blipFill>
        <p:spPr bwMode="auto">
          <a:xfrm>
            <a:off x="3071802" y="4286256"/>
            <a:ext cx="2600325" cy="1943100"/>
          </a:xfrm>
          <a:prstGeom prst="rect">
            <a:avLst/>
          </a:prstGeom>
          <a:noFill/>
          <a:ln w="9525">
            <a:noFill/>
            <a:miter lim="800000"/>
            <a:headEnd/>
            <a:tailEnd/>
          </a:ln>
        </p:spPr>
      </p:pic>
      <p:pic>
        <p:nvPicPr>
          <p:cNvPr id="24" name="Picture 2"/>
          <p:cNvPicPr>
            <a:picLocks noChangeAspect="1" noChangeArrowheads="1"/>
          </p:cNvPicPr>
          <p:nvPr/>
        </p:nvPicPr>
        <p:blipFill>
          <a:blip r:embed="rId6" cstate="print"/>
          <a:srcRect/>
          <a:stretch>
            <a:fillRect/>
          </a:stretch>
        </p:blipFill>
        <p:spPr bwMode="auto">
          <a:xfrm>
            <a:off x="5786446" y="4357694"/>
            <a:ext cx="2609850" cy="1943100"/>
          </a:xfrm>
          <a:prstGeom prst="rect">
            <a:avLst/>
          </a:prstGeom>
          <a:noFill/>
          <a:ln w="9525">
            <a:noFill/>
            <a:miter lim="800000"/>
            <a:headEnd/>
            <a:tailEnd/>
          </a:ln>
        </p:spPr>
      </p:pic>
      <p:sp>
        <p:nvSpPr>
          <p:cNvPr id="25" name="TextBox 8"/>
          <p:cNvSpPr txBox="1">
            <a:spLocks noChangeArrowheads="1"/>
          </p:cNvSpPr>
          <p:nvPr/>
        </p:nvSpPr>
        <p:spPr bwMode="auto">
          <a:xfrm>
            <a:off x="0" y="6211887"/>
            <a:ext cx="9144000" cy="646331"/>
          </a:xfrm>
          <a:prstGeom prst="rect">
            <a:avLst/>
          </a:prstGeom>
          <a:noFill/>
          <a:ln w="9525">
            <a:noFill/>
            <a:miter lim="800000"/>
            <a:headEnd/>
            <a:tailEnd/>
          </a:ln>
        </p:spPr>
        <p:txBody>
          <a:bodyPr>
            <a:spAutoFit/>
          </a:bodyPr>
          <a:lstStyle/>
          <a:p>
            <a:pPr algn="ctr"/>
            <a:r>
              <a:rPr lang="en-US" sz="1200" b="1" dirty="0" smtClean="0">
                <a:latin typeface="Times New Roman" pitchFamily="18" charset="0"/>
                <a:cs typeface="Times New Roman" pitchFamily="18" charset="0"/>
              </a:rPr>
              <a:t>Signals received with a </a:t>
            </a:r>
            <a:r>
              <a:rPr lang="en-US" sz="1200" b="1" dirty="0" err="1" smtClean="0">
                <a:latin typeface="Times New Roman" pitchFamily="18" charset="0"/>
                <a:cs typeface="Times New Roman" pitchFamily="18" charset="0"/>
              </a:rPr>
              <a:t>cirus</a:t>
            </a:r>
            <a:r>
              <a:rPr lang="en-US" sz="1200" b="1" dirty="0" smtClean="0">
                <a:latin typeface="Times New Roman" pitchFamily="18" charset="0"/>
                <a:cs typeface="Times New Roman" pitchFamily="18" charset="0"/>
              </a:rPr>
              <a:t> cloud at a height of 10 km (a) and in a cloudless atmosphere (b). Green and white curves are elastic scattering signals from the near and far zones, blue curves are Raman scattering signals at a wavelength of 607 nm (excitation from 532 nm). Signals received during probing at a wavelength of 355 nm (c).</a:t>
            </a:r>
            <a:endParaRPr lang="ru-RU" sz="12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idx="4294967295"/>
          </p:nvPr>
        </p:nvSpPr>
        <p:spPr>
          <a:xfrm>
            <a:off x="0" y="-34925"/>
            <a:ext cx="9144000" cy="1268413"/>
          </a:xfrm>
        </p:spPr>
        <p:txBody>
          <a:bodyPr lIns="90336" tIns="45168" rIns="90336" bIns="45168">
            <a:normAutofit/>
          </a:bodyPr>
          <a:lstStyle/>
          <a:p>
            <a:pPr>
              <a:defRPr/>
            </a:pP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Aerosol Recovery Method</a:t>
            </a:r>
            <a:b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b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stratification and aerosol filling of the stratosphere from single-wave </a:t>
            </a:r>
            <a:r>
              <a:rPr lang="en-US" sz="24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lidar</a:t>
            </a: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measurements.</a:t>
            </a:r>
            <a:endParaRPr lang="ru-RU" sz="2400" b="1" dirty="0" smtClean="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2052" name="Picture 3"/>
          <p:cNvPicPr>
            <a:picLocks noGrp="1" noChangeAspect="1" noChangeArrowheads="1"/>
          </p:cNvPicPr>
          <p:nvPr>
            <p:ph type="subTitle" idx="4294967295"/>
          </p:nvPr>
        </p:nvPicPr>
        <p:blipFill>
          <a:blip r:embed="rId3" cstate="print"/>
          <a:srcRect l="10625" t="16275" r="10625" b="4758"/>
          <a:stretch>
            <a:fillRect/>
          </a:stretch>
        </p:blipFill>
        <p:spPr>
          <a:xfrm>
            <a:off x="2195736" y="1268760"/>
            <a:ext cx="4541832" cy="2725641"/>
          </a:xfrm>
        </p:spPr>
      </p:pic>
      <p:sp>
        <p:nvSpPr>
          <p:cNvPr id="196612" name="Rectangle 4"/>
          <p:cNvSpPr>
            <a:spLocks noChangeArrowheads="1"/>
          </p:cNvSpPr>
          <p:nvPr/>
        </p:nvSpPr>
        <p:spPr bwMode="auto">
          <a:xfrm>
            <a:off x="0" y="3300413"/>
            <a:ext cx="9144000" cy="0"/>
          </a:xfrm>
          <a:prstGeom prst="rect">
            <a:avLst/>
          </a:prstGeom>
          <a:noFill/>
          <a:ln w="9525">
            <a:noFill/>
            <a:miter lim="800000"/>
            <a:headEnd/>
            <a:tailEnd/>
          </a:ln>
          <a:effectLst/>
        </p:spPr>
        <p:txBody>
          <a:bodyPr wrap="none" lIns="91422" tIns="45711" rIns="91422" bIns="45711" anchor="ctr">
            <a:spAutoFit/>
          </a:bodyPr>
          <a:lstStyle/>
          <a:p>
            <a:pPr algn="ctr">
              <a:defRPr/>
            </a:pPr>
            <a:endParaRPr lang="ru-RU" sz="2400" b="1">
              <a:effectLst>
                <a:outerShdw blurRad="38100" dist="38100" dir="2700000" algn="tl">
                  <a:srgbClr val="000000">
                    <a:alpha val="43137"/>
                  </a:srgbClr>
                </a:outerShdw>
              </a:effectLst>
            </a:endParaRPr>
          </a:p>
        </p:txBody>
      </p:sp>
      <p:sp>
        <p:nvSpPr>
          <p:cNvPr id="196613" name="Rectangle 5"/>
          <p:cNvSpPr>
            <a:spLocks noChangeArrowheads="1"/>
          </p:cNvSpPr>
          <p:nvPr/>
        </p:nvSpPr>
        <p:spPr bwMode="auto">
          <a:xfrm>
            <a:off x="285720" y="4071942"/>
            <a:ext cx="4000528" cy="368217"/>
          </a:xfrm>
          <a:prstGeom prst="rect">
            <a:avLst/>
          </a:prstGeom>
          <a:noFill/>
          <a:ln w="9525">
            <a:noFill/>
            <a:miter lim="800000"/>
            <a:headEnd/>
            <a:tailEnd/>
          </a:ln>
          <a:effectLst/>
        </p:spPr>
        <p:txBody>
          <a:bodyPr wrap="square" lIns="90336" tIns="45168" rIns="90336" bIns="45168" anchor="ctr">
            <a:spAutoFit/>
          </a:bodyPr>
          <a:lstStyle/>
          <a:p>
            <a:pPr defTabSz="903288">
              <a:defRPr/>
            </a:pPr>
            <a:r>
              <a:rPr lang="en-US" b="1" i="1" dirty="0">
                <a:effectLst>
                  <a:outerShdw blurRad="38100" dist="38100" dir="2700000" algn="tl">
                    <a:srgbClr val="C0C0C0"/>
                  </a:outerShdw>
                </a:effectLst>
              </a:rPr>
              <a:t>N(H)=EAqT2(H)[</a:t>
            </a:r>
            <a:r>
              <a:rPr lang="en-US" b="1" i="1" dirty="0" err="1">
                <a:effectLst>
                  <a:outerShdw blurRad="38100" dist="38100" dir="2700000" algn="tl">
                    <a:srgbClr val="C0C0C0"/>
                  </a:outerShdw>
                </a:effectLst>
              </a:rPr>
              <a:t>βa</a:t>
            </a:r>
            <a:r>
              <a:rPr lang="en-US" b="1" i="1" dirty="0">
                <a:effectLst>
                  <a:outerShdw blurRad="38100" dist="38100" dir="2700000" algn="tl">
                    <a:srgbClr val="C0C0C0"/>
                  </a:outerShdw>
                </a:effectLst>
              </a:rPr>
              <a:t>(H)+</a:t>
            </a:r>
            <a:r>
              <a:rPr lang="en-US" b="1" i="1" dirty="0" err="1">
                <a:effectLst>
                  <a:outerShdw blurRad="38100" dist="38100" dir="2700000" algn="tl">
                    <a:srgbClr val="C0C0C0"/>
                  </a:outerShdw>
                </a:effectLst>
              </a:rPr>
              <a:t>βm</a:t>
            </a:r>
            <a:r>
              <a:rPr lang="en-US" b="1" i="1" dirty="0">
                <a:effectLst>
                  <a:outerShdw blurRad="38100" dist="38100" dir="2700000" algn="tl">
                    <a:srgbClr val="C0C0C0"/>
                  </a:outerShdw>
                </a:effectLst>
              </a:rPr>
              <a:t>(H)]H-2+Nphn</a:t>
            </a:r>
          </a:p>
        </p:txBody>
      </p:sp>
      <p:graphicFrame>
        <p:nvGraphicFramePr>
          <p:cNvPr id="2050" name="Object 6"/>
          <p:cNvGraphicFramePr>
            <a:graphicFrameLocks noChangeAspect="1"/>
          </p:cNvGraphicFramePr>
          <p:nvPr/>
        </p:nvGraphicFramePr>
        <p:xfrm>
          <a:off x="214282" y="4572008"/>
          <a:ext cx="4248150" cy="633412"/>
        </p:xfrm>
        <a:graphic>
          <a:graphicData uri="http://schemas.openxmlformats.org/presentationml/2006/ole">
            <mc:AlternateContent xmlns:mc="http://schemas.openxmlformats.org/markup-compatibility/2006">
              <mc:Choice xmlns:v="urn:schemas-microsoft-com:vml" Requires="v">
                <p:oleObj spid="_x0000_s79875" name="Equation" r:id="rId4" imgW="2895600" imgH="431800" progId="">
                  <p:embed/>
                </p:oleObj>
              </mc:Choice>
              <mc:Fallback>
                <p:oleObj name="Equation" r:id="rId4" imgW="2895600" imgH="431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4572008"/>
                        <a:ext cx="42481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6616" name="Text Box 8"/>
          <p:cNvSpPr txBox="1">
            <a:spLocks noChangeArrowheads="1"/>
          </p:cNvSpPr>
          <p:nvPr/>
        </p:nvSpPr>
        <p:spPr bwMode="auto">
          <a:xfrm>
            <a:off x="4500562" y="4071942"/>
            <a:ext cx="3994150" cy="337439"/>
          </a:xfrm>
          <a:prstGeom prst="rect">
            <a:avLst/>
          </a:prstGeom>
          <a:noFill/>
          <a:ln w="9525">
            <a:noFill/>
            <a:miter lim="800000"/>
            <a:headEnd/>
            <a:tailEnd/>
          </a:ln>
          <a:effectLst/>
        </p:spPr>
        <p:txBody>
          <a:bodyPr lIns="90336" tIns="45168" rIns="90336" bIns="45168">
            <a:spAutoFit/>
          </a:bodyPr>
          <a:lstStyle>
            <a:lvl1pPr algn="l" defTabSz="903288">
              <a:defRPr>
                <a:solidFill>
                  <a:schemeClr val="tx1"/>
                </a:solidFill>
                <a:latin typeface="Arial" charset="0"/>
              </a:defRPr>
            </a:lvl1pPr>
            <a:lvl2pPr marL="452438" algn="l" defTabSz="903288">
              <a:defRPr>
                <a:solidFill>
                  <a:schemeClr val="tx1"/>
                </a:solidFill>
                <a:latin typeface="Arial" charset="0"/>
              </a:defRPr>
            </a:lvl2pPr>
            <a:lvl3pPr marL="903288" algn="l" defTabSz="903288">
              <a:defRPr>
                <a:solidFill>
                  <a:schemeClr val="tx1"/>
                </a:solidFill>
                <a:latin typeface="Arial" charset="0"/>
              </a:defRPr>
            </a:lvl3pPr>
            <a:lvl4pPr marL="1355725" algn="l" defTabSz="903288">
              <a:defRPr>
                <a:solidFill>
                  <a:schemeClr val="tx1"/>
                </a:solidFill>
                <a:latin typeface="Arial" charset="0"/>
              </a:defRPr>
            </a:lvl4pPr>
            <a:lvl5pPr marL="1806575" algn="l" defTabSz="903288">
              <a:defRPr>
                <a:solidFill>
                  <a:schemeClr val="tx1"/>
                </a:solidFill>
                <a:latin typeface="Arial" charset="0"/>
              </a:defRPr>
            </a:lvl5pPr>
            <a:lvl6pPr marL="2263775" defTabSz="903288" fontAlgn="base">
              <a:spcBef>
                <a:spcPct val="0"/>
              </a:spcBef>
              <a:spcAft>
                <a:spcPct val="0"/>
              </a:spcAft>
              <a:defRPr>
                <a:solidFill>
                  <a:schemeClr val="tx1"/>
                </a:solidFill>
                <a:latin typeface="Arial" charset="0"/>
              </a:defRPr>
            </a:lvl6pPr>
            <a:lvl7pPr marL="2720975" defTabSz="903288" fontAlgn="base">
              <a:spcBef>
                <a:spcPct val="0"/>
              </a:spcBef>
              <a:spcAft>
                <a:spcPct val="0"/>
              </a:spcAft>
              <a:defRPr>
                <a:solidFill>
                  <a:schemeClr val="tx1"/>
                </a:solidFill>
                <a:latin typeface="Arial" charset="0"/>
              </a:defRPr>
            </a:lvl7pPr>
            <a:lvl8pPr marL="3178175" defTabSz="903288" fontAlgn="base">
              <a:spcBef>
                <a:spcPct val="0"/>
              </a:spcBef>
              <a:spcAft>
                <a:spcPct val="0"/>
              </a:spcAft>
              <a:defRPr>
                <a:solidFill>
                  <a:schemeClr val="tx1"/>
                </a:solidFill>
                <a:latin typeface="Arial" charset="0"/>
              </a:defRPr>
            </a:lvl8pPr>
            <a:lvl9pPr marL="3635375" defTabSz="903288" fontAlgn="base">
              <a:spcBef>
                <a:spcPct val="0"/>
              </a:spcBef>
              <a:spcAft>
                <a:spcPct val="0"/>
              </a:spcAft>
              <a:defRPr>
                <a:solidFill>
                  <a:schemeClr val="tx1"/>
                </a:solidFill>
                <a:latin typeface="Arial" charset="0"/>
              </a:defRPr>
            </a:lvl9pPr>
          </a:lstStyle>
          <a:p>
            <a:pPr>
              <a:spcBef>
                <a:spcPct val="50000"/>
              </a:spcBef>
              <a:defRPr/>
            </a:pPr>
            <a:r>
              <a:rPr lang="en-US" sz="1600" b="1" dirty="0" smtClean="0">
                <a:effectLst>
                  <a:outerShdw blurRad="38100" dist="38100" dir="2700000" algn="tl">
                    <a:srgbClr val="C0C0C0"/>
                  </a:outerShdw>
                </a:effectLst>
                <a:latin typeface="Times New Roman" pitchFamily="18" charset="0"/>
                <a:cs typeface="Times New Roman" pitchFamily="18" charset="0"/>
              </a:rPr>
              <a:t>- Laser sensing equation</a:t>
            </a:r>
            <a:endParaRPr lang="ru-RU" sz="16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196617" name="Text Box 9"/>
          <p:cNvSpPr txBox="1">
            <a:spLocks noChangeArrowheads="1"/>
          </p:cNvSpPr>
          <p:nvPr/>
        </p:nvSpPr>
        <p:spPr bwMode="auto">
          <a:xfrm>
            <a:off x="4643438" y="4572008"/>
            <a:ext cx="3962400" cy="583661"/>
          </a:xfrm>
          <a:prstGeom prst="rect">
            <a:avLst/>
          </a:prstGeom>
          <a:noFill/>
          <a:ln w="9525">
            <a:noFill/>
            <a:miter lim="800000"/>
            <a:headEnd/>
            <a:tailEnd/>
          </a:ln>
          <a:effectLst/>
        </p:spPr>
        <p:txBody>
          <a:bodyPr lIns="90336" tIns="45168" rIns="90336" bIns="45168">
            <a:spAutoFit/>
          </a:bodyPr>
          <a:lstStyle>
            <a:lvl1pPr algn="l" defTabSz="903288">
              <a:defRPr>
                <a:solidFill>
                  <a:schemeClr val="tx1"/>
                </a:solidFill>
                <a:latin typeface="Arial" charset="0"/>
              </a:defRPr>
            </a:lvl1pPr>
            <a:lvl2pPr marL="452438" algn="l" defTabSz="903288">
              <a:defRPr>
                <a:solidFill>
                  <a:schemeClr val="tx1"/>
                </a:solidFill>
                <a:latin typeface="Arial" charset="0"/>
              </a:defRPr>
            </a:lvl2pPr>
            <a:lvl3pPr marL="903288" algn="l" defTabSz="903288">
              <a:defRPr>
                <a:solidFill>
                  <a:schemeClr val="tx1"/>
                </a:solidFill>
                <a:latin typeface="Arial" charset="0"/>
              </a:defRPr>
            </a:lvl3pPr>
            <a:lvl4pPr marL="1355725" algn="l" defTabSz="903288">
              <a:defRPr>
                <a:solidFill>
                  <a:schemeClr val="tx1"/>
                </a:solidFill>
                <a:latin typeface="Arial" charset="0"/>
              </a:defRPr>
            </a:lvl4pPr>
            <a:lvl5pPr marL="1806575" algn="l" defTabSz="903288">
              <a:defRPr>
                <a:solidFill>
                  <a:schemeClr val="tx1"/>
                </a:solidFill>
                <a:latin typeface="Arial" charset="0"/>
              </a:defRPr>
            </a:lvl5pPr>
            <a:lvl6pPr marL="2263775" defTabSz="903288" fontAlgn="base">
              <a:spcBef>
                <a:spcPct val="0"/>
              </a:spcBef>
              <a:spcAft>
                <a:spcPct val="0"/>
              </a:spcAft>
              <a:defRPr>
                <a:solidFill>
                  <a:schemeClr val="tx1"/>
                </a:solidFill>
                <a:latin typeface="Arial" charset="0"/>
              </a:defRPr>
            </a:lvl6pPr>
            <a:lvl7pPr marL="2720975" defTabSz="903288" fontAlgn="base">
              <a:spcBef>
                <a:spcPct val="0"/>
              </a:spcBef>
              <a:spcAft>
                <a:spcPct val="0"/>
              </a:spcAft>
              <a:defRPr>
                <a:solidFill>
                  <a:schemeClr val="tx1"/>
                </a:solidFill>
                <a:latin typeface="Arial" charset="0"/>
              </a:defRPr>
            </a:lvl7pPr>
            <a:lvl8pPr marL="3178175" defTabSz="903288" fontAlgn="base">
              <a:spcBef>
                <a:spcPct val="0"/>
              </a:spcBef>
              <a:spcAft>
                <a:spcPct val="0"/>
              </a:spcAft>
              <a:defRPr>
                <a:solidFill>
                  <a:schemeClr val="tx1"/>
                </a:solidFill>
                <a:latin typeface="Arial" charset="0"/>
              </a:defRPr>
            </a:lvl8pPr>
            <a:lvl9pPr marL="3635375" defTabSz="903288" fontAlgn="base">
              <a:spcBef>
                <a:spcPct val="0"/>
              </a:spcBef>
              <a:spcAft>
                <a:spcPct val="0"/>
              </a:spcAft>
              <a:defRPr>
                <a:solidFill>
                  <a:schemeClr val="tx1"/>
                </a:solidFill>
                <a:latin typeface="Arial" charset="0"/>
              </a:defRPr>
            </a:lvl9pPr>
          </a:lstStyle>
          <a:p>
            <a:pPr>
              <a:spcBef>
                <a:spcPct val="50000"/>
              </a:spcBef>
              <a:defRPr/>
            </a:pP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The ratio of aerosol scattering by definition</a:t>
            </a:r>
            <a:endParaRPr lang="ru-RU" sz="1600" b="1" dirty="0" smtClean="0">
              <a:latin typeface="Times New Roman" pitchFamily="18" charset="0"/>
              <a:cs typeface="Times New Roman" pitchFamily="18" charset="0"/>
            </a:endParaRPr>
          </a:p>
        </p:txBody>
      </p:sp>
      <p:sp>
        <p:nvSpPr>
          <p:cNvPr id="196618" name="Text Box 10"/>
          <p:cNvSpPr txBox="1">
            <a:spLocks noChangeArrowheads="1"/>
          </p:cNvSpPr>
          <p:nvPr/>
        </p:nvSpPr>
        <p:spPr bwMode="auto">
          <a:xfrm>
            <a:off x="3203848" y="5286388"/>
            <a:ext cx="5154334" cy="583661"/>
          </a:xfrm>
          <a:prstGeom prst="rect">
            <a:avLst/>
          </a:prstGeom>
          <a:noFill/>
          <a:ln w="9525">
            <a:noFill/>
            <a:miter lim="800000"/>
            <a:headEnd/>
            <a:tailEnd/>
          </a:ln>
          <a:effectLst/>
        </p:spPr>
        <p:txBody>
          <a:bodyPr wrap="square" lIns="90336" tIns="45168" rIns="90336" bIns="45168">
            <a:spAutoFit/>
          </a:bodyPr>
          <a:lstStyle>
            <a:lvl1pPr algn="l" defTabSz="903288">
              <a:defRPr>
                <a:solidFill>
                  <a:schemeClr val="tx1"/>
                </a:solidFill>
                <a:latin typeface="Arial" charset="0"/>
              </a:defRPr>
            </a:lvl1pPr>
            <a:lvl2pPr marL="452438" algn="l" defTabSz="903288">
              <a:defRPr>
                <a:solidFill>
                  <a:schemeClr val="tx1"/>
                </a:solidFill>
                <a:latin typeface="Arial" charset="0"/>
              </a:defRPr>
            </a:lvl2pPr>
            <a:lvl3pPr marL="903288" algn="l" defTabSz="903288">
              <a:defRPr>
                <a:solidFill>
                  <a:schemeClr val="tx1"/>
                </a:solidFill>
                <a:latin typeface="Arial" charset="0"/>
              </a:defRPr>
            </a:lvl3pPr>
            <a:lvl4pPr marL="1355725" algn="l" defTabSz="903288">
              <a:defRPr>
                <a:solidFill>
                  <a:schemeClr val="tx1"/>
                </a:solidFill>
                <a:latin typeface="Arial" charset="0"/>
              </a:defRPr>
            </a:lvl4pPr>
            <a:lvl5pPr marL="1806575" algn="l" defTabSz="903288">
              <a:defRPr>
                <a:solidFill>
                  <a:schemeClr val="tx1"/>
                </a:solidFill>
                <a:latin typeface="Arial" charset="0"/>
              </a:defRPr>
            </a:lvl5pPr>
            <a:lvl6pPr marL="2263775" defTabSz="903288" fontAlgn="base">
              <a:spcBef>
                <a:spcPct val="0"/>
              </a:spcBef>
              <a:spcAft>
                <a:spcPct val="0"/>
              </a:spcAft>
              <a:defRPr>
                <a:solidFill>
                  <a:schemeClr val="tx1"/>
                </a:solidFill>
                <a:latin typeface="Arial" charset="0"/>
              </a:defRPr>
            </a:lvl6pPr>
            <a:lvl7pPr marL="2720975" defTabSz="903288" fontAlgn="base">
              <a:spcBef>
                <a:spcPct val="0"/>
              </a:spcBef>
              <a:spcAft>
                <a:spcPct val="0"/>
              </a:spcAft>
              <a:defRPr>
                <a:solidFill>
                  <a:schemeClr val="tx1"/>
                </a:solidFill>
                <a:latin typeface="Arial" charset="0"/>
              </a:defRPr>
            </a:lvl7pPr>
            <a:lvl8pPr marL="3178175" defTabSz="903288" fontAlgn="base">
              <a:spcBef>
                <a:spcPct val="0"/>
              </a:spcBef>
              <a:spcAft>
                <a:spcPct val="0"/>
              </a:spcAft>
              <a:defRPr>
                <a:solidFill>
                  <a:schemeClr val="tx1"/>
                </a:solidFill>
                <a:latin typeface="Arial" charset="0"/>
              </a:defRPr>
            </a:lvl8pPr>
            <a:lvl9pPr marL="3635375" defTabSz="903288" fontAlgn="base">
              <a:spcBef>
                <a:spcPct val="0"/>
              </a:spcBef>
              <a:spcAft>
                <a:spcPct val="0"/>
              </a:spcAft>
              <a:defRPr>
                <a:solidFill>
                  <a:schemeClr val="tx1"/>
                </a:solidFill>
                <a:latin typeface="Arial" charset="0"/>
              </a:defRPr>
            </a:lvl9pPr>
          </a:lstStyle>
          <a:p>
            <a:pPr>
              <a:spcBef>
                <a:spcPct val="50000"/>
              </a:spcBef>
              <a:defRPr/>
            </a:pPr>
            <a:r>
              <a:rPr lang="en-US" sz="1600" b="1" dirty="0" smtClean="0">
                <a:latin typeface="Times New Roman" pitchFamily="18" charset="0"/>
                <a:cs typeface="Times New Roman" pitchFamily="18" charset="0"/>
              </a:rPr>
              <a:t> - Calculation of aerosol scattering ratio through </a:t>
            </a:r>
            <a:r>
              <a:rPr lang="en-US" sz="1600" b="1" dirty="0" err="1" smtClean="0">
                <a:latin typeface="Times New Roman" pitchFamily="18" charset="0"/>
                <a:cs typeface="Times New Roman" pitchFamily="18" charset="0"/>
              </a:rPr>
              <a:t>lidar</a:t>
            </a:r>
            <a:r>
              <a:rPr lang="en-US" sz="1600" b="1" dirty="0" smtClean="0">
                <a:latin typeface="Times New Roman" pitchFamily="18" charset="0"/>
                <a:cs typeface="Times New Roman" pitchFamily="18" charset="0"/>
              </a:rPr>
              <a:t> signals</a:t>
            </a:r>
            <a:endParaRPr lang="ru-RU" sz="1600" b="1" dirty="0" smtClean="0">
              <a:latin typeface="Times New Roman" pitchFamily="18" charset="0"/>
              <a:cs typeface="Times New Roman" pitchFamily="18" charset="0"/>
            </a:endParaRPr>
          </a:p>
        </p:txBody>
      </p:sp>
      <p:sp>
        <p:nvSpPr>
          <p:cNvPr id="2058"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59" name="Rectangle 1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60" name="Rectangle 15"/>
          <p:cNvSpPr>
            <a:spLocks noChangeArrowheads="1"/>
          </p:cNvSpPr>
          <p:nvPr/>
        </p:nvSpPr>
        <p:spPr bwMode="auto">
          <a:xfrm>
            <a:off x="0" y="112395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2061" name="Rectangle 1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62" name="Rectangle 1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63" name="Rectangle 20"/>
          <p:cNvSpPr>
            <a:spLocks noChangeArrowheads="1"/>
          </p:cNvSpPr>
          <p:nvPr/>
        </p:nvSpPr>
        <p:spPr bwMode="auto">
          <a:xfrm>
            <a:off x="0" y="1685925"/>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2064"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65" name="Rectangle 2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66" name="Rectangle 25"/>
          <p:cNvSpPr>
            <a:spLocks noChangeArrowheads="1"/>
          </p:cNvSpPr>
          <p:nvPr/>
        </p:nvSpPr>
        <p:spPr bwMode="auto">
          <a:xfrm>
            <a:off x="0" y="1685925"/>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2067" name="Rectangle 2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68"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69" name="Rectangle 30"/>
          <p:cNvSpPr>
            <a:spLocks noChangeArrowheads="1"/>
          </p:cNvSpPr>
          <p:nvPr/>
        </p:nvSpPr>
        <p:spPr bwMode="auto">
          <a:xfrm>
            <a:off x="0" y="1685925"/>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070" name="Rectangle 3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71" name="Rectangle 3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72" name="Rectangle 35"/>
          <p:cNvSpPr>
            <a:spLocks noChangeArrowheads="1"/>
          </p:cNvSpPr>
          <p:nvPr/>
        </p:nvSpPr>
        <p:spPr bwMode="auto">
          <a:xfrm>
            <a:off x="0" y="1685925"/>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073" name="Rectangle 3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74" name="Rectangle 3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76"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77"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78" name="Rectangle 4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79" name="Rectangle 48"/>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80" name="Rectangle 49"/>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081" name="Rectangle 5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82" name="Rectangle 5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83" name="Rectangle 54"/>
          <p:cNvSpPr>
            <a:spLocks noChangeArrowheads="1"/>
          </p:cNvSpPr>
          <p:nvPr/>
        </p:nvSpPr>
        <p:spPr bwMode="auto">
          <a:xfrm>
            <a:off x="0" y="971550"/>
            <a:ext cx="9144000" cy="369332"/>
          </a:xfrm>
          <a:prstGeom prst="rect">
            <a:avLst/>
          </a:prstGeom>
          <a:noFill/>
          <a:ln w="9525">
            <a:noFill/>
            <a:miter lim="800000"/>
            <a:headEnd/>
            <a:tailEnd/>
          </a:ln>
        </p:spPr>
        <p:txBody>
          <a:bodyPr wrap="square" anchor="ctr">
            <a:spAutoFit/>
          </a:bodyPr>
          <a:lstStyle/>
          <a:p>
            <a:pPr eaLnBrk="0" hangingPunct="0"/>
            <a:endParaRPr lang="ru-RU"/>
          </a:p>
        </p:txBody>
      </p:sp>
      <p:pic>
        <p:nvPicPr>
          <p:cNvPr id="2084" name="Picture 5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7158" y="5286388"/>
            <a:ext cx="2705100" cy="561975"/>
          </a:xfrm>
          <a:prstGeom prst="rect">
            <a:avLst/>
          </a:prstGeom>
          <a:noFill/>
          <a:ln w="9525">
            <a:noFill/>
            <a:miter lim="800000"/>
            <a:headEnd/>
            <a:tailEnd/>
          </a:ln>
        </p:spPr>
      </p:pic>
      <p:sp>
        <p:nvSpPr>
          <p:cNvPr id="2085" name="Rectangle 5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86" name="Rectangle 58"/>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p>
        </p:txBody>
      </p:sp>
      <p:sp>
        <p:nvSpPr>
          <p:cNvPr id="2087" name="Rectangle 59"/>
          <p:cNvSpPr>
            <a:spLocks noChangeArrowheads="1"/>
          </p:cNvSpPr>
          <p:nvPr/>
        </p:nvSpPr>
        <p:spPr bwMode="auto">
          <a:xfrm>
            <a:off x="0" y="1019175"/>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40" name="Номер слайда 39"/>
          <p:cNvSpPr>
            <a:spLocks noGrp="1"/>
          </p:cNvSpPr>
          <p:nvPr>
            <p:ph type="sldNum" sz="quarter" idx="12"/>
          </p:nvPr>
        </p:nvSpPr>
        <p:spPr/>
        <p:txBody>
          <a:bodyPr/>
          <a:lstStyle/>
          <a:p>
            <a:fld id="{5A43EFCF-EE34-46DC-AAE9-B4D75B4EDEC1}" type="slidenum">
              <a:rPr lang="ru-RU" smtClean="0"/>
              <a:pPr/>
              <a:t>4</a:t>
            </a:fld>
            <a:endParaRPr lang="ru-RU" dirty="0"/>
          </a:p>
        </p:txBody>
      </p:sp>
      <p:pic>
        <p:nvPicPr>
          <p:cNvPr id="4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40973" y="5993295"/>
            <a:ext cx="1687627" cy="648551"/>
          </a:xfrm>
          <a:prstGeom prst="rect">
            <a:avLst/>
          </a:prstGeom>
          <a:noFill/>
        </p:spPr>
      </p:pic>
      <p:sp>
        <p:nvSpPr>
          <p:cNvPr id="42" name="Rectangle 6"/>
          <p:cNvSpPr>
            <a:spLocks noChangeArrowheads="1"/>
          </p:cNvSpPr>
          <p:nvPr/>
        </p:nvSpPr>
        <p:spPr bwMode="auto">
          <a:xfrm>
            <a:off x="642910" y="5929331"/>
            <a:ext cx="11430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en-US" sz="3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Box 43"/>
          <p:cNvSpPr txBox="1"/>
          <p:nvPr/>
        </p:nvSpPr>
        <p:spPr>
          <a:xfrm>
            <a:off x="3419872" y="6093296"/>
            <a:ext cx="4214842"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 Integral backscatter coefficient</a:t>
            </a:r>
            <a:endParaRPr lang="ru-RU" sz="1600" b="1" dirty="0">
              <a:latin typeface="Times New Roman" pitchFamily="18" charset="0"/>
              <a:cs typeface="Times New Roman" pitchFamily="18" charset="0"/>
            </a:endParaRPr>
          </a:p>
        </p:txBody>
      </p:sp>
      <p:sp>
        <p:nvSpPr>
          <p:cNvPr id="45" name="Прямоугольник 15"/>
          <p:cNvSpPr>
            <a:spLocks noChangeArrowheads="1"/>
          </p:cNvSpPr>
          <p:nvPr/>
        </p:nvSpPr>
        <p:spPr bwMode="auto">
          <a:xfrm>
            <a:off x="0" y="1143406"/>
            <a:ext cx="9144000" cy="50400"/>
          </a:xfrm>
          <a:prstGeom prst="rect">
            <a:avLst/>
          </a:prstGeom>
          <a:gradFill rotWithShape="1">
            <a:gsLst>
              <a:gs pos="0">
                <a:schemeClr val="bg1"/>
              </a:gs>
              <a:gs pos="25000">
                <a:srgbClr val="21D6E0"/>
              </a:gs>
              <a:gs pos="75000">
                <a:srgbClr val="0087E6"/>
              </a:gs>
              <a:gs pos="100000">
                <a:srgbClr val="000099"/>
              </a:gs>
            </a:gsLst>
            <a:lin ang="0" scaled="1"/>
          </a:gradFill>
          <a:ln w="9525" algn="ctr">
            <a:noFill/>
            <a:round/>
            <a:headEnd/>
            <a:tailEnd/>
          </a:ln>
        </p:spPr>
        <p:txBody>
          <a:bodyPr/>
          <a:lstStyle/>
          <a:p>
            <a:pPr algn="ctr">
              <a:defRPr/>
            </a:pPr>
            <a:endParaRPr lang="ru-RU" sz="2000" b="1" dirty="0">
              <a:solidFill>
                <a:srgbClr val="FF33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Рисунок 1" descr="pl10"/>
          <p:cNvPicPr>
            <a:picLocks noChangeAspect="1" noChangeArrowheads="1"/>
          </p:cNvPicPr>
          <p:nvPr/>
        </p:nvPicPr>
        <p:blipFill>
          <a:blip r:embed="rId2" cstate="print"/>
          <a:srcRect/>
          <a:stretch>
            <a:fillRect/>
          </a:stretch>
        </p:blipFill>
        <p:spPr bwMode="auto">
          <a:xfrm>
            <a:off x="214282" y="714356"/>
            <a:ext cx="2693698" cy="5429288"/>
          </a:xfrm>
          <a:prstGeom prst="rect">
            <a:avLst/>
          </a:prstGeom>
          <a:noFill/>
        </p:spPr>
      </p:pic>
      <p:pic>
        <p:nvPicPr>
          <p:cNvPr id="50178" name="Рисунок 2" descr="pl11"/>
          <p:cNvPicPr>
            <a:picLocks noChangeAspect="1" noChangeArrowheads="1"/>
          </p:cNvPicPr>
          <p:nvPr/>
        </p:nvPicPr>
        <p:blipFill>
          <a:blip r:embed="rId3" cstate="print"/>
          <a:srcRect/>
          <a:stretch>
            <a:fillRect/>
          </a:stretch>
        </p:blipFill>
        <p:spPr bwMode="auto">
          <a:xfrm>
            <a:off x="3071802" y="714356"/>
            <a:ext cx="2753345" cy="5500726"/>
          </a:xfrm>
          <a:prstGeom prst="rect">
            <a:avLst/>
          </a:prstGeom>
          <a:noFill/>
        </p:spPr>
      </p:pic>
      <p:sp>
        <p:nvSpPr>
          <p:cNvPr id="5017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Рисунок 1" descr="pl12a"/>
          <p:cNvPicPr>
            <a:picLocks noChangeAspect="1" noChangeArrowheads="1"/>
          </p:cNvPicPr>
          <p:nvPr/>
        </p:nvPicPr>
        <p:blipFill>
          <a:blip r:embed="rId4" cstate="print"/>
          <a:srcRect/>
          <a:stretch>
            <a:fillRect/>
          </a:stretch>
        </p:blipFill>
        <p:spPr bwMode="auto">
          <a:xfrm>
            <a:off x="5929322" y="714356"/>
            <a:ext cx="2870706" cy="5519750"/>
          </a:xfrm>
          <a:prstGeom prst="rect">
            <a:avLst/>
          </a:prstGeom>
          <a:noFill/>
        </p:spPr>
      </p:pic>
      <p:sp>
        <p:nvSpPr>
          <p:cNvPr id="6" name="TextBox 5"/>
          <p:cNvSpPr txBox="1"/>
          <p:nvPr/>
        </p:nvSpPr>
        <p:spPr>
          <a:xfrm>
            <a:off x="1142976" y="142852"/>
            <a:ext cx="5929354" cy="523220"/>
          </a:xfrm>
          <a:prstGeom prst="rect">
            <a:avLst/>
          </a:prstGeom>
          <a:noFill/>
        </p:spPr>
        <p:txBody>
          <a:bodyPr wrap="square" rtlCol="0">
            <a:spAutoFit/>
          </a:bodyPr>
          <a:lstStyle/>
          <a:p>
            <a:pPr algn="ctr"/>
            <a:r>
              <a:rPr lang="en-US" sz="28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Volcanic aerosol</a:t>
            </a:r>
            <a:endParaRPr lang="ru-RU"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Рисунок 2" descr="pl17"/>
          <p:cNvPicPr>
            <a:picLocks noChangeAspect="1" noChangeArrowheads="1"/>
          </p:cNvPicPr>
          <p:nvPr/>
        </p:nvPicPr>
        <p:blipFill>
          <a:blip r:embed="rId2" cstate="print"/>
          <a:srcRect/>
          <a:stretch>
            <a:fillRect/>
          </a:stretch>
        </p:blipFill>
        <p:spPr bwMode="auto">
          <a:xfrm>
            <a:off x="4786314" y="142852"/>
            <a:ext cx="3858337" cy="6357982"/>
          </a:xfrm>
          <a:prstGeom prst="rect">
            <a:avLst/>
          </a:prstGeom>
          <a:noFill/>
        </p:spPr>
      </p:pic>
      <p:sp>
        <p:nvSpPr>
          <p:cNvPr id="552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530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p:cNvPicPr/>
          <p:nvPr/>
        </p:nvPicPr>
        <p:blipFill>
          <a:blip r:embed="rId3" cstate="print"/>
          <a:srcRect/>
          <a:stretch>
            <a:fillRect/>
          </a:stretch>
        </p:blipFill>
        <p:spPr bwMode="auto">
          <a:xfrm>
            <a:off x="0" y="2214554"/>
            <a:ext cx="4196075" cy="1071570"/>
          </a:xfrm>
          <a:prstGeom prst="rect">
            <a:avLst/>
          </a:prstGeom>
          <a:noFill/>
          <a:ln w="9525">
            <a:noFill/>
            <a:miter lim="800000"/>
            <a:headEnd/>
            <a:tailEnd/>
          </a:ln>
        </p:spPr>
      </p:pic>
      <p:pic>
        <p:nvPicPr>
          <p:cNvPr id="44033" name="Picture 1"/>
          <p:cNvPicPr>
            <a:picLocks noChangeAspect="1" noChangeArrowheads="1"/>
          </p:cNvPicPr>
          <p:nvPr/>
        </p:nvPicPr>
        <p:blipFill>
          <a:blip r:embed="rId4" cstate="print"/>
          <a:srcRect/>
          <a:stretch>
            <a:fillRect/>
          </a:stretch>
        </p:blipFill>
        <p:spPr bwMode="auto">
          <a:xfrm>
            <a:off x="0" y="3143248"/>
            <a:ext cx="4229097" cy="1285738"/>
          </a:xfrm>
          <a:prstGeom prst="rect">
            <a:avLst/>
          </a:prstGeom>
          <a:noFill/>
        </p:spPr>
      </p:pic>
      <p:pic>
        <p:nvPicPr>
          <p:cNvPr id="44034" name="Picture 2"/>
          <p:cNvPicPr>
            <a:picLocks noChangeAspect="1" noChangeArrowheads="1"/>
          </p:cNvPicPr>
          <p:nvPr/>
        </p:nvPicPr>
        <p:blipFill>
          <a:blip r:embed="rId5" cstate="print"/>
          <a:srcRect/>
          <a:stretch>
            <a:fillRect/>
          </a:stretch>
        </p:blipFill>
        <p:spPr bwMode="auto">
          <a:xfrm>
            <a:off x="0" y="4214818"/>
            <a:ext cx="4408481" cy="1096471"/>
          </a:xfrm>
          <a:prstGeom prst="rect">
            <a:avLst/>
          </a:prstGeom>
          <a:noFill/>
        </p:spPr>
      </p:pic>
      <p:sp>
        <p:nvSpPr>
          <p:cNvPr id="9" name="Прямоугольник 8"/>
          <p:cNvSpPr/>
          <p:nvPr/>
        </p:nvSpPr>
        <p:spPr>
          <a:xfrm>
            <a:off x="285720" y="5286388"/>
            <a:ext cx="3714744" cy="646331"/>
          </a:xfrm>
          <a:prstGeom prst="rect">
            <a:avLst/>
          </a:prstGeom>
        </p:spPr>
        <p:txBody>
          <a:bodyPr wrap="square">
            <a:spAutoFit/>
          </a:bodyPr>
          <a:lstStyle/>
          <a:p>
            <a:pPr algn="ctr"/>
            <a:r>
              <a:rPr lang="en-US" sz="1200" b="1" dirty="0" smtClean="0">
                <a:latin typeface="Times New Roman" pitchFamily="18" charset="0"/>
                <a:cs typeface="Times New Roman" pitchFamily="18" charset="0"/>
              </a:rPr>
              <a:t>Aerosol vertical distribution profiles over Tomsk from May to August 2011 after the eruption of the </a:t>
            </a:r>
            <a:r>
              <a:rPr lang="en-US" sz="1200" b="1" dirty="0" err="1" smtClean="0">
                <a:latin typeface="Times New Roman" pitchFamily="18" charset="0"/>
                <a:cs typeface="Times New Roman" pitchFamily="18" charset="0"/>
              </a:rPr>
              <a:t>Grimsvotn</a:t>
            </a:r>
            <a:r>
              <a:rPr lang="en-US" sz="1200" b="1" dirty="0" smtClean="0">
                <a:latin typeface="Times New Roman" pitchFamily="18" charset="0"/>
                <a:cs typeface="Times New Roman" pitchFamily="18" charset="0"/>
              </a:rPr>
              <a:t> and </a:t>
            </a:r>
            <a:r>
              <a:rPr lang="en-US" sz="1200" b="1" dirty="0" err="1" smtClean="0">
                <a:latin typeface="Times New Roman" pitchFamily="18" charset="0"/>
                <a:cs typeface="Times New Roman" pitchFamily="18" charset="0"/>
              </a:rPr>
              <a:t>Nabro</a:t>
            </a:r>
            <a:r>
              <a:rPr lang="en-US" sz="1200" b="1" dirty="0" smtClean="0">
                <a:latin typeface="Times New Roman" pitchFamily="18" charset="0"/>
                <a:cs typeface="Times New Roman" pitchFamily="18" charset="0"/>
              </a:rPr>
              <a:t> volcanoes</a:t>
            </a:r>
            <a:endParaRPr lang="ru-RU" sz="1200" b="1" dirty="0">
              <a:latin typeface="Times New Roman" pitchFamily="18" charset="0"/>
              <a:cs typeface="Times New Roman" pitchFamily="18" charset="0"/>
            </a:endParaRPr>
          </a:p>
        </p:txBody>
      </p:sp>
      <p:sp>
        <p:nvSpPr>
          <p:cNvPr id="11" name="TextBox 10"/>
          <p:cNvSpPr txBox="1"/>
          <p:nvPr/>
        </p:nvSpPr>
        <p:spPr>
          <a:xfrm>
            <a:off x="357158" y="285728"/>
            <a:ext cx="3357586" cy="707886"/>
          </a:xfrm>
          <a:prstGeom prst="rect">
            <a:avLst/>
          </a:prstGeom>
          <a:noFill/>
        </p:spPr>
        <p:txBody>
          <a:bodyPr wrap="square" rtlCol="0">
            <a:spAutoFit/>
          </a:bodyPr>
          <a:lstStyle/>
          <a:p>
            <a:pPr algn="ctr"/>
            <a:r>
              <a:rPr lang="en-US" sz="2000" b="1" dirty="0" err="1" smtClean="0">
                <a:solidFill>
                  <a:srgbClr val="0000FF"/>
                </a:solidFill>
                <a:latin typeface="Times New Roman" pitchFamily="18" charset="0"/>
                <a:cs typeface="Times New Roman" pitchFamily="18" charset="0"/>
              </a:rPr>
              <a:t>Volcaneos</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Grimsvotn</a:t>
            </a:r>
            <a:r>
              <a:rPr lang="en-US" sz="2000" b="1" dirty="0" smtClean="0">
                <a:solidFill>
                  <a:srgbClr val="0000FF"/>
                </a:solidFill>
                <a:latin typeface="Times New Roman" pitchFamily="18" charset="0"/>
                <a:cs typeface="Times New Roman" pitchFamily="18" charset="0"/>
              </a:rPr>
              <a:t> and </a:t>
            </a:r>
            <a:r>
              <a:rPr lang="en-US" sz="2000" b="1" dirty="0" err="1" smtClean="0">
                <a:solidFill>
                  <a:srgbClr val="0000FF"/>
                </a:solidFill>
                <a:latin typeface="Times New Roman" pitchFamily="18" charset="0"/>
                <a:cs typeface="Times New Roman" pitchFamily="18" charset="0"/>
              </a:rPr>
              <a:t>Nabro</a:t>
            </a:r>
            <a:r>
              <a:rPr lang="en-US" sz="2000" b="1" dirty="0" smtClean="0">
                <a:solidFill>
                  <a:srgbClr val="0000FF"/>
                </a:solidFill>
                <a:latin typeface="Times New Roman" pitchFamily="18" charset="0"/>
                <a:cs typeface="Times New Roman" pitchFamily="18" charset="0"/>
              </a:rPr>
              <a:t> (</a:t>
            </a:r>
            <a:r>
              <a:rPr lang="en-US" sz="1400" b="1" dirty="0" smtClean="0">
                <a:solidFill>
                  <a:srgbClr val="0000FF"/>
                </a:solidFill>
                <a:latin typeface="Times New Roman" pitchFamily="18" charset="0"/>
                <a:cs typeface="Times New Roman" pitchFamily="18" charset="0"/>
              </a:rPr>
              <a:t>Iceland, Eritrea</a:t>
            </a:r>
            <a:r>
              <a:rPr lang="en-US" sz="2000" b="1" dirty="0" smtClean="0">
                <a:solidFill>
                  <a:srgbClr val="0000FF"/>
                </a:solidFill>
                <a:latin typeface="Times New Roman" pitchFamily="18" charset="0"/>
                <a:cs typeface="Times New Roman" pitchFamily="18" charset="0"/>
              </a:rPr>
              <a:t>)</a:t>
            </a:r>
            <a:endParaRPr lang="ru-RU" sz="2000" b="1" dirty="0">
              <a:solidFill>
                <a:srgbClr val="0000FF"/>
              </a:solidFill>
              <a:latin typeface="Times New Roman" pitchFamily="18" charset="0"/>
              <a:cs typeface="Times New Roman" pitchFamily="18" charset="0"/>
            </a:endParaRPr>
          </a:p>
        </p:txBody>
      </p:sp>
      <p:sp>
        <p:nvSpPr>
          <p:cNvPr id="44040" name="AutoShape 8" descr="Вулкан Набро. Описание места"/>
          <p:cNvSpPr>
            <a:spLocks noChangeAspect="1" noChangeArrowheads="1"/>
          </p:cNvSpPr>
          <p:nvPr/>
        </p:nvSpPr>
        <p:spPr bwMode="auto">
          <a:xfrm>
            <a:off x="155575" y="-784225"/>
            <a:ext cx="2790825" cy="16478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2" name="AutoShape 10" descr="Вулкан Набро. Описание мес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4" name="AutoShape 12" descr="Вулкан Набро. Описание мес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6" name="AutoShape 14" descr="Вулкан Набро. Описание места"/>
          <p:cNvSpPr>
            <a:spLocks noChangeAspect="1" noChangeArrowheads="1"/>
          </p:cNvSpPr>
          <p:nvPr/>
        </p:nvSpPr>
        <p:spPr bwMode="auto">
          <a:xfrm>
            <a:off x="155575" y="-784225"/>
            <a:ext cx="2790825" cy="16478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8" name="AutoShape 16" descr="Вулкан Набро. Описание мес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4049" name="Picture 17" descr="D:\Мои документы\Вулканы\113163_603x354.jpg"/>
          <p:cNvPicPr>
            <a:picLocks noChangeAspect="1" noChangeArrowheads="1"/>
          </p:cNvPicPr>
          <p:nvPr/>
        </p:nvPicPr>
        <p:blipFill>
          <a:blip r:embed="rId6" cstate="print"/>
          <a:srcRect/>
          <a:stretch>
            <a:fillRect/>
          </a:stretch>
        </p:blipFill>
        <p:spPr bwMode="auto">
          <a:xfrm>
            <a:off x="2143108" y="1071546"/>
            <a:ext cx="1898644" cy="1114696"/>
          </a:xfrm>
          <a:prstGeom prst="rect">
            <a:avLst/>
          </a:prstGeom>
          <a:noFill/>
        </p:spPr>
      </p:pic>
      <p:pic>
        <p:nvPicPr>
          <p:cNvPr id="44051" name="Picture 19" descr="Вулкан Гримсвотн"/>
          <p:cNvPicPr>
            <a:picLocks noChangeAspect="1" noChangeArrowheads="1"/>
          </p:cNvPicPr>
          <p:nvPr/>
        </p:nvPicPr>
        <p:blipFill>
          <a:blip r:embed="rId7" cstate="print"/>
          <a:srcRect/>
          <a:stretch>
            <a:fillRect/>
          </a:stretch>
        </p:blipFill>
        <p:spPr bwMode="auto">
          <a:xfrm>
            <a:off x="142844" y="1071546"/>
            <a:ext cx="1912340" cy="10715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p:cNvPicPr>
            <a:picLocks noChangeAspect="1" noChangeArrowheads="1"/>
          </p:cNvPicPr>
          <p:nvPr/>
        </p:nvPicPr>
        <p:blipFill>
          <a:blip r:embed="rId2" cstate="print"/>
          <a:srcRect/>
          <a:stretch>
            <a:fillRect/>
          </a:stretch>
        </p:blipFill>
        <p:spPr bwMode="auto">
          <a:xfrm>
            <a:off x="323528" y="836712"/>
            <a:ext cx="6024004" cy="1368000"/>
          </a:xfrm>
          <a:prstGeom prst="rect">
            <a:avLst/>
          </a:prstGeom>
          <a:noFill/>
          <a:ln w="9525">
            <a:noFill/>
            <a:miter lim="800000"/>
            <a:headEnd/>
            <a:tailEnd/>
          </a:ln>
        </p:spPr>
      </p:pic>
      <p:sp>
        <p:nvSpPr>
          <p:cNvPr id="2" name="Заголовок 1"/>
          <p:cNvSpPr>
            <a:spLocks noGrp="1"/>
          </p:cNvSpPr>
          <p:nvPr>
            <p:ph type="title"/>
          </p:nvPr>
        </p:nvSpPr>
        <p:spPr>
          <a:xfrm>
            <a:off x="0" y="0"/>
            <a:ext cx="9144000" cy="928670"/>
          </a:xfrm>
        </p:spPr>
        <p:txBody>
          <a:bodyPr>
            <a:normAutofit/>
          </a:bodyPr>
          <a:lstStyle/>
          <a:p>
            <a:pPr>
              <a:defRPr/>
            </a:pP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Aerosol of polar stratospheric and </a:t>
            </a:r>
            <a:r>
              <a:rPr lang="en-US" sz="24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pyrocumulative</a:t>
            </a: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clouds.</a:t>
            </a:r>
            <a:endParaRPr lang="ru-RU"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3" name="TextBox 6"/>
          <p:cNvSpPr txBox="1">
            <a:spLocks noChangeArrowheads="1"/>
          </p:cNvSpPr>
          <p:nvPr/>
        </p:nvSpPr>
        <p:spPr bwMode="auto">
          <a:xfrm>
            <a:off x="6300192" y="1412776"/>
            <a:ext cx="2843808" cy="1815882"/>
          </a:xfrm>
          <a:prstGeom prst="rect">
            <a:avLst/>
          </a:prstGeom>
          <a:noFill/>
          <a:ln w="9525">
            <a:noFill/>
            <a:miter lim="800000"/>
            <a:headEnd/>
            <a:tailEnd/>
          </a:ln>
        </p:spPr>
        <p:txBody>
          <a:bodyPr wrap="square">
            <a:spAutoFit/>
          </a:bodyPr>
          <a:lstStyle/>
          <a:p>
            <a:r>
              <a:rPr lang="en-US" sz="1400" b="1" i="1" dirty="0" smtClean="0">
                <a:latin typeface="Times New Roman" pitchFamily="18" charset="0"/>
                <a:cs typeface="Times New Roman" pitchFamily="18" charset="0"/>
              </a:rPr>
              <a:t>Layered aerosol structure of the lower stratosphere observed in the last decade of January 2016 temperature profiles. Color curves: red - Rayleigh </a:t>
            </a:r>
            <a:r>
              <a:rPr lang="en-US" sz="1400" b="1" i="1" dirty="0" err="1" smtClean="0">
                <a:latin typeface="Times New Roman" pitchFamily="18" charset="0"/>
                <a:cs typeface="Times New Roman" pitchFamily="18" charset="0"/>
              </a:rPr>
              <a:t>lidar</a:t>
            </a:r>
            <a:r>
              <a:rPr lang="en-US" sz="1400" b="1" i="1" dirty="0" smtClean="0">
                <a:latin typeface="Times New Roman" pitchFamily="18" charset="0"/>
                <a:cs typeface="Times New Roman" pitchFamily="18" charset="0"/>
              </a:rPr>
              <a:t>, orange - Raman </a:t>
            </a:r>
            <a:r>
              <a:rPr lang="en-US" sz="1400" b="1" i="1" dirty="0" err="1" smtClean="0">
                <a:latin typeface="Times New Roman" pitchFamily="18" charset="0"/>
                <a:cs typeface="Times New Roman" pitchFamily="18" charset="0"/>
              </a:rPr>
              <a:t>lidar</a:t>
            </a:r>
            <a:r>
              <a:rPr lang="en-US" sz="1400" b="1" i="1" dirty="0" smtClean="0">
                <a:latin typeface="Times New Roman" pitchFamily="18" charset="0"/>
                <a:cs typeface="Times New Roman" pitchFamily="18" charset="0"/>
              </a:rPr>
              <a:t>, blue - Aura satellite, blue - </a:t>
            </a:r>
            <a:r>
              <a:rPr lang="en-US" sz="1400" b="1" i="1" dirty="0" err="1" smtClean="0">
                <a:latin typeface="Times New Roman" pitchFamily="18" charset="0"/>
                <a:cs typeface="Times New Roman" pitchFamily="18" charset="0"/>
              </a:rPr>
              <a:t>radiosonde</a:t>
            </a:r>
            <a:r>
              <a:rPr lang="en-US" sz="1400" b="1" i="1" dirty="0" smtClean="0">
                <a:latin typeface="Times New Roman" pitchFamily="18" charset="0"/>
                <a:cs typeface="Times New Roman" pitchFamily="18" charset="0"/>
              </a:rPr>
              <a:t>, green - CIRA-86 model</a:t>
            </a:r>
            <a:endParaRPr lang="ru-RU" sz="1400" b="1" i="1" dirty="0">
              <a:latin typeface="Times New Roman" pitchFamily="18" charset="0"/>
              <a:cs typeface="Times New Roman" pitchFamily="18" charset="0"/>
            </a:endParaRPr>
          </a:p>
        </p:txBody>
      </p:sp>
      <p:sp>
        <p:nvSpPr>
          <p:cNvPr id="8" name="TextBox 7"/>
          <p:cNvSpPr txBox="1"/>
          <p:nvPr/>
        </p:nvSpPr>
        <p:spPr>
          <a:xfrm>
            <a:off x="6286512" y="4077072"/>
            <a:ext cx="2857488" cy="2031325"/>
          </a:xfrm>
          <a:prstGeom prst="rect">
            <a:avLst/>
          </a:prstGeom>
          <a:noFill/>
        </p:spPr>
        <p:txBody>
          <a:bodyPr wrap="square" rtlCol="0">
            <a:spAutoFit/>
          </a:bodyPr>
          <a:lstStyle/>
          <a:p>
            <a:pPr algn="just"/>
            <a:r>
              <a:rPr lang="en-US" sz="1400" b="1" i="1" dirty="0" smtClean="0">
                <a:latin typeface="Times New Roman" pitchFamily="18" charset="0"/>
                <a:cs typeface="Times New Roman" pitchFamily="18" charset="0"/>
              </a:rPr>
              <a:t>Average monthly profiles of aerosol vertical stratification for 2018 - 2021, presented through the aerosol scattering ratio parameter. Curves in orange - 2018, blue - 2019, red - 2020 and green - 2021. Arrows F indicate the drift of aerosol from forest fires in Eastern Siberia in 2019.</a:t>
            </a:r>
            <a:endParaRPr lang="ru-RU" sz="1400" b="1" i="1" dirty="0">
              <a:latin typeface="Times New Roman" pitchFamily="18" charset="0"/>
              <a:cs typeface="Times New Roman" pitchFamily="18" charset="0"/>
            </a:endParaRPr>
          </a:p>
        </p:txBody>
      </p:sp>
      <p:pic>
        <p:nvPicPr>
          <p:cNvPr id="107522" name="Picture 2"/>
          <p:cNvPicPr>
            <a:picLocks noChangeAspect="1" noChangeArrowheads="1"/>
          </p:cNvPicPr>
          <p:nvPr/>
        </p:nvPicPr>
        <p:blipFill>
          <a:blip r:embed="rId3" cstate="print"/>
          <a:srcRect/>
          <a:stretch>
            <a:fillRect/>
          </a:stretch>
        </p:blipFill>
        <p:spPr bwMode="auto">
          <a:xfrm>
            <a:off x="323528" y="2204864"/>
            <a:ext cx="5957378" cy="1512000"/>
          </a:xfrm>
          <a:prstGeom prst="rect">
            <a:avLst/>
          </a:prstGeom>
          <a:noFill/>
          <a:ln w="9525">
            <a:noFill/>
            <a:miter lim="800000"/>
            <a:headEnd/>
            <a:tailEnd/>
          </a:ln>
        </p:spPr>
      </p:pic>
      <p:pic>
        <p:nvPicPr>
          <p:cNvPr id="11" name="Рисунок 10" descr="C:\Users\Администратор\Documents\Visual Studio 2010\Projects\WorkHDF\WorkHDF\bin\Debug\Aerosol\2021\Среднемесячные\2018-2021_соединеные.png"/>
          <p:cNvPicPr/>
          <p:nvPr/>
        </p:nvPicPr>
        <p:blipFill>
          <a:blip r:embed="rId4" cstate="print"/>
          <a:srcRect/>
          <a:stretch>
            <a:fillRect/>
          </a:stretch>
        </p:blipFill>
        <p:spPr bwMode="auto">
          <a:xfrm>
            <a:off x="323528" y="3861048"/>
            <a:ext cx="6048672" cy="266429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358B94-3FAF-4809-BEFB-A7B0A6BF6867}"/>
              </a:ext>
            </a:extLst>
          </p:cNvPr>
          <p:cNvSpPr>
            <a:spLocks noGrp="1"/>
          </p:cNvSpPr>
          <p:nvPr>
            <p:ph type="title"/>
          </p:nvPr>
        </p:nvSpPr>
        <p:spPr>
          <a:xfrm>
            <a:off x="0" y="20997"/>
            <a:ext cx="9144000" cy="979111"/>
          </a:xfrm>
        </p:spPr>
        <p:txBody>
          <a:bodyPr>
            <a:noAutofit/>
          </a:bodyPr>
          <a:lstStyle/>
          <a:p>
            <a:r>
              <a:rPr lang="en-US" sz="28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Background aerosol: vertical stratification</a:t>
            </a:r>
            <a:endParaRPr lang="ru-RU"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a:extLst>
              <a:ext uri="{FF2B5EF4-FFF2-40B4-BE49-F238E27FC236}">
                <a16:creationId xmlns:a16="http://schemas.microsoft.com/office/drawing/2014/main" xmlns="" id="{4AD4A785-2ADB-4440-881B-AB5536409566}"/>
              </a:ext>
            </a:extLst>
          </p:cNvPr>
          <p:cNvSpPr>
            <a:spLocks noGrp="1"/>
          </p:cNvSpPr>
          <p:nvPr>
            <p:ph idx="1"/>
          </p:nvPr>
        </p:nvSpPr>
        <p:spPr>
          <a:xfrm>
            <a:off x="147484" y="5357826"/>
            <a:ext cx="8996516" cy="636188"/>
          </a:xfrm>
        </p:spPr>
        <p:txBody>
          <a:bodyPr>
            <a:noAutofit/>
          </a:bodyPr>
          <a:lstStyle/>
          <a:p>
            <a:pPr marL="0" indent="0" algn="ctr">
              <a:lnSpc>
                <a:spcPct val="100000"/>
              </a:lnSpc>
              <a:spcBef>
                <a:spcPts val="0"/>
              </a:spcBef>
              <a:buNone/>
            </a:pPr>
            <a:r>
              <a:rPr lang="en-US" sz="1600" dirty="0" smtClean="0">
                <a:latin typeface="Times New Roman" pitchFamily="18" charset="0"/>
                <a:cs typeface="Times New Roman" pitchFamily="18" charset="0"/>
              </a:rPr>
              <a:t>Monthly mean scattering ratio profiles for each year for 2010–2021: the black curve is the profile averaged over the entire observation period.</a:t>
            </a:r>
            <a:endParaRPr lang="ru-RU" sz="1600" b="0" i="0" u="none" strike="noStrike" baseline="-25000" dirty="0">
              <a:solidFill>
                <a:srgbClr val="000000"/>
              </a:solidFill>
              <a:latin typeface="Times New Roman" pitchFamily="18" charset="0"/>
              <a:cs typeface="Times New Roman" pitchFamily="18" charset="0"/>
            </a:endParaRPr>
          </a:p>
        </p:txBody>
      </p:sp>
      <p:sp>
        <p:nvSpPr>
          <p:cNvPr id="7" name="TextBox 6"/>
          <p:cNvSpPr txBox="1"/>
          <p:nvPr/>
        </p:nvSpPr>
        <p:spPr>
          <a:xfrm>
            <a:off x="357158" y="5929330"/>
            <a:ext cx="8429684" cy="954107"/>
          </a:xfrm>
          <a:prstGeom prst="rect">
            <a:avLst/>
          </a:prstGeom>
          <a:noFill/>
        </p:spPr>
        <p:txBody>
          <a:bodyPr wrap="square" rtlCol="0">
            <a:spAutoFit/>
          </a:bodyPr>
          <a:lstStyle/>
          <a:p>
            <a:pPr lvl="0" algn="ctr">
              <a:defRPr/>
            </a:pPr>
            <a:r>
              <a:rPr lang="en-US" sz="1400" dirty="0" smtClean="0">
                <a:latin typeface="Times New Roman" pitchFamily="18" charset="0"/>
                <a:cs typeface="Times New Roman" pitchFamily="18" charset="0"/>
              </a:rPr>
              <a:t>It can be seen from the scatter of the mean monthly scattering ratio profiles that the greatest instability of the aerosol stratification of the stratosphere manifests itself in the period from November to March. Moreover, it is observed in the lower stratosphere in the 15–35 km layer with an increase in the scatter amplitude from top to bottom.</a:t>
            </a:r>
            <a:endParaRPr lang="en-US" sz="1400" dirty="0">
              <a:solidFill>
                <a:srgbClr val="000000"/>
              </a:solidFill>
              <a:latin typeface="Times New Roman" pitchFamily="18" charset="0"/>
              <a:ea typeface="Times New Roman" panose="02020603050405020304" pitchFamily="18" charset="0"/>
              <a:cs typeface="Times New Roman" pitchFamily="18" charset="0"/>
            </a:endParaRPr>
          </a:p>
        </p:txBody>
      </p:sp>
      <p:pic>
        <p:nvPicPr>
          <p:cNvPr id="106497" name="Picture 1"/>
          <p:cNvPicPr>
            <a:picLocks noChangeAspect="1" noChangeArrowheads="1"/>
          </p:cNvPicPr>
          <p:nvPr/>
        </p:nvPicPr>
        <p:blipFill>
          <a:blip r:embed="rId3" cstate="print"/>
          <a:srcRect/>
          <a:stretch>
            <a:fillRect/>
          </a:stretch>
        </p:blipFill>
        <p:spPr bwMode="auto">
          <a:xfrm>
            <a:off x="323528" y="764704"/>
            <a:ext cx="8496944" cy="4579913"/>
          </a:xfrm>
          <a:prstGeom prst="rect">
            <a:avLst/>
          </a:prstGeom>
          <a:noFill/>
          <a:ln w="9525">
            <a:noFill/>
            <a:miter lim="800000"/>
            <a:headEnd/>
            <a:tailEnd/>
          </a:ln>
        </p:spPr>
      </p:pic>
    </p:spTree>
    <p:extLst>
      <p:ext uri="{BB962C8B-B14F-4D97-AF65-F5344CB8AC3E}">
        <p14:creationId xmlns:p14="http://schemas.microsoft.com/office/powerpoint/2010/main" val="26211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p:spPr>
        <p:txBody>
          <a:bodyPr/>
          <a:lstStyle/>
          <a:p>
            <a:pPr indent="-1800000">
              <a:defRPr/>
            </a:pP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Background aerosol: variability of integral filling in the stratosphere for 2017–2022</a:t>
            </a:r>
            <a:endParaRPr lang="ru-RU" sz="23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Номер слайда 7"/>
          <p:cNvSpPr>
            <a:spLocks noGrp="1"/>
          </p:cNvSpPr>
          <p:nvPr>
            <p:ph type="sldNum" sz="quarter" idx="12"/>
          </p:nvPr>
        </p:nvSpPr>
        <p:spPr>
          <a:xfrm>
            <a:off x="8532440" y="6381750"/>
            <a:ext cx="504056" cy="476250"/>
          </a:xfrm>
        </p:spPr>
        <p:txBody>
          <a:bodyPr/>
          <a:lstStyle/>
          <a:p>
            <a:pPr>
              <a:defRPr/>
            </a:pPr>
            <a:fld id="{4E4ED256-11FE-4639-B169-C745E3BC1966}" type="slidenum">
              <a:rPr lang="ru-RU" smtClean="0"/>
              <a:pPr>
                <a:defRPr/>
              </a:pPr>
              <a:t>9</a:t>
            </a:fld>
            <a:endParaRPr lang="ru-RU" dirty="0"/>
          </a:p>
        </p:txBody>
      </p:sp>
      <p:sp>
        <p:nvSpPr>
          <p:cNvPr id="4100" name="TextBox 15"/>
          <p:cNvSpPr txBox="1">
            <a:spLocks noChangeArrowheads="1"/>
          </p:cNvSpPr>
          <p:nvPr/>
        </p:nvSpPr>
        <p:spPr bwMode="auto">
          <a:xfrm>
            <a:off x="6072188" y="4357688"/>
            <a:ext cx="500062" cy="369887"/>
          </a:xfrm>
          <a:prstGeom prst="rect">
            <a:avLst/>
          </a:prstGeom>
          <a:noFill/>
          <a:ln w="9525">
            <a:noFill/>
            <a:miter lim="800000"/>
            <a:headEnd/>
            <a:tailEnd/>
          </a:ln>
        </p:spPr>
        <p:txBody>
          <a:bodyPr>
            <a:spAutoFit/>
          </a:bodyPr>
          <a:lstStyle/>
          <a:p>
            <a:endParaRPr lang="ru-RU"/>
          </a:p>
        </p:txBody>
      </p:sp>
      <p:sp>
        <p:nvSpPr>
          <p:cNvPr id="11" name="Прямоугольник 15"/>
          <p:cNvSpPr>
            <a:spLocks noChangeArrowheads="1"/>
          </p:cNvSpPr>
          <p:nvPr/>
        </p:nvSpPr>
        <p:spPr bwMode="auto">
          <a:xfrm>
            <a:off x="0" y="1124744"/>
            <a:ext cx="9144000" cy="50400"/>
          </a:xfrm>
          <a:prstGeom prst="rect">
            <a:avLst/>
          </a:prstGeom>
          <a:gradFill rotWithShape="1">
            <a:gsLst>
              <a:gs pos="0">
                <a:schemeClr val="bg1"/>
              </a:gs>
              <a:gs pos="25000">
                <a:srgbClr val="21D6E0"/>
              </a:gs>
              <a:gs pos="75000">
                <a:srgbClr val="0087E6"/>
              </a:gs>
              <a:gs pos="100000">
                <a:srgbClr val="000099"/>
              </a:gs>
            </a:gsLst>
            <a:lin ang="0" scaled="1"/>
          </a:gradFill>
          <a:ln w="9525" algn="ctr">
            <a:noFill/>
            <a:round/>
            <a:headEnd/>
            <a:tailEnd/>
          </a:ln>
        </p:spPr>
        <p:txBody>
          <a:bodyPr/>
          <a:lstStyle/>
          <a:p>
            <a:pPr algn="ctr">
              <a:defRPr/>
            </a:pPr>
            <a:endParaRPr lang="ru-RU" sz="2000" b="1" dirty="0">
              <a:solidFill>
                <a:srgbClr val="FF3300"/>
              </a:solidFill>
            </a:endParaRPr>
          </a:p>
        </p:txBody>
      </p:sp>
      <p:sp>
        <p:nvSpPr>
          <p:cNvPr id="635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TextBox 29"/>
          <p:cNvSpPr txBox="1"/>
          <p:nvPr/>
        </p:nvSpPr>
        <p:spPr>
          <a:xfrm>
            <a:off x="0" y="4857760"/>
            <a:ext cx="91440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Time series of values of the integral aerosol backscattering coefficient for the period 2017 - 2022.</a:t>
            </a:r>
            <a:endParaRPr lang="ru-RU" sz="1400" b="1" dirty="0">
              <a:latin typeface="Times New Roman" pitchFamily="18" charset="0"/>
              <a:cs typeface="Times New Roman" pitchFamily="18" charset="0"/>
            </a:endParaRPr>
          </a:p>
        </p:txBody>
      </p:sp>
      <p:sp>
        <p:nvSpPr>
          <p:cNvPr id="522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22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034" y="1214422"/>
            <a:ext cx="2209800" cy="888346"/>
          </a:xfrm>
          <a:prstGeom prst="rect">
            <a:avLst/>
          </a:prstGeom>
          <a:noFill/>
        </p:spPr>
      </p:pic>
      <p:sp>
        <p:nvSpPr>
          <p:cNvPr id="15" name="TextBox 14"/>
          <p:cNvSpPr txBox="1"/>
          <p:nvPr/>
        </p:nvSpPr>
        <p:spPr>
          <a:xfrm>
            <a:off x="2714612" y="1214422"/>
            <a:ext cx="714380" cy="338554"/>
          </a:xfrm>
          <a:prstGeom prst="rect">
            <a:avLst/>
          </a:prstGeom>
          <a:noFill/>
        </p:spPr>
        <p:txBody>
          <a:bodyPr wrap="square" rtlCol="0">
            <a:spAutoFit/>
          </a:bodyPr>
          <a:lstStyle/>
          <a:p>
            <a:pPr algn="ctr"/>
            <a:r>
              <a:rPr lang="en-US" sz="1600" dirty="0" smtClean="0"/>
              <a:t>where</a:t>
            </a:r>
            <a:r>
              <a:rPr lang="ru-RU" sz="1600" dirty="0" smtClean="0"/>
              <a:t> </a:t>
            </a:r>
            <a:endParaRPr lang="ru-RU" sz="1600" dirty="0"/>
          </a:p>
        </p:txBody>
      </p:sp>
      <p:sp>
        <p:nvSpPr>
          <p:cNvPr id="522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22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57554" y="1214422"/>
            <a:ext cx="514350" cy="342900"/>
          </a:xfrm>
          <a:prstGeom prst="rect">
            <a:avLst/>
          </a:prstGeom>
          <a:noFill/>
        </p:spPr>
      </p:pic>
      <p:sp>
        <p:nvSpPr>
          <p:cNvPr id="18" name="TextBox 17"/>
          <p:cNvSpPr txBox="1"/>
          <p:nvPr/>
        </p:nvSpPr>
        <p:spPr>
          <a:xfrm>
            <a:off x="2786050" y="1214422"/>
            <a:ext cx="5220072" cy="338554"/>
          </a:xfrm>
          <a:prstGeom prst="rect">
            <a:avLst/>
          </a:prstGeom>
          <a:noFill/>
        </p:spPr>
        <p:txBody>
          <a:bodyPr wrap="square" rtlCol="0">
            <a:spAutoFit/>
          </a:bodyPr>
          <a:lstStyle/>
          <a:p>
            <a:pPr algn="ctr"/>
            <a:r>
              <a:rPr lang="en-US" sz="1600" dirty="0" smtClean="0"/>
              <a:t>- aerosol backscatter coefficient</a:t>
            </a:r>
            <a:endParaRPr lang="ru-RU" sz="1600" dirty="0"/>
          </a:p>
        </p:txBody>
      </p:sp>
      <p:sp>
        <p:nvSpPr>
          <p:cNvPr id="19" name="TextBox 18"/>
          <p:cNvSpPr txBox="1"/>
          <p:nvPr/>
        </p:nvSpPr>
        <p:spPr>
          <a:xfrm>
            <a:off x="3500430" y="1714488"/>
            <a:ext cx="2304256" cy="338554"/>
          </a:xfrm>
          <a:prstGeom prst="rect">
            <a:avLst/>
          </a:prstGeom>
          <a:noFill/>
        </p:spPr>
        <p:txBody>
          <a:bodyPr wrap="square" rtlCol="0">
            <a:spAutoFit/>
          </a:bodyPr>
          <a:lstStyle/>
          <a:p>
            <a:r>
              <a:rPr lang="en-US" sz="1600" dirty="0" smtClean="0"/>
              <a:t>H</a:t>
            </a:r>
            <a:r>
              <a:rPr lang="en-US" sz="800" dirty="0" smtClean="0"/>
              <a:t>1</a:t>
            </a:r>
            <a:r>
              <a:rPr lang="en-US" sz="1600" dirty="0" smtClean="0"/>
              <a:t> – 10 km</a:t>
            </a:r>
            <a:r>
              <a:rPr lang="ru-RU" sz="1600" dirty="0" smtClean="0"/>
              <a:t>, </a:t>
            </a:r>
            <a:r>
              <a:rPr lang="en-US" sz="1600" dirty="0" smtClean="0"/>
              <a:t>H</a:t>
            </a:r>
            <a:r>
              <a:rPr lang="en-US" sz="800" dirty="0" smtClean="0"/>
              <a:t>2</a:t>
            </a:r>
            <a:r>
              <a:rPr lang="en-US" sz="1600" dirty="0" smtClean="0"/>
              <a:t> – 30 km  </a:t>
            </a:r>
            <a:r>
              <a:rPr lang="ru-RU" sz="1600" dirty="0" smtClean="0"/>
              <a:t> </a:t>
            </a:r>
            <a:endParaRPr lang="ru-RU" sz="1600" dirty="0"/>
          </a:p>
        </p:txBody>
      </p:sp>
      <p:sp>
        <p:nvSpPr>
          <p:cNvPr id="21" name="TextBox 20"/>
          <p:cNvSpPr txBox="1"/>
          <p:nvPr/>
        </p:nvSpPr>
        <p:spPr>
          <a:xfrm>
            <a:off x="0" y="5572140"/>
            <a:ext cx="9144000" cy="1015663"/>
          </a:xfrm>
          <a:prstGeom prst="rect">
            <a:avLst/>
          </a:prstGeom>
          <a:noFill/>
        </p:spPr>
        <p:txBody>
          <a:bodyPr wrap="square" rtlCol="0">
            <a:spAutoFit/>
          </a:bodyPr>
          <a:lstStyle/>
          <a:p>
            <a:pPr lvl="0" algn="ctr"/>
            <a:r>
              <a:rPr lang="en-US" sz="1200" dirty="0" smtClean="0">
                <a:latin typeface="Times New Roman" pitchFamily="18" charset="0"/>
                <a:cs typeface="Times New Roman" pitchFamily="18" charset="0"/>
              </a:rPr>
              <a:t>From long-term observations, it was established that the filling of the lower stratosphere (10–30 km) with background aerosol is noted in winter, a low content (up to complete absence) of background aerosol in summer, and an intermediate value in spring and autumn (with a decrease in spring and with an increase in autumn). In the upper stratosphere (30–50 km), the background aerosol is practically absent in summer. Thus, including the confirmation of this by previous long-term measurements, the intra-annual </a:t>
            </a:r>
            <a:r>
              <a:rPr lang="en-US" sz="1200" dirty="0" err="1" smtClean="0">
                <a:latin typeface="Times New Roman" pitchFamily="18" charset="0"/>
                <a:cs typeface="Times New Roman" pitchFamily="18" charset="0"/>
              </a:rPr>
              <a:t>cyclicity</a:t>
            </a:r>
            <a:r>
              <a:rPr lang="en-US" sz="1200" dirty="0" smtClean="0">
                <a:latin typeface="Times New Roman" pitchFamily="18" charset="0"/>
                <a:cs typeface="Times New Roman" pitchFamily="18" charset="0"/>
              </a:rPr>
              <a:t> of the aerosol filling of the Western Siberian stratosphere is revealed.</a:t>
            </a:r>
            <a:endParaRPr lang="ru-RU" sz="1200" b="1" dirty="0">
              <a:latin typeface="Times New Roman" pitchFamily="18" charset="0"/>
              <a:cs typeface="Times New Roman" pitchFamily="18" charset="0"/>
            </a:endParaRPr>
          </a:p>
        </p:txBody>
      </p:sp>
      <p:pic>
        <p:nvPicPr>
          <p:cNvPr id="104449" name="Picture 1"/>
          <p:cNvPicPr>
            <a:picLocks noChangeAspect="1" noChangeArrowheads="1"/>
          </p:cNvPicPr>
          <p:nvPr/>
        </p:nvPicPr>
        <p:blipFill>
          <a:blip r:embed="rId5" cstate="print"/>
          <a:srcRect/>
          <a:stretch>
            <a:fillRect/>
          </a:stretch>
        </p:blipFill>
        <p:spPr bwMode="auto">
          <a:xfrm>
            <a:off x="179512" y="2204864"/>
            <a:ext cx="8701132" cy="25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13056</TotalTime>
  <Words>2025</Words>
  <Application>Microsoft Office PowerPoint</Application>
  <PresentationFormat>Экран (4:3)</PresentationFormat>
  <Paragraphs>148</Paragraphs>
  <Slides>28</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Тема Office</vt:lpstr>
      <vt:lpstr>Equation</vt:lpstr>
      <vt:lpstr>ЛИДАРНЫЕ ИССЛЕДОВАНИЯ ДИНАМИКИ СТРАТОСФЕРНОГО АЭРОЗОЛЯ НАД ТОМСКОМ.   </vt:lpstr>
      <vt:lpstr>  LIDAR complex of the Station of high-altitude sounding of the atmosphere : main components and block diagram  </vt:lpstr>
      <vt:lpstr>LIDAR complex of the Station of high-altitude sounding of the atmosphere :  sounding at wavelengths of 532 and 355 nm; reception of elastic and Raman scattering signals in six channels at wavelengths of 532 and 355 nm, 607 and 384 nm.MSVZA lidar complex: sounding at wavelengths of 532 and 355 nm; reception of elastic and Raman scattering signals in six channels at wavelengths of 532 and 355 nm, 607 and 384 nm.</vt:lpstr>
      <vt:lpstr>Aerosol Recovery Method stratification and aerosol filling of the stratosphere from single-wave lidar measurements.</vt:lpstr>
      <vt:lpstr>Презентация PowerPoint</vt:lpstr>
      <vt:lpstr>Презентация PowerPoint</vt:lpstr>
      <vt:lpstr>Aerosol of polar stratospheric and pyrocumulative clouds.</vt:lpstr>
      <vt:lpstr>Background aerosol: vertical stratification</vt:lpstr>
      <vt:lpstr>Background aerosol: variability of integral filling in the stratosphere for 2017–2022</vt:lpstr>
      <vt:lpstr>Background aerosol: an optical-location model of the background aerosol of the Western Siberian stratosphere.</vt:lpstr>
      <vt:lpstr>ЛИДАРНЫЕ ИССЛЕДОВАНИЕ ДИНАМИКИ  ТЕРМИЧЕСКОГО РЕЖИМА СТРАТОСФЕРЫ НАД ТОМСКОМ </vt:lpstr>
      <vt:lpstr>Презентация PowerPoint</vt:lpstr>
      <vt:lpstr>Презентация PowerPoint</vt:lpstr>
      <vt:lpstr>Methods of lidar temperature sensing by molecular (Rayleigh and Raman) light scattering</vt:lpstr>
      <vt:lpstr>Profile characteristics of temperature and density (warm and cold periods of the year)</vt:lpstr>
      <vt:lpstr>Temperature: background state and explosive changes in the thermal regime of the stratosphere - stratospheric warming</vt:lpstr>
      <vt:lpstr>Stratospheric warming 2019/20</vt:lpstr>
      <vt:lpstr>Stratospheric warming 2020/21</vt:lpstr>
      <vt:lpstr>Stratospheric warming in winters 2021/22 and 2022/23</vt:lpstr>
      <vt:lpstr>Winter stratospheric warming 2012/13 (for comparison)</vt:lpstr>
      <vt:lpstr>Lidar observations of the SW over Tomsk in the winter of 2014-15. (November-January)</vt:lpstr>
      <vt:lpstr>Lidar observations of the SW over Tomsk in the winter of 2014-15. (February)</vt:lpstr>
      <vt:lpstr>Deviations of air density (1) and temperature (2) from the average monthly value during periods of stratospheric warming in the winters of 2014-16.</vt:lpstr>
      <vt:lpstr>Conclusion</vt:lpstr>
      <vt:lpstr>Average monthly temperature profiles for each year of the period 2010 - 2020</vt:lpstr>
      <vt:lpstr>Average monthly temperature profiles for the entire observation period 2010-2020</vt:lpstr>
      <vt:lpstr>Long-term temperature variation according to lidar measurements in the stratosphere at different altitudes</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Sveta334</dc:creator>
  <cp:lastModifiedBy>Admin</cp:lastModifiedBy>
  <cp:revision>252</cp:revision>
  <dcterms:created xsi:type="dcterms:W3CDTF">2019-01-16T03:55:31Z</dcterms:created>
  <dcterms:modified xsi:type="dcterms:W3CDTF">2023-09-20T07:33:35Z</dcterms:modified>
</cp:coreProperties>
</file>