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5" r:id="rId4"/>
    <p:sldId id="258" r:id="rId5"/>
    <p:sldId id="260" r:id="rId6"/>
    <p:sldId id="265" r:id="rId7"/>
    <p:sldId id="259" r:id="rId8"/>
    <p:sldId id="262" r:id="rId9"/>
    <p:sldId id="263" r:id="rId10"/>
    <p:sldId id="261" r:id="rId11"/>
    <p:sldId id="264" r:id="rId12"/>
    <p:sldId id="267" r:id="rId13"/>
    <p:sldId id="266" r:id="rId14"/>
    <p:sldId id="268" r:id="rId15"/>
    <p:sldId id="269" r:id="rId16"/>
    <p:sldId id="270" r:id="rId17"/>
    <p:sldId id="271" r:id="rId18"/>
    <p:sldId id="274"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5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18525-D5B2-4C58-A50A-5C1BDB138F2C}" type="datetimeFigureOut">
              <a:rPr lang="ru-RU" smtClean="0"/>
              <a:pPr/>
              <a:t>25.09.2023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F73AD-E8B0-4737-8E93-88A47DF2942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Механизмы влияния солнечной активности на климатические изменения связаны прежде всего с влиянием солнечной активности на оптические характеристики атмосферы.</a:t>
            </a:r>
            <a:endParaRPr lang="ru-RU" dirty="0"/>
          </a:p>
        </p:txBody>
      </p:sp>
      <p:sp>
        <p:nvSpPr>
          <p:cNvPr id="4" name="Номер слайда 3"/>
          <p:cNvSpPr>
            <a:spLocks noGrp="1"/>
          </p:cNvSpPr>
          <p:nvPr>
            <p:ph type="sldNum" sz="quarter" idx="10"/>
          </p:nvPr>
        </p:nvSpPr>
        <p:spPr/>
        <p:txBody>
          <a:bodyPr/>
          <a:lstStyle/>
          <a:p>
            <a:fld id="{ED4F73AD-E8B0-4737-8E93-88A47DF2942D}"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D4F73AD-E8B0-4737-8E93-88A47DF2942D}"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Два</a:t>
            </a:r>
            <a:r>
              <a:rPr lang="ru-RU" baseline="0" dirty="0" smtClean="0"/>
              <a:t> направления развития термосферных лидарных исследований.</a:t>
            </a:r>
            <a:endParaRPr lang="ru-RU" dirty="0"/>
          </a:p>
        </p:txBody>
      </p:sp>
      <p:sp>
        <p:nvSpPr>
          <p:cNvPr id="4" name="Номер слайда 3"/>
          <p:cNvSpPr>
            <a:spLocks noGrp="1"/>
          </p:cNvSpPr>
          <p:nvPr>
            <p:ph type="sldNum" sz="quarter" idx="10"/>
          </p:nvPr>
        </p:nvSpPr>
        <p:spPr/>
        <p:txBody>
          <a:bodyPr/>
          <a:lstStyle/>
          <a:p>
            <a:fld id="{ED4F73AD-E8B0-4737-8E93-88A47DF2942D}"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Два</a:t>
            </a:r>
            <a:r>
              <a:rPr lang="ru-RU" baseline="0" dirty="0" smtClean="0"/>
              <a:t> направления развития термосферных лидарных исследований.</a:t>
            </a:r>
            <a:endParaRPr lang="ru-RU" dirty="0" smtClean="0"/>
          </a:p>
        </p:txBody>
      </p:sp>
      <p:sp>
        <p:nvSpPr>
          <p:cNvPr id="4" name="Номер слайда 3"/>
          <p:cNvSpPr>
            <a:spLocks noGrp="1"/>
          </p:cNvSpPr>
          <p:nvPr>
            <p:ph type="sldNum" sz="quarter" idx="10"/>
          </p:nvPr>
        </p:nvSpPr>
        <p:spPr/>
        <p:txBody>
          <a:bodyPr/>
          <a:lstStyle/>
          <a:p>
            <a:fld id="{ED4F73AD-E8B0-4737-8E93-88A47DF2942D}"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Ортованадат</a:t>
            </a:r>
            <a:r>
              <a:rPr lang="ru-RU" dirty="0" smtClean="0"/>
              <a:t> гадолиния, легированный неодимом,</a:t>
            </a:r>
            <a:endParaRPr lang="ru-RU" dirty="0"/>
          </a:p>
        </p:txBody>
      </p:sp>
      <p:sp>
        <p:nvSpPr>
          <p:cNvPr id="4" name="Номер слайда 3"/>
          <p:cNvSpPr>
            <a:spLocks noGrp="1"/>
          </p:cNvSpPr>
          <p:nvPr>
            <p:ph type="sldNum" sz="quarter" idx="10"/>
          </p:nvPr>
        </p:nvSpPr>
        <p:spPr/>
        <p:txBody>
          <a:bodyPr/>
          <a:lstStyle/>
          <a:p>
            <a:fld id="{ED4F73AD-E8B0-4737-8E93-88A47DF2942D}"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D4F73AD-E8B0-4737-8E93-88A47DF2942D}"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Ионные термосферные</a:t>
            </a:r>
            <a:r>
              <a:rPr lang="ru-RU" baseline="0" dirty="0" smtClean="0"/>
              <a:t> </a:t>
            </a:r>
            <a:r>
              <a:rPr lang="ru-RU" dirty="0" smtClean="0"/>
              <a:t>лидары лидируют как 3:1.</a:t>
            </a:r>
            <a:endParaRPr lang="ru-RU" dirty="0"/>
          </a:p>
        </p:txBody>
      </p:sp>
      <p:sp>
        <p:nvSpPr>
          <p:cNvPr id="4" name="Номер слайда 3"/>
          <p:cNvSpPr>
            <a:spLocks noGrp="1"/>
          </p:cNvSpPr>
          <p:nvPr>
            <p:ph type="sldNum" sz="quarter" idx="10"/>
          </p:nvPr>
        </p:nvSpPr>
        <p:spPr/>
        <p:txBody>
          <a:bodyPr/>
          <a:lstStyle/>
          <a:p>
            <a:fld id="{ED4F73AD-E8B0-4737-8E93-88A47DF2942D}"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B44727-8B61-49E9-B9F3-9F07D9A4798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7A1BC56-A2DA-4C23-8F41-6CCEB60BE581}" type="datetimeFigureOut">
              <a:rPr lang="ru-RU" smtClean="0"/>
              <a:pPr/>
              <a:t>25.09.2023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670EA2-560F-4FC2-A4D4-9A0EF847AD9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1BC56-A2DA-4C23-8F41-6CCEB60BE581}" type="datetimeFigureOut">
              <a:rPr lang="ru-RU" smtClean="0"/>
              <a:pPr/>
              <a:t>25.09.2023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70EA2-560F-4FC2-A4D4-9A0EF847AD9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3390/rs1518456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857232"/>
            <a:ext cx="7772400" cy="2071701"/>
          </a:xfrm>
        </p:spPr>
        <p:txBody>
          <a:bodyPr>
            <a:normAutofit fontScale="90000"/>
          </a:bodyPr>
          <a:lstStyle/>
          <a:p>
            <a:r>
              <a:rPr lang="en-US" dirty="0" smtClean="0"/>
              <a:t>Impact of solar activity on the optical properties of the thermosphere</a:t>
            </a:r>
            <a:endParaRPr lang="ru-RU" dirty="0"/>
          </a:p>
        </p:txBody>
      </p:sp>
      <p:sp>
        <p:nvSpPr>
          <p:cNvPr id="3" name="Подзаголовок 2"/>
          <p:cNvSpPr>
            <a:spLocks noGrp="1"/>
          </p:cNvSpPr>
          <p:nvPr>
            <p:ph type="subTitle" idx="1"/>
          </p:nvPr>
        </p:nvSpPr>
        <p:spPr>
          <a:xfrm>
            <a:off x="1371600" y="3886200"/>
            <a:ext cx="6700862" cy="1752600"/>
          </a:xfrm>
        </p:spPr>
        <p:txBody>
          <a:bodyPr>
            <a:normAutofit fontScale="92500" lnSpcReduction="10000"/>
          </a:bodyPr>
          <a:lstStyle/>
          <a:p>
            <a:r>
              <a:rPr lang="en-US" dirty="0" smtClean="0">
                <a:solidFill>
                  <a:schemeClr val="tx1"/>
                </a:solidFill>
              </a:rPr>
              <a:t>Boris Shevtsov</a:t>
            </a:r>
            <a:endParaRPr lang="ru-RU" dirty="0" smtClean="0">
              <a:solidFill>
                <a:schemeClr val="tx1"/>
              </a:solidFill>
            </a:endParaRPr>
          </a:p>
          <a:p>
            <a:endParaRPr lang="ru-RU" dirty="0" smtClean="0">
              <a:solidFill>
                <a:schemeClr val="tx1"/>
              </a:solidFill>
            </a:endParaRPr>
          </a:p>
          <a:p>
            <a:r>
              <a:rPr lang="en-US" sz="2000" dirty="0" smtClean="0">
                <a:solidFill>
                  <a:schemeClr val="tx1"/>
                </a:solidFill>
              </a:rPr>
              <a:t>Far Eastern Branch of the Russian Academy of Sciences</a:t>
            </a:r>
            <a:endParaRPr lang="ru-RU" sz="2000" dirty="0" smtClean="0">
              <a:solidFill>
                <a:schemeClr val="tx1"/>
              </a:solidFill>
            </a:endParaRPr>
          </a:p>
          <a:p>
            <a:r>
              <a:rPr lang="en-US" sz="2000" dirty="0" smtClean="0">
                <a:solidFill>
                  <a:schemeClr val="tx1"/>
                </a:solidFill>
              </a:rPr>
              <a:t>Institute of Cosmophysical Research and Radio Wave Propagation</a:t>
            </a:r>
            <a:endParaRPr lang="ru-RU" sz="2000"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srcRect/>
          <a:stretch>
            <a:fillRect/>
          </a:stretch>
        </p:blipFill>
        <p:spPr bwMode="auto">
          <a:xfrm>
            <a:off x="571472" y="3286124"/>
            <a:ext cx="8191520" cy="3444071"/>
          </a:xfrm>
          <a:prstGeom prst="rect">
            <a:avLst/>
          </a:prstGeom>
          <a:noFill/>
          <a:ln w="9525">
            <a:noFill/>
            <a:miter lim="800000"/>
            <a:headEnd/>
            <a:tailEnd/>
          </a:ln>
          <a:effectLst/>
        </p:spPr>
      </p:pic>
      <p:pic>
        <p:nvPicPr>
          <p:cNvPr id="17412" name="Picture 4"/>
          <p:cNvPicPr>
            <a:picLocks noChangeAspect="1" noChangeArrowheads="1"/>
          </p:cNvPicPr>
          <p:nvPr/>
        </p:nvPicPr>
        <p:blipFill>
          <a:blip r:embed="rId3"/>
          <a:srcRect/>
          <a:stretch>
            <a:fillRect/>
          </a:stretch>
        </p:blipFill>
        <p:spPr bwMode="auto">
          <a:xfrm>
            <a:off x="571473" y="0"/>
            <a:ext cx="3857652" cy="2786058"/>
          </a:xfrm>
          <a:prstGeom prst="rect">
            <a:avLst/>
          </a:prstGeom>
          <a:noFill/>
          <a:ln w="9525">
            <a:noFill/>
            <a:miter lim="800000"/>
            <a:headEnd/>
            <a:tailEnd/>
          </a:ln>
          <a:effectLst/>
        </p:spPr>
      </p:pic>
      <p:pic>
        <p:nvPicPr>
          <p:cNvPr id="17413" name="Picture 5"/>
          <p:cNvPicPr>
            <a:picLocks noChangeAspect="1" noChangeArrowheads="1"/>
          </p:cNvPicPr>
          <p:nvPr/>
        </p:nvPicPr>
        <p:blipFill>
          <a:blip r:embed="rId4"/>
          <a:srcRect/>
          <a:stretch>
            <a:fillRect/>
          </a:stretch>
        </p:blipFill>
        <p:spPr bwMode="auto">
          <a:xfrm>
            <a:off x="4929190" y="0"/>
            <a:ext cx="3857652" cy="2786058"/>
          </a:xfrm>
          <a:prstGeom prst="rect">
            <a:avLst/>
          </a:prstGeom>
          <a:noFill/>
          <a:ln w="9525">
            <a:noFill/>
            <a:miter lim="800000"/>
            <a:headEnd/>
            <a:tailEnd/>
          </a:ln>
          <a:effectLst/>
        </p:spPr>
      </p:pic>
      <p:sp>
        <p:nvSpPr>
          <p:cNvPr id="7" name="Прямоугольник 6"/>
          <p:cNvSpPr/>
          <p:nvPr/>
        </p:nvSpPr>
        <p:spPr>
          <a:xfrm>
            <a:off x="357158" y="2643182"/>
            <a:ext cx="500066"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786314" y="2714620"/>
            <a:ext cx="500066"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571604" y="0"/>
            <a:ext cx="642942" cy="369332"/>
          </a:xfrm>
          <a:prstGeom prst="rect">
            <a:avLst/>
          </a:prstGeom>
          <a:noFill/>
        </p:spPr>
        <p:txBody>
          <a:bodyPr wrap="square" rtlCol="0">
            <a:spAutoFit/>
          </a:bodyPr>
          <a:lstStyle/>
          <a:p>
            <a:r>
              <a:rPr lang="en-US" dirty="0" smtClean="0"/>
              <a:t>N</a:t>
            </a:r>
            <a:r>
              <a:rPr lang="en-US" baseline="30000" dirty="0" smtClean="0"/>
              <a:t>+</a:t>
            </a:r>
            <a:endParaRPr lang="ru-RU" dirty="0"/>
          </a:p>
        </p:txBody>
      </p:sp>
      <p:sp>
        <p:nvSpPr>
          <p:cNvPr id="10" name="TextBox 9"/>
          <p:cNvSpPr txBox="1"/>
          <p:nvPr/>
        </p:nvSpPr>
        <p:spPr>
          <a:xfrm>
            <a:off x="6000760" y="0"/>
            <a:ext cx="571504" cy="369332"/>
          </a:xfrm>
          <a:prstGeom prst="rect">
            <a:avLst/>
          </a:prstGeom>
          <a:noFill/>
        </p:spPr>
        <p:txBody>
          <a:bodyPr wrap="square" rtlCol="0">
            <a:spAutoFit/>
          </a:bodyPr>
          <a:lstStyle/>
          <a:p>
            <a:r>
              <a:rPr lang="en-US" dirty="0" smtClean="0"/>
              <a:t>O</a:t>
            </a:r>
            <a:r>
              <a:rPr lang="en-US" baseline="30000" dirty="0" smtClean="0"/>
              <a:t>+</a:t>
            </a:r>
            <a:endParaRPr lang="ru-RU" dirty="0"/>
          </a:p>
        </p:txBody>
      </p:sp>
      <p:sp>
        <p:nvSpPr>
          <p:cNvPr id="11" name="TextBox 10"/>
          <p:cNvSpPr txBox="1"/>
          <p:nvPr/>
        </p:nvSpPr>
        <p:spPr>
          <a:xfrm>
            <a:off x="4071934" y="3214686"/>
            <a:ext cx="1285884" cy="369332"/>
          </a:xfrm>
          <a:prstGeom prst="rect">
            <a:avLst/>
          </a:prstGeom>
          <a:noFill/>
        </p:spPr>
        <p:txBody>
          <a:bodyPr wrap="square" rtlCol="0">
            <a:spAutoFit/>
          </a:bodyPr>
          <a:lstStyle/>
          <a:p>
            <a:r>
              <a:rPr lang="en-US" dirty="0" smtClean="0"/>
              <a:t> </a:t>
            </a:r>
            <a:r>
              <a:rPr lang="el-GR" dirty="0" smtClean="0"/>
              <a:t>λ</a:t>
            </a:r>
            <a:r>
              <a:rPr lang="en-US" dirty="0" smtClean="0"/>
              <a:t> = 393 nm</a:t>
            </a:r>
            <a:endParaRPr lang="ru-RU" dirty="0"/>
          </a:p>
        </p:txBody>
      </p:sp>
      <p:sp>
        <p:nvSpPr>
          <p:cNvPr id="13" name="Прямоугольник 12"/>
          <p:cNvSpPr/>
          <p:nvPr/>
        </p:nvSpPr>
        <p:spPr>
          <a:xfrm>
            <a:off x="714348" y="6215082"/>
            <a:ext cx="785818"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1071538" y="2786058"/>
            <a:ext cx="7572428" cy="369332"/>
          </a:xfrm>
          <a:prstGeom prst="rect">
            <a:avLst/>
          </a:prstGeom>
          <a:noFill/>
        </p:spPr>
        <p:txBody>
          <a:bodyPr wrap="square" rtlCol="0">
            <a:spAutoFit/>
          </a:bodyPr>
          <a:lstStyle/>
          <a:p>
            <a:r>
              <a:rPr lang="en-US" dirty="0"/>
              <a:t>N+ and O+ layers in E-F region detected by Lidar system at </a:t>
            </a:r>
            <a:r>
              <a:rPr lang="en-US" dirty="0" err="1"/>
              <a:t>Paratunka</a:t>
            </a:r>
            <a:r>
              <a:rPr lang="en-US" dirty="0"/>
              <a:t> Station.</a:t>
            </a:r>
            <a:endParaRPr lang="ru-RU" dirty="0"/>
          </a:p>
        </p:txBody>
      </p:sp>
      <p:sp>
        <p:nvSpPr>
          <p:cNvPr id="16" name="TextBox 15"/>
          <p:cNvSpPr txBox="1"/>
          <p:nvPr/>
        </p:nvSpPr>
        <p:spPr>
          <a:xfrm>
            <a:off x="7358082" y="6286520"/>
            <a:ext cx="928694" cy="338554"/>
          </a:xfrm>
          <a:prstGeom prst="rect">
            <a:avLst/>
          </a:prstGeom>
          <a:noFill/>
        </p:spPr>
        <p:txBody>
          <a:bodyPr wrap="square" rtlCol="0">
            <a:spAutoFit/>
          </a:bodyPr>
          <a:lstStyle/>
          <a:p>
            <a:r>
              <a:rPr lang="en-US" sz="1600" dirty="0" smtClean="0"/>
              <a:t>, China.</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700088" y="47625"/>
            <a:ext cx="7743825" cy="6762750"/>
          </a:xfrm>
          <a:prstGeom prst="rect">
            <a:avLst/>
          </a:prstGeom>
          <a:noFill/>
          <a:ln w="9525">
            <a:noFill/>
            <a:miter lim="800000"/>
            <a:headEnd/>
            <a:tailEnd/>
          </a:ln>
          <a:effectLst/>
        </p:spPr>
      </p:pic>
      <p:sp>
        <p:nvSpPr>
          <p:cNvPr id="4" name="Прямоугольник 3"/>
          <p:cNvSpPr/>
          <p:nvPr/>
        </p:nvSpPr>
        <p:spPr>
          <a:xfrm>
            <a:off x="714348" y="5214950"/>
            <a:ext cx="78581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rot="16200000">
            <a:off x="-2841034" y="3126732"/>
            <a:ext cx="6429422" cy="461665"/>
          </a:xfrm>
          <a:prstGeom prst="rect">
            <a:avLst/>
          </a:prstGeom>
          <a:noFill/>
        </p:spPr>
        <p:txBody>
          <a:bodyPr wrap="square" rtlCol="0">
            <a:spAutoFit/>
          </a:bodyPr>
          <a:lstStyle/>
          <a:p>
            <a:r>
              <a:rPr lang="en-US" sz="2400" dirty="0"/>
              <a:t>Ca and Ca+ Lidar system at </a:t>
            </a:r>
            <a:r>
              <a:rPr lang="en-US" sz="2400" dirty="0" err="1"/>
              <a:t>Yanqing</a:t>
            </a:r>
            <a:r>
              <a:rPr lang="en-US" sz="2400" dirty="0"/>
              <a:t> Station, China</a:t>
            </a:r>
            <a:r>
              <a:rPr lang="en-US" sz="2400" dirty="0" smtClean="0"/>
              <a:t>.</a:t>
            </a:r>
            <a:endParaRPr lang="ru-RU" sz="2400" dirty="0"/>
          </a:p>
        </p:txBody>
      </p:sp>
      <p:sp>
        <p:nvSpPr>
          <p:cNvPr id="6" name="TextBox 5"/>
          <p:cNvSpPr txBox="1"/>
          <p:nvPr/>
        </p:nvSpPr>
        <p:spPr>
          <a:xfrm>
            <a:off x="4857752" y="4429132"/>
            <a:ext cx="785818" cy="307777"/>
          </a:xfrm>
          <a:prstGeom prst="rect">
            <a:avLst/>
          </a:prstGeom>
          <a:noFill/>
        </p:spPr>
        <p:txBody>
          <a:bodyPr wrap="square" rtlCol="0">
            <a:spAutoFit/>
          </a:bodyPr>
          <a:lstStyle/>
          <a:p>
            <a:r>
              <a:rPr lang="en-US" sz="1400" b="1" dirty="0" smtClean="0"/>
              <a:t>393 nm</a:t>
            </a:r>
            <a:endParaRPr lang="ru-RU" sz="1400" b="1" dirty="0"/>
          </a:p>
        </p:txBody>
      </p:sp>
      <p:sp>
        <p:nvSpPr>
          <p:cNvPr id="7" name="TextBox 6"/>
          <p:cNvSpPr txBox="1"/>
          <p:nvPr/>
        </p:nvSpPr>
        <p:spPr>
          <a:xfrm>
            <a:off x="4714876" y="1714488"/>
            <a:ext cx="857256" cy="307777"/>
          </a:xfrm>
          <a:prstGeom prst="rect">
            <a:avLst/>
          </a:prstGeom>
          <a:noFill/>
        </p:spPr>
        <p:txBody>
          <a:bodyPr wrap="square" rtlCol="0">
            <a:spAutoFit/>
          </a:bodyPr>
          <a:lstStyle/>
          <a:p>
            <a:r>
              <a:rPr lang="en-US" sz="1400" b="1" dirty="0" smtClean="0"/>
              <a:t>423 nm</a:t>
            </a:r>
            <a:endParaRPr lang="ru-RU" sz="1400" b="1" dirty="0"/>
          </a:p>
        </p:txBody>
      </p:sp>
      <p:sp>
        <p:nvSpPr>
          <p:cNvPr id="8" name="TextBox 7"/>
          <p:cNvSpPr txBox="1"/>
          <p:nvPr/>
        </p:nvSpPr>
        <p:spPr>
          <a:xfrm>
            <a:off x="3357554" y="6488668"/>
            <a:ext cx="5643602" cy="369332"/>
          </a:xfrm>
          <a:prstGeom prst="rect">
            <a:avLst/>
          </a:prstGeom>
          <a:noFill/>
        </p:spPr>
        <p:txBody>
          <a:bodyPr wrap="square" rtlCol="0">
            <a:spAutoFit/>
          </a:bodyPr>
          <a:lstStyle/>
          <a:p>
            <a:r>
              <a:rPr lang="en-US" dirty="0" smtClean="0"/>
              <a:t>Seeger -- Neodymium-doped gadolinium </a:t>
            </a:r>
            <a:r>
              <a:rPr lang="en-US" dirty="0" err="1" smtClean="0"/>
              <a:t>orthovanadate</a:t>
            </a:r>
            <a:r>
              <a:rPr lang="en-US" dirty="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r>
              <a:rPr lang="en-US" sz="2800" dirty="0" smtClean="0"/>
              <a:t>Complex observations</a:t>
            </a:r>
            <a:br>
              <a:rPr lang="en-US" sz="2800" dirty="0" smtClean="0"/>
            </a:br>
            <a:r>
              <a:rPr lang="en-US" sz="2800" dirty="0" smtClean="0"/>
              <a:t> in normal and inverse populations</a:t>
            </a:r>
            <a:endParaRPr lang="ru-RU" sz="2800" dirty="0"/>
          </a:p>
        </p:txBody>
      </p:sp>
      <p:cxnSp>
        <p:nvCxnSpPr>
          <p:cNvPr id="4" name="Прямая соединительная линия 3"/>
          <p:cNvCxnSpPr/>
          <p:nvPr/>
        </p:nvCxnSpPr>
        <p:spPr>
          <a:xfrm>
            <a:off x="785786" y="2714620"/>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6072198" y="2714620"/>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Овал 8"/>
          <p:cNvSpPr/>
          <p:nvPr/>
        </p:nvSpPr>
        <p:spPr>
          <a:xfrm>
            <a:off x="128585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357950"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78657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7215206"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a:off x="857224" y="3643314"/>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142976"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1571604"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000232"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6000760" y="3643314"/>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 name="Овал 23"/>
          <p:cNvSpPr/>
          <p:nvPr/>
        </p:nvSpPr>
        <p:spPr>
          <a:xfrm>
            <a:off x="6500826"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единительная линия 28"/>
          <p:cNvCxnSpPr/>
          <p:nvPr/>
        </p:nvCxnSpPr>
        <p:spPr>
          <a:xfrm>
            <a:off x="1000100" y="5500702"/>
            <a:ext cx="6643734" cy="1588"/>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28662" y="1928802"/>
            <a:ext cx="700092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000100" y="1643050"/>
            <a:ext cx="68580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5400000">
            <a:off x="1464447" y="2250273"/>
            <a:ext cx="928694"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6572264" y="2285992"/>
            <a:ext cx="857256"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rot="5400000" flipH="1" flipV="1">
            <a:off x="-1213684" y="3642520"/>
            <a:ext cx="3571900" cy="1588"/>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15074" y="3714752"/>
            <a:ext cx="2143140" cy="369332"/>
          </a:xfrm>
          <a:prstGeom prst="rect">
            <a:avLst/>
          </a:prstGeom>
          <a:noFill/>
        </p:spPr>
        <p:txBody>
          <a:bodyPr wrap="square" rtlCol="0">
            <a:spAutoFit/>
          </a:bodyPr>
          <a:lstStyle/>
          <a:p>
            <a:r>
              <a:rPr lang="en-US" dirty="0" smtClean="0"/>
              <a:t>inverse population</a:t>
            </a:r>
            <a:endParaRPr lang="ru-RU" dirty="0"/>
          </a:p>
        </p:txBody>
      </p:sp>
      <p:sp>
        <p:nvSpPr>
          <p:cNvPr id="47" name="TextBox 46"/>
          <p:cNvSpPr txBox="1"/>
          <p:nvPr/>
        </p:nvSpPr>
        <p:spPr>
          <a:xfrm>
            <a:off x="1285852" y="3714752"/>
            <a:ext cx="1143008" cy="369332"/>
          </a:xfrm>
          <a:prstGeom prst="rect">
            <a:avLst/>
          </a:prstGeom>
          <a:noFill/>
        </p:spPr>
        <p:txBody>
          <a:bodyPr wrap="square" rtlCol="0">
            <a:spAutoFit/>
          </a:bodyPr>
          <a:lstStyle/>
          <a:p>
            <a:r>
              <a:rPr lang="en-US" dirty="0" smtClean="0"/>
              <a:t>normal </a:t>
            </a:r>
            <a:endParaRPr lang="ru-RU" dirty="0"/>
          </a:p>
        </p:txBody>
      </p:sp>
      <p:cxnSp>
        <p:nvCxnSpPr>
          <p:cNvPr id="50" name="Прямая со стрелкой 49"/>
          <p:cNvCxnSpPr/>
          <p:nvPr/>
        </p:nvCxnSpPr>
        <p:spPr>
          <a:xfrm rot="5400000">
            <a:off x="357158" y="4572008"/>
            <a:ext cx="1285884"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rot="5400000">
            <a:off x="5430050" y="4499776"/>
            <a:ext cx="1285884"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1285852" y="3143248"/>
            <a:ext cx="1071570" cy="1588"/>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6286512" y="3071810"/>
            <a:ext cx="107157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6715140" y="3286124"/>
            <a:ext cx="107157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6200000">
            <a:off x="-1458440" y="3101458"/>
            <a:ext cx="3571900" cy="369332"/>
          </a:xfrm>
          <a:prstGeom prst="rect">
            <a:avLst/>
          </a:prstGeom>
          <a:noFill/>
        </p:spPr>
        <p:txBody>
          <a:bodyPr wrap="square" rtlCol="0">
            <a:spAutoFit/>
          </a:bodyPr>
          <a:lstStyle/>
          <a:p>
            <a:r>
              <a:rPr lang="en-US" dirty="0" smtClean="0"/>
              <a:t>Pumping with ultraviolet of sun light</a:t>
            </a:r>
            <a:endParaRPr lang="ru-RU" dirty="0"/>
          </a:p>
        </p:txBody>
      </p:sp>
      <p:sp>
        <p:nvSpPr>
          <p:cNvPr id="61" name="TextBox 60"/>
          <p:cNvSpPr txBox="1"/>
          <p:nvPr/>
        </p:nvSpPr>
        <p:spPr>
          <a:xfrm>
            <a:off x="3214678" y="5929330"/>
            <a:ext cx="2857520" cy="461665"/>
          </a:xfrm>
          <a:prstGeom prst="rect">
            <a:avLst/>
          </a:prstGeom>
          <a:noFill/>
        </p:spPr>
        <p:txBody>
          <a:bodyPr wrap="square" rtlCol="0">
            <a:spAutoFit/>
          </a:bodyPr>
          <a:lstStyle/>
          <a:p>
            <a:r>
              <a:rPr lang="en-US" sz="2400" dirty="0" smtClean="0"/>
              <a:t>Scattering coefficient </a:t>
            </a:r>
            <a:endParaRPr lang="ru-RU" sz="24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5" name="Object 1"/>
          <p:cNvGraphicFramePr>
            <a:graphicFrameLocks noChangeAspect="1"/>
          </p:cNvGraphicFramePr>
          <p:nvPr/>
        </p:nvGraphicFramePr>
        <p:xfrm>
          <a:off x="6072198" y="5929330"/>
          <a:ext cx="1857387" cy="457986"/>
        </p:xfrm>
        <a:graphic>
          <a:graphicData uri="http://schemas.openxmlformats.org/presentationml/2006/ole">
            <p:oleObj spid="_x0000_s25602" name="Equation" r:id="rId4" imgW="927100" imgH="228600" progId="Equation.DSMT4">
              <p:embed/>
            </p:oleObj>
          </a:graphicData>
        </a:graphic>
      </p:graphicFrame>
      <p:sp>
        <p:nvSpPr>
          <p:cNvPr id="64" name="TextBox 63"/>
          <p:cNvSpPr txBox="1"/>
          <p:nvPr/>
        </p:nvSpPr>
        <p:spPr>
          <a:xfrm>
            <a:off x="8358214" y="3357562"/>
            <a:ext cx="428628" cy="461665"/>
          </a:xfrm>
          <a:prstGeom prst="rect">
            <a:avLst/>
          </a:prstGeom>
          <a:noFill/>
        </p:spPr>
        <p:txBody>
          <a:bodyPr wrap="square" rtlCol="0">
            <a:spAutoFit/>
          </a:bodyPr>
          <a:lstStyle/>
          <a:p>
            <a:r>
              <a:rPr lang="en-US" sz="2400" dirty="0" smtClean="0"/>
              <a:t>1</a:t>
            </a:r>
            <a:endParaRPr lang="ru-RU" sz="2400" dirty="0"/>
          </a:p>
        </p:txBody>
      </p:sp>
      <p:sp>
        <p:nvSpPr>
          <p:cNvPr id="65" name="TextBox 64"/>
          <p:cNvSpPr txBox="1"/>
          <p:nvPr/>
        </p:nvSpPr>
        <p:spPr>
          <a:xfrm>
            <a:off x="8358214" y="2428868"/>
            <a:ext cx="428628" cy="461665"/>
          </a:xfrm>
          <a:prstGeom prst="rect">
            <a:avLst/>
          </a:prstGeom>
          <a:noFill/>
        </p:spPr>
        <p:txBody>
          <a:bodyPr wrap="square" rtlCol="0">
            <a:spAutoFit/>
          </a:bodyPr>
          <a:lstStyle/>
          <a:p>
            <a:r>
              <a:rPr lang="en-US" sz="2400" dirty="0" smtClean="0"/>
              <a:t>2</a:t>
            </a:r>
            <a:endParaRPr lang="ru-RU" sz="2400" dirty="0"/>
          </a:p>
        </p:txBody>
      </p:sp>
      <p:cxnSp>
        <p:nvCxnSpPr>
          <p:cNvPr id="67" name="Прямая со стрелкой 66"/>
          <p:cNvCxnSpPr/>
          <p:nvPr/>
        </p:nvCxnSpPr>
        <p:spPr>
          <a:xfrm rot="5400000">
            <a:off x="2178827" y="3178967"/>
            <a:ext cx="785818"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rot="5400000">
            <a:off x="7180281" y="3178173"/>
            <a:ext cx="785818"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072330" y="2071678"/>
            <a:ext cx="642942" cy="461665"/>
          </a:xfrm>
          <a:prstGeom prst="rect">
            <a:avLst/>
          </a:prstGeom>
          <a:noFill/>
        </p:spPr>
        <p:txBody>
          <a:bodyPr wrap="square" rtlCol="0">
            <a:spAutoFit/>
          </a:bodyPr>
          <a:lstStyle/>
          <a:p>
            <a:r>
              <a:rPr lang="en-US" sz="2400" dirty="0" smtClean="0"/>
              <a:t>R</a:t>
            </a:r>
            <a:endParaRPr lang="ru-RU" sz="2400" dirty="0"/>
          </a:p>
        </p:txBody>
      </p:sp>
      <p:sp>
        <p:nvSpPr>
          <p:cNvPr id="71" name="TextBox 70"/>
          <p:cNvSpPr txBox="1"/>
          <p:nvPr/>
        </p:nvSpPr>
        <p:spPr>
          <a:xfrm>
            <a:off x="6143636" y="4500570"/>
            <a:ext cx="642942" cy="461665"/>
          </a:xfrm>
          <a:prstGeom prst="rect">
            <a:avLst/>
          </a:prstGeom>
          <a:noFill/>
        </p:spPr>
        <p:txBody>
          <a:bodyPr wrap="square" rtlCol="0">
            <a:spAutoFit/>
          </a:bodyPr>
          <a:lstStyle/>
          <a:p>
            <a:r>
              <a:rPr lang="en-US" sz="2400" dirty="0" smtClean="0"/>
              <a:t>R</a:t>
            </a:r>
            <a:endParaRPr lang="ru-RU" sz="2400" dirty="0"/>
          </a:p>
        </p:txBody>
      </p:sp>
      <p:sp>
        <p:nvSpPr>
          <p:cNvPr id="72" name="TextBox 71"/>
          <p:cNvSpPr txBox="1"/>
          <p:nvPr/>
        </p:nvSpPr>
        <p:spPr>
          <a:xfrm>
            <a:off x="7643834" y="2786058"/>
            <a:ext cx="642942" cy="461665"/>
          </a:xfrm>
          <a:prstGeom prst="rect">
            <a:avLst/>
          </a:prstGeom>
          <a:noFill/>
        </p:spPr>
        <p:txBody>
          <a:bodyPr wrap="square" rtlCol="0">
            <a:spAutoFit/>
          </a:bodyPr>
          <a:lstStyle/>
          <a:p>
            <a:r>
              <a:rPr lang="en-US" sz="2400" dirty="0" smtClean="0"/>
              <a:t>S</a:t>
            </a:r>
            <a:endParaRPr lang="ru-RU" sz="2400" dirty="0"/>
          </a:p>
        </p:txBody>
      </p:sp>
      <p:sp>
        <p:nvSpPr>
          <p:cNvPr id="74" name="TextBox 73"/>
          <p:cNvSpPr txBox="1"/>
          <p:nvPr/>
        </p:nvSpPr>
        <p:spPr>
          <a:xfrm>
            <a:off x="1071538" y="5500702"/>
            <a:ext cx="1857388" cy="369332"/>
          </a:xfrm>
          <a:prstGeom prst="rect">
            <a:avLst/>
          </a:prstGeom>
          <a:noFill/>
        </p:spPr>
        <p:txBody>
          <a:bodyPr wrap="square" rtlCol="0">
            <a:spAutoFit/>
          </a:bodyPr>
          <a:lstStyle/>
          <a:p>
            <a:r>
              <a:rPr lang="en-US" dirty="0" smtClean="0"/>
              <a:t>Ground state</a:t>
            </a:r>
            <a:endParaRPr lang="ru-RU" dirty="0"/>
          </a:p>
        </p:txBody>
      </p:sp>
      <p:sp>
        <p:nvSpPr>
          <p:cNvPr id="75" name="TextBox 74"/>
          <p:cNvSpPr txBox="1"/>
          <p:nvPr/>
        </p:nvSpPr>
        <p:spPr>
          <a:xfrm>
            <a:off x="2428860" y="1571612"/>
            <a:ext cx="2000264" cy="369332"/>
          </a:xfrm>
          <a:prstGeom prst="rect">
            <a:avLst/>
          </a:prstGeom>
          <a:noFill/>
        </p:spPr>
        <p:txBody>
          <a:bodyPr wrap="square" rtlCol="0">
            <a:spAutoFit/>
          </a:bodyPr>
          <a:lstStyle/>
          <a:p>
            <a:r>
              <a:rPr lang="en-US" dirty="0" smtClean="0"/>
              <a:t>Pump band</a:t>
            </a:r>
            <a:endParaRPr lang="ru-RU" dirty="0"/>
          </a:p>
        </p:txBody>
      </p:sp>
      <p:cxnSp>
        <p:nvCxnSpPr>
          <p:cNvPr id="77" name="Прямая со стрелкой 76"/>
          <p:cNvCxnSpPr/>
          <p:nvPr/>
        </p:nvCxnSpPr>
        <p:spPr>
          <a:xfrm>
            <a:off x="5715008" y="2285992"/>
            <a:ext cx="1071570" cy="1588"/>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30" name="Object 6"/>
          <p:cNvGraphicFramePr>
            <a:graphicFrameLocks noChangeAspect="1"/>
          </p:cNvGraphicFramePr>
          <p:nvPr/>
        </p:nvGraphicFramePr>
        <p:xfrm>
          <a:off x="785786" y="2928934"/>
          <a:ext cx="285720" cy="428580"/>
        </p:xfrm>
        <a:graphic>
          <a:graphicData uri="http://schemas.openxmlformats.org/presentationml/2006/ole">
            <p:oleObj spid="_x0000_s25604" name="Equation" r:id="rId5" imgW="152334" imgH="228501" progId="Equation.DSMT4">
              <p:embed/>
            </p:oleObj>
          </a:graphicData>
        </a:graphic>
      </p:graphicFrame>
      <p:graphicFrame>
        <p:nvGraphicFramePr>
          <p:cNvPr id="1032" name="Object 8"/>
          <p:cNvGraphicFramePr>
            <a:graphicFrameLocks noChangeAspect="1"/>
          </p:cNvGraphicFramePr>
          <p:nvPr/>
        </p:nvGraphicFramePr>
        <p:xfrm>
          <a:off x="5191125" y="2071688"/>
          <a:ext cx="333375" cy="428625"/>
        </p:xfrm>
        <a:graphic>
          <a:graphicData uri="http://schemas.openxmlformats.org/presentationml/2006/ole">
            <p:oleObj spid="_x0000_s25605" name="Equation" r:id="rId6" imgW="177480" imgH="228600" progId="Equation.DSMT4">
              <p:embed/>
            </p:oleObj>
          </a:graphicData>
        </a:graphic>
      </p:graphicFrame>
      <p:sp>
        <p:nvSpPr>
          <p:cNvPr id="62" name="Прямоугольник 61"/>
          <p:cNvSpPr/>
          <p:nvPr/>
        </p:nvSpPr>
        <p:spPr>
          <a:xfrm>
            <a:off x="3786182" y="4000504"/>
            <a:ext cx="714380" cy="121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p:cNvSpPr txBox="1"/>
          <p:nvPr/>
        </p:nvSpPr>
        <p:spPr>
          <a:xfrm rot="16200000">
            <a:off x="3726321" y="4346117"/>
            <a:ext cx="928694" cy="523220"/>
          </a:xfrm>
          <a:prstGeom prst="rect">
            <a:avLst/>
          </a:prstGeom>
          <a:noFill/>
        </p:spPr>
        <p:txBody>
          <a:bodyPr wrap="square" rtlCol="0">
            <a:spAutoFit/>
          </a:bodyPr>
          <a:lstStyle/>
          <a:p>
            <a:r>
              <a:rPr lang="en-US" sz="2800" dirty="0" smtClean="0"/>
              <a:t>Lidar</a:t>
            </a:r>
            <a:endParaRPr lang="ru-RU" sz="2800" dirty="0"/>
          </a:p>
        </p:txBody>
      </p:sp>
      <p:sp>
        <p:nvSpPr>
          <p:cNvPr id="66" name="Прямоугольник 65"/>
          <p:cNvSpPr/>
          <p:nvPr/>
        </p:nvSpPr>
        <p:spPr>
          <a:xfrm>
            <a:off x="2571736" y="4143380"/>
            <a:ext cx="785818" cy="121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TextBox 72"/>
          <p:cNvSpPr txBox="1"/>
          <p:nvPr/>
        </p:nvSpPr>
        <p:spPr>
          <a:xfrm rot="16200000">
            <a:off x="6676174" y="4396660"/>
            <a:ext cx="1071570" cy="707886"/>
          </a:xfrm>
          <a:prstGeom prst="rect">
            <a:avLst/>
          </a:prstGeom>
          <a:noFill/>
        </p:spPr>
        <p:txBody>
          <a:bodyPr wrap="square" rtlCol="0">
            <a:spAutoFit/>
          </a:bodyPr>
          <a:lstStyle/>
          <a:p>
            <a:r>
              <a:rPr lang="en-US" sz="2000" dirty="0" err="1" smtClean="0"/>
              <a:t>Spectroanalyzer</a:t>
            </a:r>
            <a:endParaRPr lang="ru-RU" sz="2000" dirty="0"/>
          </a:p>
        </p:txBody>
      </p:sp>
      <p:cxnSp>
        <p:nvCxnSpPr>
          <p:cNvPr id="82" name="Прямая со стрелкой 81"/>
          <p:cNvCxnSpPr/>
          <p:nvPr/>
        </p:nvCxnSpPr>
        <p:spPr>
          <a:xfrm>
            <a:off x="1214414" y="4572008"/>
            <a:ext cx="1214446"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6" name="Прямая со стрелкой 85"/>
          <p:cNvCxnSpPr/>
          <p:nvPr/>
        </p:nvCxnSpPr>
        <p:spPr>
          <a:xfrm>
            <a:off x="2714612" y="3357562"/>
            <a:ext cx="1071570" cy="42862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a:off x="2786050" y="3214686"/>
            <a:ext cx="1500198" cy="6429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500430" y="3071810"/>
            <a:ext cx="1143008" cy="646331"/>
          </a:xfrm>
          <a:prstGeom prst="rect">
            <a:avLst/>
          </a:prstGeom>
          <a:noFill/>
        </p:spPr>
        <p:txBody>
          <a:bodyPr wrap="square" rtlCol="0">
            <a:spAutoFit/>
          </a:bodyPr>
          <a:lstStyle/>
          <a:p>
            <a:pPr algn="r"/>
            <a:r>
              <a:rPr lang="en-US" dirty="0" smtClean="0"/>
              <a:t>Scattering signal</a:t>
            </a:r>
            <a:endParaRPr lang="ru-RU" dirty="0"/>
          </a:p>
        </p:txBody>
      </p:sp>
      <p:sp>
        <p:nvSpPr>
          <p:cNvPr id="90" name="TextBox 89"/>
          <p:cNvSpPr txBox="1"/>
          <p:nvPr/>
        </p:nvSpPr>
        <p:spPr>
          <a:xfrm>
            <a:off x="1285852" y="4572008"/>
            <a:ext cx="1071570" cy="369332"/>
          </a:xfrm>
          <a:prstGeom prst="rect">
            <a:avLst/>
          </a:prstGeom>
          <a:noFill/>
        </p:spPr>
        <p:txBody>
          <a:bodyPr wrap="square" rtlCol="0">
            <a:spAutoFit/>
          </a:bodyPr>
          <a:lstStyle/>
          <a:p>
            <a:r>
              <a:rPr lang="en-US" dirty="0"/>
              <a:t>E</a:t>
            </a:r>
            <a:r>
              <a:rPr lang="en-US" dirty="0" smtClean="0"/>
              <a:t>mission</a:t>
            </a:r>
            <a:endParaRPr lang="ru-RU" dirty="0"/>
          </a:p>
        </p:txBody>
      </p:sp>
      <p:sp>
        <p:nvSpPr>
          <p:cNvPr id="91" name="TextBox 90"/>
          <p:cNvSpPr txBox="1"/>
          <p:nvPr/>
        </p:nvSpPr>
        <p:spPr>
          <a:xfrm>
            <a:off x="2643174" y="3643314"/>
            <a:ext cx="1071570" cy="369332"/>
          </a:xfrm>
          <a:prstGeom prst="rect">
            <a:avLst/>
          </a:prstGeom>
          <a:noFill/>
        </p:spPr>
        <p:txBody>
          <a:bodyPr wrap="square" rtlCol="0">
            <a:spAutoFit/>
          </a:bodyPr>
          <a:lstStyle/>
          <a:p>
            <a:r>
              <a:rPr lang="en-US" dirty="0"/>
              <a:t>E</a:t>
            </a:r>
            <a:r>
              <a:rPr lang="en-US" dirty="0" smtClean="0"/>
              <a:t>mission</a:t>
            </a:r>
            <a:endParaRPr lang="ru-RU" dirty="0"/>
          </a:p>
        </p:txBody>
      </p:sp>
      <p:graphicFrame>
        <p:nvGraphicFramePr>
          <p:cNvPr id="25606" name="Object 6"/>
          <p:cNvGraphicFramePr>
            <a:graphicFrameLocks noChangeAspect="1"/>
          </p:cNvGraphicFramePr>
          <p:nvPr/>
        </p:nvGraphicFramePr>
        <p:xfrm>
          <a:off x="5857884" y="2857496"/>
          <a:ext cx="285750" cy="428625"/>
        </p:xfrm>
        <a:graphic>
          <a:graphicData uri="http://schemas.openxmlformats.org/presentationml/2006/ole">
            <p:oleObj spid="_x0000_s25606" name="Equation" r:id="rId7" imgW="152334" imgH="228501" progId="Equation.DSMT4">
              <p:embed/>
            </p:oleObj>
          </a:graphicData>
        </a:graphic>
      </p:graphicFrame>
      <p:sp>
        <p:nvSpPr>
          <p:cNvPr id="92" name="Прямоугольник 91"/>
          <p:cNvSpPr/>
          <p:nvPr/>
        </p:nvSpPr>
        <p:spPr>
          <a:xfrm>
            <a:off x="6786578" y="4143380"/>
            <a:ext cx="785818" cy="1214446"/>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TextBox 93"/>
          <p:cNvSpPr txBox="1"/>
          <p:nvPr/>
        </p:nvSpPr>
        <p:spPr>
          <a:xfrm rot="16200000">
            <a:off x="2461332" y="4396660"/>
            <a:ext cx="1071570" cy="707886"/>
          </a:xfrm>
          <a:prstGeom prst="rect">
            <a:avLst/>
          </a:prstGeom>
          <a:noFill/>
        </p:spPr>
        <p:txBody>
          <a:bodyPr wrap="square" rtlCol="0">
            <a:spAutoFit/>
          </a:bodyPr>
          <a:lstStyle/>
          <a:p>
            <a:r>
              <a:rPr lang="en-US" sz="2000" dirty="0" err="1" smtClean="0"/>
              <a:t>Spectroanalyzer</a:t>
            </a:r>
            <a:endParaRPr lang="ru-RU" sz="2000" dirty="0"/>
          </a:p>
        </p:txBody>
      </p:sp>
      <p:cxnSp>
        <p:nvCxnSpPr>
          <p:cNvPr id="96" name="Прямая со стрелкой 95"/>
          <p:cNvCxnSpPr/>
          <p:nvPr/>
        </p:nvCxnSpPr>
        <p:spPr>
          <a:xfrm>
            <a:off x="6215074" y="4429132"/>
            <a:ext cx="500066" cy="15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p:nvPr/>
        </p:nvCxnSpPr>
        <p:spPr>
          <a:xfrm rot="5400000">
            <a:off x="4321967" y="2607463"/>
            <a:ext cx="1357322" cy="1143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Прямая со стрелкой 100"/>
          <p:cNvCxnSpPr/>
          <p:nvPr/>
        </p:nvCxnSpPr>
        <p:spPr>
          <a:xfrm rot="5400000">
            <a:off x="4536281" y="2678901"/>
            <a:ext cx="1214446" cy="10001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p:nvPr/>
        </p:nvCxnSpPr>
        <p:spPr>
          <a:xfrm rot="5400000">
            <a:off x="4643438" y="3357562"/>
            <a:ext cx="1285884" cy="128588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p:nvPr/>
        </p:nvCxnSpPr>
        <p:spPr>
          <a:xfrm rot="5400000">
            <a:off x="4643438" y="3286124"/>
            <a:ext cx="1143008" cy="1143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571504"/>
          </a:xfrm>
        </p:spPr>
        <p:txBody>
          <a:bodyPr>
            <a:normAutofit/>
          </a:bodyPr>
          <a:lstStyle/>
          <a:p>
            <a:r>
              <a:rPr lang="en-US" sz="2800" dirty="0" smtClean="0"/>
              <a:t>Spectral analysis of the night sky</a:t>
            </a:r>
            <a:r>
              <a:rPr lang="ru-RU" sz="2800" dirty="0" smtClean="0"/>
              <a:t> </a:t>
            </a:r>
            <a:r>
              <a:rPr lang="en-US" sz="2800" dirty="0" smtClean="0"/>
              <a:t>glow over Kamchatka</a:t>
            </a:r>
            <a:endParaRPr lang="ru-RU" sz="2800" dirty="0"/>
          </a:p>
        </p:txBody>
      </p:sp>
      <p:pic>
        <p:nvPicPr>
          <p:cNvPr id="26626" name="Picture 2"/>
          <p:cNvPicPr>
            <a:picLocks noChangeAspect="1" noChangeArrowheads="1"/>
          </p:cNvPicPr>
          <p:nvPr/>
        </p:nvPicPr>
        <p:blipFill>
          <a:blip r:embed="rId2"/>
          <a:srcRect/>
          <a:stretch>
            <a:fillRect/>
          </a:stretch>
        </p:blipFill>
        <p:spPr bwMode="auto">
          <a:xfrm>
            <a:off x="3500430" y="714357"/>
            <a:ext cx="5643570" cy="2870476"/>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srcRect/>
          <a:stretch>
            <a:fillRect/>
          </a:stretch>
        </p:blipFill>
        <p:spPr bwMode="auto">
          <a:xfrm>
            <a:off x="3571868" y="3857628"/>
            <a:ext cx="5572132" cy="2806771"/>
          </a:xfrm>
          <a:prstGeom prst="rect">
            <a:avLst/>
          </a:prstGeom>
          <a:noFill/>
          <a:ln w="9525">
            <a:noFill/>
            <a:miter lim="800000"/>
            <a:headEnd/>
            <a:tailEnd/>
          </a:ln>
          <a:effectLst/>
        </p:spPr>
      </p:pic>
      <p:sp>
        <p:nvSpPr>
          <p:cNvPr id="9" name="TextBox 8"/>
          <p:cNvSpPr txBox="1"/>
          <p:nvPr/>
        </p:nvSpPr>
        <p:spPr>
          <a:xfrm>
            <a:off x="357158" y="1000108"/>
            <a:ext cx="3071834" cy="5078313"/>
          </a:xfrm>
          <a:prstGeom prst="rect">
            <a:avLst/>
          </a:prstGeom>
          <a:noFill/>
        </p:spPr>
        <p:txBody>
          <a:bodyPr wrap="square" rtlCol="0">
            <a:spAutoFit/>
          </a:bodyPr>
          <a:lstStyle/>
          <a:p>
            <a:r>
              <a:rPr lang="en-US" dirty="0" smtClean="0"/>
              <a:t>Data were obtained over Kamchatka on February 28, 2012 using an SP-2500i spectrophotometer with a </a:t>
            </a:r>
            <a:r>
              <a:rPr lang="en-US" dirty="0" err="1" smtClean="0"/>
              <a:t>PicoStar</a:t>
            </a:r>
            <a:r>
              <a:rPr lang="en-US" dirty="0" smtClean="0"/>
              <a:t> HR 12 </a:t>
            </a:r>
            <a:r>
              <a:rPr lang="en-US" dirty="0" err="1" smtClean="0"/>
              <a:t>picosecond</a:t>
            </a:r>
            <a:r>
              <a:rPr lang="en-US" dirty="0" smtClean="0"/>
              <a:t> camera and a telescope aimed at the zenith with a mirror diameter of 60 cm and a focal length of 2 m, coordinates: 5258’23”N, 15814’ 50”E, in a quiet geomagnetic environment, all K-indices were equal to 1. The observation time was 1 hour 50 minutes with two signal accumulation sessions of 20 minutes each, at the beginning and at the end of this period.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357290" y="142852"/>
            <a:ext cx="7123181" cy="2714644"/>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1142976" y="2857496"/>
            <a:ext cx="7477134" cy="3819090"/>
          </a:xfrm>
          <a:prstGeom prst="rect">
            <a:avLst/>
          </a:prstGeom>
          <a:noFill/>
          <a:ln w="9525">
            <a:noFill/>
            <a:miter lim="800000"/>
            <a:headEnd/>
            <a:tailEnd/>
          </a:ln>
          <a:effectLst/>
        </p:spPr>
      </p:pic>
      <p:sp>
        <p:nvSpPr>
          <p:cNvPr id="5" name="Левая фигурная скобка 4"/>
          <p:cNvSpPr/>
          <p:nvPr/>
        </p:nvSpPr>
        <p:spPr>
          <a:xfrm>
            <a:off x="1142976" y="500042"/>
            <a:ext cx="428628" cy="33575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TextBox 5"/>
          <p:cNvSpPr txBox="1"/>
          <p:nvPr/>
        </p:nvSpPr>
        <p:spPr>
          <a:xfrm rot="16200000">
            <a:off x="-958362" y="1887000"/>
            <a:ext cx="3571876" cy="369332"/>
          </a:xfrm>
          <a:prstGeom prst="rect">
            <a:avLst/>
          </a:prstGeom>
          <a:noFill/>
        </p:spPr>
        <p:txBody>
          <a:bodyPr wrap="square" rtlCol="0">
            <a:spAutoFit/>
          </a:bodyPr>
          <a:lstStyle/>
          <a:p>
            <a:r>
              <a:rPr lang="en-US" dirty="0" smtClean="0"/>
              <a:t>The beginning</a:t>
            </a:r>
            <a:r>
              <a:rPr lang="ru-RU" dirty="0" smtClean="0"/>
              <a:t> </a:t>
            </a:r>
            <a:r>
              <a:rPr lang="en-US" dirty="0" smtClean="0"/>
              <a:t>of observations,</a:t>
            </a:r>
            <a:r>
              <a:rPr lang="en-US" dirty="0"/>
              <a:t> </a:t>
            </a:r>
            <a:r>
              <a:rPr lang="en-US" dirty="0" smtClean="0"/>
              <a:t>fig. 1</a:t>
            </a:r>
            <a:endParaRPr lang="ru-RU" dirty="0"/>
          </a:p>
        </p:txBody>
      </p:sp>
      <p:sp>
        <p:nvSpPr>
          <p:cNvPr id="8" name="Левая фигурная скобка 7"/>
          <p:cNvSpPr/>
          <p:nvPr/>
        </p:nvSpPr>
        <p:spPr>
          <a:xfrm>
            <a:off x="1000100" y="4286256"/>
            <a:ext cx="500066" cy="19288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TextBox 8"/>
          <p:cNvSpPr txBox="1"/>
          <p:nvPr/>
        </p:nvSpPr>
        <p:spPr>
          <a:xfrm rot="16200000">
            <a:off x="-565465" y="5066003"/>
            <a:ext cx="2643206" cy="369332"/>
          </a:xfrm>
          <a:prstGeom prst="rect">
            <a:avLst/>
          </a:prstGeom>
          <a:noFill/>
        </p:spPr>
        <p:txBody>
          <a:bodyPr wrap="square" rtlCol="0">
            <a:spAutoFit/>
          </a:bodyPr>
          <a:lstStyle/>
          <a:p>
            <a:r>
              <a:rPr lang="en-US" dirty="0" smtClean="0"/>
              <a:t>End of observations, fig. 2</a:t>
            </a:r>
            <a:endParaRPr lang="ru-RU" dirty="0"/>
          </a:p>
        </p:txBody>
      </p:sp>
      <p:cxnSp>
        <p:nvCxnSpPr>
          <p:cNvPr id="13" name="Прямая со стрелкой 12"/>
          <p:cNvCxnSpPr/>
          <p:nvPr/>
        </p:nvCxnSpPr>
        <p:spPr>
          <a:xfrm rot="5400000">
            <a:off x="857224" y="6500834"/>
            <a:ext cx="428628" cy="158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214414" y="0"/>
            <a:ext cx="7781749" cy="173195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1357290" y="1857364"/>
            <a:ext cx="7648586" cy="3673217"/>
          </a:xfrm>
          <a:prstGeom prst="rect">
            <a:avLst/>
          </a:prstGeom>
          <a:noFill/>
          <a:ln w="9525">
            <a:noFill/>
            <a:miter lim="800000"/>
            <a:headEnd/>
            <a:tailEnd/>
          </a:ln>
          <a:effectLst/>
        </p:spPr>
      </p:pic>
      <p:sp>
        <p:nvSpPr>
          <p:cNvPr id="4" name="Левая фигурная скобка 3"/>
          <p:cNvSpPr/>
          <p:nvPr/>
        </p:nvSpPr>
        <p:spPr>
          <a:xfrm>
            <a:off x="928662" y="500042"/>
            <a:ext cx="571504" cy="46434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TextBox 5"/>
          <p:cNvSpPr txBox="1"/>
          <p:nvPr/>
        </p:nvSpPr>
        <p:spPr>
          <a:xfrm rot="16200000">
            <a:off x="-815498" y="2529954"/>
            <a:ext cx="2714644" cy="369332"/>
          </a:xfrm>
          <a:prstGeom prst="rect">
            <a:avLst/>
          </a:prstGeom>
          <a:noFill/>
        </p:spPr>
        <p:txBody>
          <a:bodyPr wrap="square" rtlCol="0">
            <a:spAutoFit/>
          </a:bodyPr>
          <a:lstStyle/>
          <a:p>
            <a:r>
              <a:rPr lang="en-US" dirty="0" smtClean="0"/>
              <a:t>End of observations, fig. 2</a:t>
            </a:r>
            <a:endParaRPr lang="ru-RU" dirty="0" smtClean="0"/>
          </a:p>
        </p:txBody>
      </p:sp>
      <p:cxnSp>
        <p:nvCxnSpPr>
          <p:cNvPr id="11" name="Прямая со стрелкой 10"/>
          <p:cNvCxnSpPr/>
          <p:nvPr/>
        </p:nvCxnSpPr>
        <p:spPr>
          <a:xfrm rot="5400000" flipH="1" flipV="1">
            <a:off x="713566" y="428592"/>
            <a:ext cx="572274" cy="794"/>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14546" y="5857892"/>
            <a:ext cx="6143668" cy="646331"/>
          </a:xfrm>
          <a:prstGeom prst="rect">
            <a:avLst/>
          </a:prstGeom>
          <a:noFill/>
        </p:spPr>
        <p:txBody>
          <a:bodyPr wrap="square" rtlCol="0">
            <a:spAutoFit/>
          </a:bodyPr>
          <a:lstStyle/>
          <a:p>
            <a:r>
              <a:rPr lang="en-US" dirty="0" smtClean="0"/>
              <a:t>O II and H are the components of the upper thermosphere.</a:t>
            </a:r>
          </a:p>
          <a:p>
            <a:r>
              <a:rPr lang="en-US" dirty="0" smtClean="0"/>
              <a:t>And with them for company, N with green line.</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204913" y="85725"/>
            <a:ext cx="6734175" cy="66865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ru-RU" sz="2800" dirty="0" smtClean="0"/>
              <a:t>Характеристики лидарных спектральных линий</a:t>
            </a:r>
            <a:endParaRPr lang="ru-RU" sz="2800" dirty="0"/>
          </a:p>
        </p:txBody>
      </p:sp>
      <p:pic>
        <p:nvPicPr>
          <p:cNvPr id="30722" name="Picture 2"/>
          <p:cNvPicPr>
            <a:picLocks noChangeAspect="1" noChangeArrowheads="1"/>
          </p:cNvPicPr>
          <p:nvPr/>
        </p:nvPicPr>
        <p:blipFill>
          <a:blip r:embed="rId3"/>
          <a:srcRect/>
          <a:stretch>
            <a:fillRect/>
          </a:stretch>
        </p:blipFill>
        <p:spPr bwMode="auto">
          <a:xfrm>
            <a:off x="285720" y="1000108"/>
            <a:ext cx="8501082" cy="157270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a:srcRect/>
          <a:stretch>
            <a:fillRect/>
          </a:stretch>
        </p:blipFill>
        <p:spPr bwMode="auto">
          <a:xfrm>
            <a:off x="214282" y="2571744"/>
            <a:ext cx="8715436" cy="1466805"/>
          </a:xfrm>
          <a:prstGeom prst="rect">
            <a:avLst/>
          </a:prstGeom>
          <a:noFill/>
          <a:ln w="9525">
            <a:noFill/>
            <a:miter lim="800000"/>
            <a:headEnd/>
            <a:tailEnd/>
          </a:ln>
          <a:effectLst/>
        </p:spPr>
      </p:pic>
      <p:sp>
        <p:nvSpPr>
          <p:cNvPr id="7" name="Прямоугольник 6"/>
          <p:cNvSpPr/>
          <p:nvPr/>
        </p:nvSpPr>
        <p:spPr>
          <a:xfrm>
            <a:off x="214282" y="2571744"/>
            <a:ext cx="785818"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285720" y="3571876"/>
            <a:ext cx="642942" cy="338554"/>
          </a:xfrm>
          <a:prstGeom prst="rect">
            <a:avLst/>
          </a:prstGeom>
          <a:noFill/>
        </p:spPr>
        <p:txBody>
          <a:bodyPr wrap="square" rtlCol="0">
            <a:spAutoFit/>
          </a:bodyPr>
          <a:lstStyle/>
          <a:p>
            <a:r>
              <a:rPr lang="en-US" sz="1600" dirty="0" smtClean="0"/>
              <a:t>He I </a:t>
            </a:r>
            <a:endParaRPr lang="ru-RU" sz="1600" dirty="0"/>
          </a:p>
        </p:txBody>
      </p:sp>
      <p:cxnSp>
        <p:nvCxnSpPr>
          <p:cNvPr id="10" name="Прямая соединительная линия 9"/>
          <p:cNvCxnSpPr/>
          <p:nvPr/>
        </p:nvCxnSpPr>
        <p:spPr>
          <a:xfrm>
            <a:off x="285720" y="3071810"/>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Левая фигурная скобка 10"/>
          <p:cNvSpPr/>
          <p:nvPr/>
        </p:nvSpPr>
        <p:spPr>
          <a:xfrm>
            <a:off x="785786" y="3571876"/>
            <a:ext cx="188595" cy="3571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TextBox 11"/>
          <p:cNvSpPr txBox="1"/>
          <p:nvPr/>
        </p:nvSpPr>
        <p:spPr>
          <a:xfrm>
            <a:off x="357158" y="2714620"/>
            <a:ext cx="571504" cy="261610"/>
          </a:xfrm>
          <a:prstGeom prst="rect">
            <a:avLst/>
          </a:prstGeom>
          <a:noFill/>
        </p:spPr>
        <p:txBody>
          <a:bodyPr wrap="square" rtlCol="0">
            <a:spAutoFit/>
          </a:bodyPr>
          <a:lstStyle/>
          <a:p>
            <a:r>
              <a:rPr lang="en-US" sz="1100" dirty="0" smtClean="0"/>
              <a:t>Comp.</a:t>
            </a:r>
            <a:endParaRPr lang="ru-RU" sz="1100" dirty="0"/>
          </a:p>
        </p:txBody>
      </p:sp>
      <p:pic>
        <p:nvPicPr>
          <p:cNvPr id="30724" name="Picture 4"/>
          <p:cNvPicPr>
            <a:picLocks noChangeAspect="1" noChangeArrowheads="1"/>
          </p:cNvPicPr>
          <p:nvPr/>
        </p:nvPicPr>
        <p:blipFill>
          <a:blip r:embed="rId5"/>
          <a:srcRect/>
          <a:stretch>
            <a:fillRect/>
          </a:stretch>
        </p:blipFill>
        <p:spPr bwMode="auto">
          <a:xfrm>
            <a:off x="214282" y="4000504"/>
            <a:ext cx="8643998" cy="526654"/>
          </a:xfrm>
          <a:prstGeom prst="rect">
            <a:avLst/>
          </a:prstGeom>
          <a:noFill/>
          <a:ln w="9525">
            <a:noFill/>
            <a:miter lim="800000"/>
            <a:headEnd/>
            <a:tailEnd/>
          </a:ln>
          <a:effectLst/>
        </p:spPr>
      </p:pic>
      <p:sp>
        <p:nvSpPr>
          <p:cNvPr id="15" name="Прямоугольник 14"/>
          <p:cNvSpPr/>
          <p:nvPr/>
        </p:nvSpPr>
        <p:spPr>
          <a:xfrm>
            <a:off x="500034" y="4286256"/>
            <a:ext cx="500066"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428596" y="4143380"/>
            <a:ext cx="571504" cy="338554"/>
          </a:xfrm>
          <a:prstGeom prst="rect">
            <a:avLst/>
          </a:prstGeom>
          <a:noFill/>
        </p:spPr>
        <p:txBody>
          <a:bodyPr wrap="square" rtlCol="0">
            <a:spAutoFit/>
          </a:bodyPr>
          <a:lstStyle/>
          <a:p>
            <a:r>
              <a:rPr lang="en-US" sz="1600" dirty="0" smtClean="0">
                <a:solidFill>
                  <a:srgbClr val="FF0000"/>
                </a:solidFill>
              </a:rPr>
              <a:t>Ca I</a:t>
            </a:r>
            <a:endParaRPr lang="ru-RU" sz="1600" dirty="0">
              <a:solidFill>
                <a:srgbClr val="FF0000"/>
              </a:solidFill>
            </a:endParaRPr>
          </a:p>
        </p:txBody>
      </p:sp>
      <p:pic>
        <p:nvPicPr>
          <p:cNvPr id="30725" name="Picture 5"/>
          <p:cNvPicPr>
            <a:picLocks noChangeAspect="1" noChangeArrowheads="1"/>
          </p:cNvPicPr>
          <p:nvPr/>
        </p:nvPicPr>
        <p:blipFill>
          <a:blip r:embed="rId6"/>
          <a:srcRect/>
          <a:stretch>
            <a:fillRect/>
          </a:stretch>
        </p:blipFill>
        <p:spPr bwMode="auto">
          <a:xfrm>
            <a:off x="214282" y="4500570"/>
            <a:ext cx="8643998" cy="546852"/>
          </a:xfrm>
          <a:prstGeom prst="rect">
            <a:avLst/>
          </a:prstGeom>
          <a:noFill/>
          <a:ln w="9525">
            <a:noFill/>
            <a:miter lim="800000"/>
            <a:headEnd/>
            <a:tailEnd/>
          </a:ln>
          <a:effectLst/>
        </p:spPr>
      </p:pic>
      <p:sp>
        <p:nvSpPr>
          <p:cNvPr id="18" name="Прямоугольник 17"/>
          <p:cNvSpPr/>
          <p:nvPr/>
        </p:nvSpPr>
        <p:spPr>
          <a:xfrm>
            <a:off x="500034" y="4786322"/>
            <a:ext cx="571504"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428596" y="4643446"/>
            <a:ext cx="540533" cy="338554"/>
          </a:xfrm>
          <a:prstGeom prst="rect">
            <a:avLst/>
          </a:prstGeom>
          <a:noFill/>
        </p:spPr>
        <p:txBody>
          <a:bodyPr wrap="none" rtlCol="0">
            <a:spAutoFit/>
          </a:bodyPr>
          <a:lstStyle/>
          <a:p>
            <a:r>
              <a:rPr lang="en-US" sz="1600" dirty="0" smtClean="0"/>
              <a:t>Ca II</a:t>
            </a:r>
            <a:endParaRPr lang="ru-RU" sz="1600" dirty="0"/>
          </a:p>
        </p:txBody>
      </p:sp>
      <p:pic>
        <p:nvPicPr>
          <p:cNvPr id="30729" name="Picture 9"/>
          <p:cNvPicPr>
            <a:picLocks noChangeAspect="1" noChangeArrowheads="1"/>
          </p:cNvPicPr>
          <p:nvPr/>
        </p:nvPicPr>
        <p:blipFill>
          <a:blip r:embed="rId7"/>
          <a:srcRect/>
          <a:stretch>
            <a:fillRect/>
          </a:stretch>
        </p:blipFill>
        <p:spPr bwMode="auto">
          <a:xfrm>
            <a:off x="285720" y="5429264"/>
            <a:ext cx="8715436" cy="661171"/>
          </a:xfrm>
          <a:prstGeom prst="rect">
            <a:avLst/>
          </a:prstGeom>
          <a:noFill/>
          <a:ln w="9525">
            <a:noFill/>
            <a:miter lim="800000"/>
            <a:headEnd/>
            <a:tailEnd/>
          </a:ln>
          <a:effectLst/>
        </p:spPr>
      </p:pic>
      <p:sp>
        <p:nvSpPr>
          <p:cNvPr id="27" name="Прямоугольник 26"/>
          <p:cNvSpPr/>
          <p:nvPr/>
        </p:nvSpPr>
        <p:spPr>
          <a:xfrm>
            <a:off x="428596" y="5643578"/>
            <a:ext cx="57150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a:t>
            </a:r>
            <a:endParaRPr lang="ru-RU" dirty="0"/>
          </a:p>
        </p:txBody>
      </p:sp>
      <p:sp>
        <p:nvSpPr>
          <p:cNvPr id="28" name="TextBox 27"/>
          <p:cNvSpPr txBox="1"/>
          <p:nvPr/>
        </p:nvSpPr>
        <p:spPr>
          <a:xfrm>
            <a:off x="428596" y="5643578"/>
            <a:ext cx="518091" cy="338554"/>
          </a:xfrm>
          <a:prstGeom prst="rect">
            <a:avLst/>
          </a:prstGeom>
          <a:noFill/>
        </p:spPr>
        <p:txBody>
          <a:bodyPr wrap="none" rtlCol="0">
            <a:spAutoFit/>
          </a:bodyPr>
          <a:lstStyle/>
          <a:p>
            <a:r>
              <a:rPr lang="en-US" sz="1600" dirty="0" smtClean="0"/>
              <a:t>Ne I</a:t>
            </a:r>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631" name="Group 1063"/>
          <p:cNvGraphicFramePr>
            <a:graphicFrameLocks noGrp="1"/>
          </p:cNvGraphicFramePr>
          <p:nvPr>
            <p:ph idx="1"/>
          </p:nvPr>
        </p:nvGraphicFramePr>
        <p:xfrm>
          <a:off x="468313" y="1341438"/>
          <a:ext cx="8229600" cy="1872299"/>
        </p:xfrm>
        <a:graphic>
          <a:graphicData uri="http://schemas.openxmlformats.org/drawingml/2006/table">
            <a:tbl>
              <a:tblPr/>
              <a:tblGrid>
                <a:gridCol w="304800"/>
                <a:gridCol w="609600"/>
                <a:gridCol w="1219200"/>
                <a:gridCol w="1066800"/>
                <a:gridCol w="1239837"/>
                <a:gridCol w="720725"/>
                <a:gridCol w="477838"/>
                <a:gridCol w="1219200"/>
                <a:gridCol w="762000"/>
                <a:gridCol w="609600"/>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Wavelength </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 in </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Air (nm)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a:t>
                      </a:r>
                      <a:r>
                        <a:rPr kumimoji="0" lang="ru-RU" sz="1200" b="0" i="0" u="none" strike="noStrike" cap="none" normalizeH="0" baseline="-30000" smtClean="0">
                          <a:ln>
                            <a:noFill/>
                          </a:ln>
                          <a:solidFill>
                            <a:schemeClr val="tx1"/>
                          </a:solidFill>
                          <a:effectLst/>
                          <a:latin typeface="Times New Roman" pitchFamily="18" charset="0"/>
                          <a:cs typeface="Times New Roman" pitchFamily="18" charset="0"/>
                        </a:rPr>
                        <a:t>ki</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ru-RU" sz="1200" b="0" i="0" u="none" strike="noStrike" cap="none" normalizeH="0" baseline="0" smtClean="0">
                          <a:ln>
                            <a:noFill/>
                          </a:ln>
                          <a:solidFill>
                            <a:schemeClr val="tx1"/>
                          </a:solidFill>
                          <a:effectLst/>
                          <a:latin typeface="Times New Roman" pitchFamily="18" charset="0"/>
                          <a:cs typeface="Times New Roman" pitchFamily="18" charset="0"/>
                        </a:rPr>
                      </a:b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(s</a:t>
                      </a:r>
                      <a:r>
                        <a:rPr kumimoji="0" lang="ru-RU" sz="12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Lower Level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Term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J</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Upper Level </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Term</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J</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02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NII</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532.0202</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4.20e+07</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2s2p</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4</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P)3p</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5</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2s2p</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4</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P)3d</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5</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93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NIII</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532.087</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5.68e+07</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2s2p(</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3</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P°)3p</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D</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5/2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2s2p(</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3</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P°)3d</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F°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02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NII</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532.0958</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2.52e+07</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2s2p</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4</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P)3p</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5</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2s2p</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2</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4</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P)3</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d</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5</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P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5419" name="Text Box 1059"/>
          <p:cNvSpPr txBox="1">
            <a:spLocks noChangeArrowheads="1"/>
          </p:cNvSpPr>
          <p:nvPr/>
        </p:nvSpPr>
        <p:spPr bwMode="auto">
          <a:xfrm>
            <a:off x="323850" y="908050"/>
            <a:ext cx="7272338" cy="304800"/>
          </a:xfrm>
          <a:prstGeom prst="rect">
            <a:avLst/>
          </a:prstGeom>
          <a:noFill/>
          <a:ln w="9525">
            <a:noFill/>
            <a:miter lim="800000"/>
            <a:headEnd/>
            <a:tailEnd/>
          </a:ln>
        </p:spPr>
        <p:txBody>
          <a:bodyPr>
            <a:spAutoFit/>
          </a:bodyPr>
          <a:lstStyle/>
          <a:p>
            <a:pPr>
              <a:spcBef>
                <a:spcPct val="50000"/>
              </a:spcBef>
            </a:pPr>
            <a:r>
              <a:rPr lang="en-US" sz="1400" b="1">
                <a:solidFill>
                  <a:srgbClr val="A50021"/>
                </a:solidFill>
              </a:rPr>
              <a:t>Example of spectral lines of atomic transitions from Catalog NIST ASD, 1978</a:t>
            </a:r>
            <a:endParaRPr lang="ru-RU">
              <a:solidFill>
                <a:srgbClr val="A50021"/>
              </a:solidFill>
            </a:endParaRPr>
          </a:p>
        </p:txBody>
      </p:sp>
      <p:pic>
        <p:nvPicPr>
          <p:cNvPr id="15420" name="Picture 1060"/>
          <p:cNvPicPr>
            <a:picLocks noChangeAspect="1" noChangeArrowheads="1"/>
          </p:cNvPicPr>
          <p:nvPr/>
        </p:nvPicPr>
        <p:blipFill>
          <a:blip r:embed="rId2"/>
          <a:srcRect/>
          <a:stretch>
            <a:fillRect/>
          </a:stretch>
        </p:blipFill>
        <p:spPr bwMode="auto">
          <a:xfrm>
            <a:off x="468313" y="3429000"/>
            <a:ext cx="6264275" cy="2738438"/>
          </a:xfrm>
          <a:prstGeom prst="rect">
            <a:avLst/>
          </a:prstGeom>
          <a:noFill/>
          <a:ln w="9525">
            <a:noFill/>
            <a:miter lim="800000"/>
            <a:headEnd/>
            <a:tailEnd/>
          </a:ln>
        </p:spPr>
      </p:pic>
      <p:sp>
        <p:nvSpPr>
          <p:cNvPr id="15421" name="Text Box 1066"/>
          <p:cNvSpPr txBox="1">
            <a:spLocks noChangeArrowheads="1"/>
          </p:cNvSpPr>
          <p:nvPr/>
        </p:nvSpPr>
        <p:spPr bwMode="auto">
          <a:xfrm>
            <a:off x="1403350" y="3573463"/>
            <a:ext cx="288925" cy="366712"/>
          </a:xfrm>
          <a:prstGeom prst="rect">
            <a:avLst/>
          </a:prstGeom>
          <a:noFill/>
          <a:ln w="9525">
            <a:noFill/>
            <a:miter lim="800000"/>
            <a:headEnd/>
            <a:tailEnd/>
          </a:ln>
        </p:spPr>
        <p:txBody>
          <a:bodyPr>
            <a:spAutoFit/>
          </a:bodyPr>
          <a:lstStyle/>
          <a:p>
            <a:pPr>
              <a:spcBef>
                <a:spcPct val="50000"/>
              </a:spcBef>
            </a:pPr>
            <a:r>
              <a:rPr lang="en-US"/>
              <a:t>1</a:t>
            </a:r>
            <a:endParaRPr lang="ru-RU"/>
          </a:p>
        </p:txBody>
      </p:sp>
      <p:sp>
        <p:nvSpPr>
          <p:cNvPr id="15422" name="Text Box 1067"/>
          <p:cNvSpPr txBox="1">
            <a:spLocks noChangeArrowheads="1"/>
          </p:cNvSpPr>
          <p:nvPr/>
        </p:nvSpPr>
        <p:spPr bwMode="auto">
          <a:xfrm>
            <a:off x="2700338" y="3573463"/>
            <a:ext cx="287337" cy="366712"/>
          </a:xfrm>
          <a:prstGeom prst="rect">
            <a:avLst/>
          </a:prstGeom>
          <a:noFill/>
          <a:ln w="9525">
            <a:noFill/>
            <a:miter lim="800000"/>
            <a:headEnd/>
            <a:tailEnd/>
          </a:ln>
        </p:spPr>
        <p:txBody>
          <a:bodyPr>
            <a:spAutoFit/>
          </a:bodyPr>
          <a:lstStyle/>
          <a:p>
            <a:pPr>
              <a:spcBef>
                <a:spcPct val="50000"/>
              </a:spcBef>
            </a:pPr>
            <a:r>
              <a:rPr lang="en-US"/>
              <a:t>2</a:t>
            </a:r>
            <a:endParaRPr lang="ru-RU"/>
          </a:p>
        </p:txBody>
      </p:sp>
      <p:sp>
        <p:nvSpPr>
          <p:cNvPr id="15423" name="Text Box 1068"/>
          <p:cNvSpPr txBox="1">
            <a:spLocks noChangeArrowheads="1"/>
          </p:cNvSpPr>
          <p:nvPr/>
        </p:nvSpPr>
        <p:spPr bwMode="auto">
          <a:xfrm>
            <a:off x="3635375" y="3573463"/>
            <a:ext cx="360363" cy="366712"/>
          </a:xfrm>
          <a:prstGeom prst="rect">
            <a:avLst/>
          </a:prstGeom>
          <a:noFill/>
          <a:ln w="9525">
            <a:noFill/>
            <a:miter lim="800000"/>
            <a:headEnd/>
            <a:tailEnd/>
          </a:ln>
        </p:spPr>
        <p:txBody>
          <a:bodyPr>
            <a:spAutoFit/>
          </a:bodyPr>
          <a:lstStyle/>
          <a:p>
            <a:pPr>
              <a:spcBef>
                <a:spcPct val="50000"/>
              </a:spcBef>
            </a:pPr>
            <a:r>
              <a:rPr lang="en-US">
                <a:solidFill>
                  <a:srgbClr val="A50021"/>
                </a:solidFill>
              </a:rPr>
              <a:t>3</a:t>
            </a:r>
            <a:endParaRPr lang="ru-RU">
              <a:solidFill>
                <a:srgbClr val="A50021"/>
              </a:solidFill>
            </a:endParaRPr>
          </a:p>
        </p:txBody>
      </p:sp>
      <p:sp>
        <p:nvSpPr>
          <p:cNvPr id="15424" name="Text Box 1070"/>
          <p:cNvSpPr txBox="1">
            <a:spLocks noChangeArrowheads="1"/>
          </p:cNvSpPr>
          <p:nvPr/>
        </p:nvSpPr>
        <p:spPr bwMode="auto">
          <a:xfrm>
            <a:off x="323850" y="188913"/>
            <a:ext cx="8066088" cy="641350"/>
          </a:xfrm>
          <a:prstGeom prst="rect">
            <a:avLst/>
          </a:prstGeom>
          <a:noFill/>
          <a:ln w="9525">
            <a:noFill/>
            <a:miter lim="800000"/>
            <a:headEnd/>
            <a:tailEnd/>
          </a:ln>
        </p:spPr>
        <p:txBody>
          <a:bodyPr>
            <a:spAutoFit/>
          </a:bodyPr>
          <a:lstStyle/>
          <a:p>
            <a:pPr>
              <a:spcBef>
                <a:spcPct val="50000"/>
              </a:spcBef>
            </a:pPr>
            <a:r>
              <a:rPr lang="en-US">
                <a:solidFill>
                  <a:srgbClr val="000099"/>
                </a:solidFill>
              </a:rPr>
              <a:t>Spectral lines of the nitrogen atom ions transitions lie within the band of second harmonic of the Nd: YAG laser</a:t>
            </a:r>
            <a:r>
              <a:rPr lang="ru-RU">
                <a:solidFill>
                  <a:srgbClr val="000099"/>
                </a:solidFill>
              </a:rPr>
              <a:t> </a:t>
            </a:r>
            <a:r>
              <a:rPr lang="en-US">
                <a:solidFill>
                  <a:srgbClr val="000099"/>
                </a:solidFill>
              </a:rPr>
              <a:t>532.08 ± 0.07 nm</a:t>
            </a:r>
            <a:endParaRPr lang="ru-RU">
              <a:solidFill>
                <a:srgbClr val="000099"/>
              </a:solidFill>
            </a:endParaRPr>
          </a:p>
        </p:txBody>
      </p:sp>
      <p:sp>
        <p:nvSpPr>
          <p:cNvPr id="15425" name="Text Box 1071"/>
          <p:cNvSpPr txBox="1">
            <a:spLocks noChangeArrowheads="1"/>
          </p:cNvSpPr>
          <p:nvPr/>
        </p:nvSpPr>
        <p:spPr bwMode="auto">
          <a:xfrm>
            <a:off x="611188" y="6381750"/>
            <a:ext cx="7345362" cy="366713"/>
          </a:xfrm>
          <a:prstGeom prst="rect">
            <a:avLst/>
          </a:prstGeom>
          <a:noFill/>
          <a:ln w="9525">
            <a:noFill/>
            <a:miter lim="800000"/>
            <a:headEnd/>
            <a:tailEnd/>
          </a:ln>
        </p:spPr>
        <p:txBody>
          <a:bodyPr>
            <a:spAutoFit/>
          </a:bodyPr>
          <a:lstStyle/>
          <a:p>
            <a:pPr>
              <a:spcBef>
                <a:spcPct val="50000"/>
              </a:spcBef>
            </a:pPr>
            <a:r>
              <a:rPr lang="en-US">
                <a:solidFill>
                  <a:srgbClr val="A50021"/>
                </a:solidFill>
              </a:rPr>
              <a:t>The density of N</a:t>
            </a:r>
            <a:r>
              <a:rPr lang="en-US" baseline="30000">
                <a:solidFill>
                  <a:srgbClr val="A50021"/>
                </a:solidFill>
              </a:rPr>
              <a:t>+</a:t>
            </a:r>
            <a:r>
              <a:rPr lang="en-US">
                <a:solidFill>
                  <a:srgbClr val="A50021"/>
                </a:solidFill>
              </a:rPr>
              <a:t> exceeds that of N</a:t>
            </a:r>
            <a:r>
              <a:rPr lang="en-US" baseline="30000">
                <a:solidFill>
                  <a:srgbClr val="A50021"/>
                </a:solidFill>
              </a:rPr>
              <a:t>++</a:t>
            </a:r>
            <a:r>
              <a:rPr lang="en-US">
                <a:solidFill>
                  <a:srgbClr val="A50021"/>
                </a:solidFill>
              </a:rPr>
              <a:t> at altitudes 200–300 km </a:t>
            </a:r>
            <a:endParaRPr lang="ru-RU">
              <a:solidFill>
                <a:srgbClr val="A50021"/>
              </a:solidFill>
            </a:endParaRPr>
          </a:p>
        </p:txBody>
      </p:sp>
      <p:pic>
        <p:nvPicPr>
          <p:cNvPr id="10" name="Picture 7"/>
          <p:cNvPicPr>
            <a:picLocks noChangeAspect="1" noChangeArrowheads="1"/>
          </p:cNvPicPr>
          <p:nvPr/>
        </p:nvPicPr>
        <p:blipFill>
          <a:blip r:embed="rId3"/>
          <a:srcRect/>
          <a:stretch>
            <a:fillRect/>
          </a:stretch>
        </p:blipFill>
        <p:spPr bwMode="auto">
          <a:xfrm>
            <a:off x="6929454" y="3929066"/>
            <a:ext cx="2083655" cy="1468872"/>
          </a:xfrm>
          <a:prstGeom prst="rect">
            <a:avLst/>
          </a:prstGeom>
          <a:noFill/>
          <a:ln w="9525">
            <a:noFill/>
            <a:miter lim="800000"/>
            <a:headEnd/>
            <a:tailEnd/>
          </a:ln>
          <a:effectLst/>
        </p:spPr>
      </p:pic>
      <p:sp>
        <p:nvSpPr>
          <p:cNvPr id="11" name="TextBox 10"/>
          <p:cNvSpPr txBox="1"/>
          <p:nvPr/>
        </p:nvSpPr>
        <p:spPr>
          <a:xfrm>
            <a:off x="7143768" y="3500438"/>
            <a:ext cx="1571636" cy="369332"/>
          </a:xfrm>
          <a:prstGeom prst="rect">
            <a:avLst/>
          </a:prstGeom>
          <a:noFill/>
        </p:spPr>
        <p:txBody>
          <a:bodyPr wrap="square" rtlCol="0">
            <a:spAutoFit/>
          </a:bodyPr>
          <a:lstStyle/>
          <a:p>
            <a:r>
              <a:rPr lang="en-US" dirty="0"/>
              <a:t>D</a:t>
            </a:r>
            <a:r>
              <a:rPr lang="en-US" dirty="0" smtClean="0"/>
              <a:t>ye laser</a:t>
            </a:r>
            <a:endParaRPr lang="ru-RU" dirty="0"/>
          </a:p>
        </p:txBody>
      </p:sp>
      <p:sp>
        <p:nvSpPr>
          <p:cNvPr id="12" name="TextBox 11"/>
          <p:cNvSpPr txBox="1"/>
          <p:nvPr/>
        </p:nvSpPr>
        <p:spPr>
          <a:xfrm>
            <a:off x="7358082" y="5429264"/>
            <a:ext cx="1109599" cy="369332"/>
          </a:xfrm>
          <a:prstGeom prst="rect">
            <a:avLst/>
          </a:prstGeom>
          <a:noFill/>
        </p:spPr>
        <p:txBody>
          <a:bodyPr wrap="none" rtlCol="0">
            <a:spAutoFit/>
          </a:bodyPr>
          <a:lstStyle/>
          <a:p>
            <a:r>
              <a:rPr lang="en-US" dirty="0" smtClean="0"/>
              <a:t>OPO laser</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smtClean="0"/>
              <a:t>Conclusion</a:t>
            </a:r>
            <a:endParaRPr lang="ru-RU" sz="3600" dirty="0"/>
          </a:p>
        </p:txBody>
      </p:sp>
      <p:sp>
        <p:nvSpPr>
          <p:cNvPr id="3" name="Содержимое 2"/>
          <p:cNvSpPr>
            <a:spLocks noGrp="1"/>
          </p:cNvSpPr>
          <p:nvPr>
            <p:ph idx="1"/>
          </p:nvPr>
        </p:nvSpPr>
        <p:spPr>
          <a:xfrm>
            <a:off x="457200" y="1500174"/>
            <a:ext cx="8229600" cy="4857784"/>
          </a:xfrm>
        </p:spPr>
        <p:txBody>
          <a:bodyPr>
            <a:normAutofit lnSpcReduction="10000"/>
          </a:bodyPr>
          <a:lstStyle/>
          <a:p>
            <a:r>
              <a:rPr lang="en-US" dirty="0" smtClean="0"/>
              <a:t>Following the rule of selection of atomic transitions for resonant lidar scattering in the thermosphere using the data of spectral analysis of the glow of the night sky, lidar observations can be carried out in adaptive mode when the mechanisms of excitation of the thermosphere change.</a:t>
            </a:r>
          </a:p>
          <a:p>
            <a:r>
              <a:rPr lang="en-US" dirty="0" smtClean="0"/>
              <a:t>Spectral monitoring is necessary both for lidar control and for correct interpretation of lidar data.</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Abstract</a:t>
            </a:r>
            <a:endParaRPr lang="ru-RU" sz="3200" dirty="0"/>
          </a:p>
        </p:txBody>
      </p:sp>
      <p:sp>
        <p:nvSpPr>
          <p:cNvPr id="3" name="TextBox 2"/>
          <p:cNvSpPr txBox="1"/>
          <p:nvPr/>
        </p:nvSpPr>
        <p:spPr>
          <a:xfrm>
            <a:off x="1000100" y="1643050"/>
            <a:ext cx="7572428" cy="4832092"/>
          </a:xfrm>
          <a:prstGeom prst="rect">
            <a:avLst/>
          </a:prstGeom>
          <a:noFill/>
        </p:spPr>
        <p:txBody>
          <a:bodyPr wrap="square" rtlCol="0">
            <a:spAutoFit/>
          </a:bodyPr>
          <a:lstStyle/>
          <a:p>
            <a:r>
              <a:rPr lang="en-US" sz="2800" dirty="0" smtClean="0"/>
              <a:t>The mechanisms of the influence of solar activity on the optical characteristics of the thermosphere and the possibility of studying them using lidar observations and monitoring the glow of the night sky are considered. The need for an integrated approach to remote observations is substantiated by the example of the dynamics of spectral lines of optical emission over Kamchatka, which arises as a result of changes in the state of the thermosphere, and which can be used for remote lidar sensing in adaptive mode.</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229600" cy="939784"/>
          </a:xfrm>
        </p:spPr>
        <p:txBody>
          <a:bodyPr>
            <a:normAutofit/>
          </a:bodyPr>
          <a:lstStyle/>
          <a:p>
            <a:r>
              <a:rPr lang="ru-RU" sz="3200" dirty="0" smtClean="0"/>
              <a:t>Аннотация</a:t>
            </a:r>
            <a:endParaRPr lang="ru-RU" sz="3200" dirty="0"/>
          </a:p>
        </p:txBody>
      </p:sp>
      <p:sp>
        <p:nvSpPr>
          <p:cNvPr id="3" name="Содержимое 2"/>
          <p:cNvSpPr>
            <a:spLocks noGrp="1"/>
          </p:cNvSpPr>
          <p:nvPr>
            <p:ph idx="1"/>
          </p:nvPr>
        </p:nvSpPr>
        <p:spPr>
          <a:xfrm>
            <a:off x="457200" y="1600200"/>
            <a:ext cx="8229600" cy="4757758"/>
          </a:xfrm>
        </p:spPr>
        <p:txBody>
          <a:bodyPr>
            <a:normAutofit fontScale="85000" lnSpcReduction="10000"/>
          </a:bodyPr>
          <a:lstStyle/>
          <a:p>
            <a:r>
              <a:rPr lang="ru-RU" dirty="0" smtClean="0"/>
              <a:t>Рассмотрены механизмы влияния солнечной активности на оптические характеристики термосферы и возможность их изучения с помощью лидарных наблюдений и мониторинга свечения ночного неба. Необходимость комплексного подхода к дистанционным наблюдениям обоснована на примере динамики спектральных линий оптического излучения над Камчаткой, которая возникает в результате изменения состояния термосферы и которая может быть использована для дистанционного лидарного зондирования в адаптивном режиме.</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en-US" sz="3200" dirty="0" smtClean="0"/>
              <a:t>Resonance scattering and fluorescence</a:t>
            </a:r>
            <a:endParaRPr lang="ru-RU" sz="3200" dirty="0"/>
          </a:p>
        </p:txBody>
      </p:sp>
      <p:cxnSp>
        <p:nvCxnSpPr>
          <p:cNvPr id="4" name="Прямая соединительная линия 3"/>
          <p:cNvCxnSpPr/>
          <p:nvPr/>
        </p:nvCxnSpPr>
        <p:spPr>
          <a:xfrm>
            <a:off x="785786" y="2714620"/>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214678" y="2786058"/>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6072198" y="2714620"/>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Овал 8"/>
          <p:cNvSpPr/>
          <p:nvPr/>
        </p:nvSpPr>
        <p:spPr>
          <a:xfrm>
            <a:off x="1285852"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3643306" y="2714620"/>
            <a:ext cx="71438" cy="71438"/>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4286248" y="2714620"/>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6357950"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6786578"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7215206" y="264318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a:off x="857224" y="3643314"/>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142976"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1571604"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000232"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p:nvPr/>
        </p:nvCxnSpPr>
        <p:spPr>
          <a:xfrm>
            <a:off x="3286116" y="3643314"/>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Овал 20"/>
          <p:cNvSpPr/>
          <p:nvPr/>
        </p:nvSpPr>
        <p:spPr>
          <a:xfrm>
            <a:off x="3714744"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357686"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6000760" y="3643314"/>
            <a:ext cx="200026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 name="Овал 23"/>
          <p:cNvSpPr/>
          <p:nvPr/>
        </p:nvSpPr>
        <p:spPr>
          <a:xfrm>
            <a:off x="6500826" y="357187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единительная линия 28"/>
          <p:cNvCxnSpPr/>
          <p:nvPr/>
        </p:nvCxnSpPr>
        <p:spPr>
          <a:xfrm>
            <a:off x="1000100" y="5500702"/>
            <a:ext cx="6643734" cy="1588"/>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928662" y="1928802"/>
            <a:ext cx="700092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1000100" y="1643050"/>
            <a:ext cx="68580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5400000">
            <a:off x="1464447" y="2250273"/>
            <a:ext cx="928694"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rot="5400000">
            <a:off x="3607587" y="2321711"/>
            <a:ext cx="928694"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6572264" y="2285992"/>
            <a:ext cx="857256"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rot="5400000" flipH="1" flipV="1">
            <a:off x="-1213684" y="3642520"/>
            <a:ext cx="3571900" cy="1588"/>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15074" y="3714752"/>
            <a:ext cx="2143140" cy="369332"/>
          </a:xfrm>
          <a:prstGeom prst="rect">
            <a:avLst/>
          </a:prstGeom>
          <a:noFill/>
        </p:spPr>
        <p:txBody>
          <a:bodyPr wrap="square" rtlCol="0">
            <a:spAutoFit/>
          </a:bodyPr>
          <a:lstStyle/>
          <a:p>
            <a:r>
              <a:rPr lang="en-US" dirty="0" smtClean="0"/>
              <a:t>inverse population</a:t>
            </a:r>
            <a:endParaRPr lang="ru-RU" dirty="0"/>
          </a:p>
        </p:txBody>
      </p:sp>
      <p:sp>
        <p:nvSpPr>
          <p:cNvPr id="47" name="TextBox 46"/>
          <p:cNvSpPr txBox="1"/>
          <p:nvPr/>
        </p:nvSpPr>
        <p:spPr>
          <a:xfrm>
            <a:off x="1285852" y="3714752"/>
            <a:ext cx="1143008" cy="369332"/>
          </a:xfrm>
          <a:prstGeom prst="rect">
            <a:avLst/>
          </a:prstGeom>
          <a:noFill/>
        </p:spPr>
        <p:txBody>
          <a:bodyPr wrap="square" rtlCol="0">
            <a:spAutoFit/>
          </a:bodyPr>
          <a:lstStyle/>
          <a:p>
            <a:r>
              <a:rPr lang="en-US" dirty="0" smtClean="0"/>
              <a:t>normal </a:t>
            </a:r>
            <a:endParaRPr lang="ru-RU" dirty="0"/>
          </a:p>
        </p:txBody>
      </p:sp>
      <p:sp>
        <p:nvSpPr>
          <p:cNvPr id="48" name="TextBox 47"/>
          <p:cNvSpPr txBox="1"/>
          <p:nvPr/>
        </p:nvSpPr>
        <p:spPr>
          <a:xfrm>
            <a:off x="3714744" y="3714752"/>
            <a:ext cx="1285884" cy="369332"/>
          </a:xfrm>
          <a:prstGeom prst="rect">
            <a:avLst/>
          </a:prstGeom>
          <a:noFill/>
        </p:spPr>
        <p:txBody>
          <a:bodyPr wrap="square" rtlCol="0">
            <a:spAutoFit/>
          </a:bodyPr>
          <a:lstStyle/>
          <a:p>
            <a:r>
              <a:rPr lang="en-US" dirty="0" smtClean="0"/>
              <a:t>neutral </a:t>
            </a:r>
            <a:endParaRPr lang="ru-RU" dirty="0"/>
          </a:p>
        </p:txBody>
      </p:sp>
      <p:cxnSp>
        <p:nvCxnSpPr>
          <p:cNvPr id="50" name="Прямая со стрелкой 49"/>
          <p:cNvCxnSpPr/>
          <p:nvPr/>
        </p:nvCxnSpPr>
        <p:spPr>
          <a:xfrm rot="5400000">
            <a:off x="357158" y="4572008"/>
            <a:ext cx="1285884"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rot="5400000">
            <a:off x="2929720" y="4571214"/>
            <a:ext cx="1285884"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rot="5400000">
            <a:off x="5430050" y="4499776"/>
            <a:ext cx="1285884"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1285852" y="3143248"/>
            <a:ext cx="1071570" cy="1588"/>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3500430" y="3143248"/>
            <a:ext cx="107157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6286512" y="3071810"/>
            <a:ext cx="107157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6715140" y="3286124"/>
            <a:ext cx="107157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16200000">
            <a:off x="-1458440" y="3458648"/>
            <a:ext cx="3571900" cy="369332"/>
          </a:xfrm>
          <a:prstGeom prst="rect">
            <a:avLst/>
          </a:prstGeom>
          <a:noFill/>
        </p:spPr>
        <p:txBody>
          <a:bodyPr wrap="square" rtlCol="0">
            <a:spAutoFit/>
          </a:bodyPr>
          <a:lstStyle/>
          <a:p>
            <a:r>
              <a:rPr lang="en-US" dirty="0" smtClean="0"/>
              <a:t>Pumping with ultraviolet of sun light</a:t>
            </a:r>
            <a:endParaRPr lang="ru-RU" dirty="0"/>
          </a:p>
        </p:txBody>
      </p:sp>
      <p:sp>
        <p:nvSpPr>
          <p:cNvPr id="61" name="TextBox 60"/>
          <p:cNvSpPr txBox="1"/>
          <p:nvPr/>
        </p:nvSpPr>
        <p:spPr>
          <a:xfrm>
            <a:off x="3286116" y="5715016"/>
            <a:ext cx="3286148" cy="461665"/>
          </a:xfrm>
          <a:prstGeom prst="rect">
            <a:avLst/>
          </a:prstGeom>
          <a:noFill/>
        </p:spPr>
        <p:txBody>
          <a:bodyPr wrap="square" rtlCol="0">
            <a:spAutoFit/>
          </a:bodyPr>
          <a:lstStyle/>
          <a:p>
            <a:r>
              <a:rPr lang="en-US" sz="2400" dirty="0" smtClean="0"/>
              <a:t>Scattering coefficient </a:t>
            </a:r>
            <a:endParaRPr lang="ru-RU" sz="24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5" name="Object 1"/>
          <p:cNvGraphicFramePr>
            <a:graphicFrameLocks noChangeAspect="1"/>
          </p:cNvGraphicFramePr>
          <p:nvPr/>
        </p:nvGraphicFramePr>
        <p:xfrm>
          <a:off x="6072198" y="5715016"/>
          <a:ext cx="1857387" cy="457986"/>
        </p:xfrm>
        <a:graphic>
          <a:graphicData uri="http://schemas.openxmlformats.org/presentationml/2006/ole">
            <p:oleObj spid="_x0000_s1025" name="Equation" r:id="rId4" imgW="927100" imgH="228600" progId="Equation.DSMT4">
              <p:embed/>
            </p:oleObj>
          </a:graphicData>
        </a:graphic>
      </p:graphicFrame>
      <p:sp>
        <p:nvSpPr>
          <p:cNvPr id="64" name="TextBox 63"/>
          <p:cNvSpPr txBox="1"/>
          <p:nvPr/>
        </p:nvSpPr>
        <p:spPr>
          <a:xfrm>
            <a:off x="8358214" y="3357562"/>
            <a:ext cx="428628" cy="461665"/>
          </a:xfrm>
          <a:prstGeom prst="rect">
            <a:avLst/>
          </a:prstGeom>
          <a:noFill/>
        </p:spPr>
        <p:txBody>
          <a:bodyPr wrap="square" rtlCol="0">
            <a:spAutoFit/>
          </a:bodyPr>
          <a:lstStyle/>
          <a:p>
            <a:r>
              <a:rPr lang="en-US" sz="2400" dirty="0" smtClean="0"/>
              <a:t>1</a:t>
            </a:r>
            <a:endParaRPr lang="ru-RU" sz="2400" dirty="0"/>
          </a:p>
        </p:txBody>
      </p:sp>
      <p:sp>
        <p:nvSpPr>
          <p:cNvPr id="65" name="TextBox 64"/>
          <p:cNvSpPr txBox="1"/>
          <p:nvPr/>
        </p:nvSpPr>
        <p:spPr>
          <a:xfrm>
            <a:off x="8358214" y="2428868"/>
            <a:ext cx="428628" cy="461665"/>
          </a:xfrm>
          <a:prstGeom prst="rect">
            <a:avLst/>
          </a:prstGeom>
          <a:noFill/>
        </p:spPr>
        <p:txBody>
          <a:bodyPr wrap="square" rtlCol="0">
            <a:spAutoFit/>
          </a:bodyPr>
          <a:lstStyle/>
          <a:p>
            <a:r>
              <a:rPr lang="en-US" sz="2400" dirty="0" smtClean="0"/>
              <a:t>2</a:t>
            </a:r>
            <a:endParaRPr lang="ru-RU" sz="2400" dirty="0"/>
          </a:p>
        </p:txBody>
      </p:sp>
      <p:cxnSp>
        <p:nvCxnSpPr>
          <p:cNvPr id="67" name="Прямая со стрелкой 66"/>
          <p:cNvCxnSpPr/>
          <p:nvPr/>
        </p:nvCxnSpPr>
        <p:spPr>
          <a:xfrm rot="5400000">
            <a:off x="2178827" y="3178967"/>
            <a:ext cx="785818"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rot="5400000">
            <a:off x="4608513" y="3249611"/>
            <a:ext cx="785818"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rot="5400000">
            <a:off x="7180281" y="3178173"/>
            <a:ext cx="785818" cy="1588"/>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072330" y="2071678"/>
            <a:ext cx="642942" cy="461665"/>
          </a:xfrm>
          <a:prstGeom prst="rect">
            <a:avLst/>
          </a:prstGeom>
          <a:noFill/>
        </p:spPr>
        <p:txBody>
          <a:bodyPr wrap="square" rtlCol="0">
            <a:spAutoFit/>
          </a:bodyPr>
          <a:lstStyle/>
          <a:p>
            <a:r>
              <a:rPr lang="en-US" sz="2400" dirty="0" smtClean="0"/>
              <a:t>R</a:t>
            </a:r>
            <a:endParaRPr lang="ru-RU" sz="2400" dirty="0"/>
          </a:p>
        </p:txBody>
      </p:sp>
      <p:sp>
        <p:nvSpPr>
          <p:cNvPr id="71" name="TextBox 70"/>
          <p:cNvSpPr txBox="1"/>
          <p:nvPr/>
        </p:nvSpPr>
        <p:spPr>
          <a:xfrm>
            <a:off x="6143636" y="4500570"/>
            <a:ext cx="642942" cy="461665"/>
          </a:xfrm>
          <a:prstGeom prst="rect">
            <a:avLst/>
          </a:prstGeom>
          <a:noFill/>
        </p:spPr>
        <p:txBody>
          <a:bodyPr wrap="square" rtlCol="0">
            <a:spAutoFit/>
          </a:bodyPr>
          <a:lstStyle/>
          <a:p>
            <a:r>
              <a:rPr lang="en-US" sz="2400" dirty="0" smtClean="0"/>
              <a:t>R</a:t>
            </a:r>
            <a:endParaRPr lang="ru-RU" sz="2400" dirty="0"/>
          </a:p>
        </p:txBody>
      </p:sp>
      <p:sp>
        <p:nvSpPr>
          <p:cNvPr id="72" name="TextBox 71"/>
          <p:cNvSpPr txBox="1"/>
          <p:nvPr/>
        </p:nvSpPr>
        <p:spPr>
          <a:xfrm>
            <a:off x="7643834" y="2786058"/>
            <a:ext cx="642942" cy="461665"/>
          </a:xfrm>
          <a:prstGeom prst="rect">
            <a:avLst/>
          </a:prstGeom>
          <a:noFill/>
        </p:spPr>
        <p:txBody>
          <a:bodyPr wrap="square" rtlCol="0">
            <a:spAutoFit/>
          </a:bodyPr>
          <a:lstStyle/>
          <a:p>
            <a:r>
              <a:rPr lang="en-US" sz="2400" dirty="0" smtClean="0"/>
              <a:t>S</a:t>
            </a:r>
            <a:endParaRPr lang="ru-RU" sz="2400" dirty="0"/>
          </a:p>
        </p:txBody>
      </p:sp>
      <p:sp>
        <p:nvSpPr>
          <p:cNvPr id="74" name="TextBox 73"/>
          <p:cNvSpPr txBox="1"/>
          <p:nvPr/>
        </p:nvSpPr>
        <p:spPr>
          <a:xfrm>
            <a:off x="1071538" y="5500702"/>
            <a:ext cx="1857388" cy="369332"/>
          </a:xfrm>
          <a:prstGeom prst="rect">
            <a:avLst/>
          </a:prstGeom>
          <a:noFill/>
        </p:spPr>
        <p:txBody>
          <a:bodyPr wrap="square" rtlCol="0">
            <a:spAutoFit/>
          </a:bodyPr>
          <a:lstStyle/>
          <a:p>
            <a:r>
              <a:rPr lang="en-US" dirty="0" smtClean="0"/>
              <a:t>Ground state</a:t>
            </a:r>
            <a:endParaRPr lang="ru-RU" dirty="0"/>
          </a:p>
        </p:txBody>
      </p:sp>
      <p:sp>
        <p:nvSpPr>
          <p:cNvPr id="75" name="TextBox 74"/>
          <p:cNvSpPr txBox="1"/>
          <p:nvPr/>
        </p:nvSpPr>
        <p:spPr>
          <a:xfrm>
            <a:off x="2428860" y="1571612"/>
            <a:ext cx="2000264" cy="369332"/>
          </a:xfrm>
          <a:prstGeom prst="rect">
            <a:avLst/>
          </a:prstGeom>
          <a:noFill/>
        </p:spPr>
        <p:txBody>
          <a:bodyPr wrap="square" rtlCol="0">
            <a:spAutoFit/>
          </a:bodyPr>
          <a:lstStyle/>
          <a:p>
            <a:r>
              <a:rPr lang="en-US" dirty="0" smtClean="0"/>
              <a:t>Pump band</a:t>
            </a:r>
            <a:endParaRPr lang="ru-RU" dirty="0"/>
          </a:p>
        </p:txBody>
      </p:sp>
      <p:sp>
        <p:nvSpPr>
          <p:cNvPr id="76" name="TextBox 75"/>
          <p:cNvSpPr txBox="1"/>
          <p:nvPr/>
        </p:nvSpPr>
        <p:spPr>
          <a:xfrm>
            <a:off x="571472" y="1214422"/>
            <a:ext cx="3929090" cy="369332"/>
          </a:xfrm>
          <a:prstGeom prst="rect">
            <a:avLst/>
          </a:prstGeom>
          <a:noFill/>
        </p:spPr>
        <p:txBody>
          <a:bodyPr wrap="square" rtlCol="0">
            <a:spAutoFit/>
          </a:bodyPr>
          <a:lstStyle/>
          <a:p>
            <a:r>
              <a:rPr lang="en-US" dirty="0" smtClean="0"/>
              <a:t>Thermosphere as Ultraviolet Converter</a:t>
            </a:r>
            <a:endParaRPr lang="ru-RU" dirty="0"/>
          </a:p>
        </p:txBody>
      </p:sp>
      <p:cxnSp>
        <p:nvCxnSpPr>
          <p:cNvPr id="77" name="Прямая со стрелкой 76"/>
          <p:cNvCxnSpPr/>
          <p:nvPr/>
        </p:nvCxnSpPr>
        <p:spPr>
          <a:xfrm>
            <a:off x="5715008" y="2285992"/>
            <a:ext cx="1071570" cy="1588"/>
          </a:xfrm>
          <a:prstGeom prst="straightConnector1">
            <a:avLst/>
          </a:prstGeom>
          <a:ln w="317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572396" y="2143116"/>
            <a:ext cx="928694" cy="369332"/>
          </a:xfrm>
          <a:prstGeom prst="rect">
            <a:avLst/>
          </a:prstGeom>
          <a:noFill/>
        </p:spPr>
        <p:txBody>
          <a:bodyPr wrap="square" rtlCol="0">
            <a:spAutoFit/>
          </a:bodyPr>
          <a:lstStyle/>
          <a:p>
            <a:r>
              <a:rPr lang="en-US" dirty="0" smtClean="0">
                <a:solidFill>
                  <a:srgbClr val="FF0000"/>
                </a:solidFill>
              </a:rPr>
              <a:t>heater</a:t>
            </a:r>
            <a:endParaRPr lang="ru-RU" dirty="0">
              <a:solidFill>
                <a:srgbClr val="FF0000"/>
              </a:solidFill>
            </a:endParaRPr>
          </a:p>
        </p:txBody>
      </p:sp>
      <p:sp>
        <p:nvSpPr>
          <p:cNvPr id="79" name="TextBox 78"/>
          <p:cNvSpPr txBox="1"/>
          <p:nvPr/>
        </p:nvSpPr>
        <p:spPr>
          <a:xfrm>
            <a:off x="6715140" y="4572008"/>
            <a:ext cx="1000132" cy="369332"/>
          </a:xfrm>
          <a:prstGeom prst="rect">
            <a:avLst/>
          </a:prstGeom>
          <a:noFill/>
        </p:spPr>
        <p:txBody>
          <a:bodyPr wrap="square" rtlCol="0">
            <a:spAutoFit/>
          </a:bodyPr>
          <a:lstStyle/>
          <a:p>
            <a:r>
              <a:rPr lang="en-US" dirty="0" smtClean="0">
                <a:solidFill>
                  <a:srgbClr val="002060"/>
                </a:solidFill>
              </a:rPr>
              <a:t>cooler</a:t>
            </a:r>
            <a:endParaRPr lang="ru-RU" dirty="0">
              <a:solidFill>
                <a:srgbClr val="002060"/>
              </a:solidFill>
            </a:endParaRPr>
          </a:p>
        </p:txBody>
      </p:sp>
      <p:sp>
        <p:nvSpPr>
          <p:cNvPr id="80" name="TextBox 79"/>
          <p:cNvSpPr txBox="1"/>
          <p:nvPr/>
        </p:nvSpPr>
        <p:spPr>
          <a:xfrm>
            <a:off x="4357686" y="6215082"/>
            <a:ext cx="1643074" cy="461665"/>
          </a:xfrm>
          <a:prstGeom prst="rect">
            <a:avLst/>
          </a:prstGeom>
          <a:noFill/>
        </p:spPr>
        <p:txBody>
          <a:bodyPr wrap="square" rtlCol="0">
            <a:spAutoFit/>
          </a:bodyPr>
          <a:lstStyle/>
          <a:p>
            <a:r>
              <a:rPr lang="en-US" sz="2400" dirty="0" smtClean="0"/>
              <a:t>Gain  factor</a:t>
            </a:r>
            <a:endParaRPr lang="ru-RU" sz="2400" dirty="0"/>
          </a:p>
        </p:txBody>
      </p:sp>
      <p:graphicFrame>
        <p:nvGraphicFramePr>
          <p:cNvPr id="1027" name="Object 3"/>
          <p:cNvGraphicFramePr>
            <a:graphicFrameLocks noChangeAspect="1"/>
          </p:cNvGraphicFramePr>
          <p:nvPr/>
        </p:nvGraphicFramePr>
        <p:xfrm>
          <a:off x="5929322" y="6215082"/>
          <a:ext cx="2035175" cy="458787"/>
        </p:xfrm>
        <a:graphic>
          <a:graphicData uri="http://schemas.openxmlformats.org/presentationml/2006/ole">
            <p:oleObj spid="_x0000_s1027" name="Equation" r:id="rId5" imgW="1015920" imgH="228600" progId="Equation.DSMT4">
              <p:embed/>
            </p:oleObj>
          </a:graphicData>
        </a:graphic>
      </p:graphicFrame>
      <p:sp>
        <p:nvSpPr>
          <p:cNvPr id="83" name="TextBox 82"/>
          <p:cNvSpPr txBox="1"/>
          <p:nvPr/>
        </p:nvSpPr>
        <p:spPr>
          <a:xfrm>
            <a:off x="2643174" y="6215082"/>
            <a:ext cx="1857388" cy="461665"/>
          </a:xfrm>
          <a:prstGeom prst="rect">
            <a:avLst/>
          </a:prstGeom>
          <a:noFill/>
        </p:spPr>
        <p:txBody>
          <a:bodyPr wrap="square" rtlCol="0">
            <a:spAutoFit/>
          </a:bodyPr>
          <a:lstStyle/>
          <a:p>
            <a:r>
              <a:rPr lang="en-US" sz="2400" dirty="0" smtClean="0"/>
              <a:t>Efficiency  or</a:t>
            </a:r>
            <a:endParaRPr lang="ru-RU" sz="2400" dirty="0"/>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30" name="Object 6"/>
          <p:cNvGraphicFramePr>
            <a:graphicFrameLocks noChangeAspect="1"/>
          </p:cNvGraphicFramePr>
          <p:nvPr/>
        </p:nvGraphicFramePr>
        <p:xfrm>
          <a:off x="785786" y="2928934"/>
          <a:ext cx="285720" cy="428580"/>
        </p:xfrm>
        <a:graphic>
          <a:graphicData uri="http://schemas.openxmlformats.org/presentationml/2006/ole">
            <p:oleObj spid="_x0000_s1030" name="Equation" r:id="rId6" imgW="152334" imgH="228501" progId="Equation.DSMT4">
              <p:embed/>
            </p:oleObj>
          </a:graphicData>
        </a:graphic>
      </p:graphicFrame>
      <p:graphicFrame>
        <p:nvGraphicFramePr>
          <p:cNvPr id="1032" name="Object 8"/>
          <p:cNvGraphicFramePr>
            <a:graphicFrameLocks noChangeAspect="1"/>
          </p:cNvGraphicFramePr>
          <p:nvPr/>
        </p:nvGraphicFramePr>
        <p:xfrm>
          <a:off x="5191125" y="2071688"/>
          <a:ext cx="333375" cy="428625"/>
        </p:xfrm>
        <a:graphic>
          <a:graphicData uri="http://schemas.openxmlformats.org/presentationml/2006/ole">
            <p:oleObj spid="_x0000_s1032" name="Equation" r:id="rId7" imgW="177480" imgH="228600" progId="Equation.DSMT4">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Scattering coefficient of the atmosphere </a:t>
            </a:r>
            <a:endParaRPr lang="ru-RU" sz="3200" dirty="0"/>
          </a:p>
        </p:txBody>
      </p:sp>
      <p:sp>
        <p:nvSpPr>
          <p:cNvPr id="3" name="TextBox 2"/>
          <p:cNvSpPr txBox="1"/>
          <p:nvPr/>
        </p:nvSpPr>
        <p:spPr>
          <a:xfrm>
            <a:off x="928662" y="5286388"/>
            <a:ext cx="7643866" cy="1107996"/>
          </a:xfrm>
          <a:prstGeom prst="rect">
            <a:avLst/>
          </a:prstGeom>
          <a:noFill/>
        </p:spPr>
        <p:txBody>
          <a:bodyPr wrap="square" rtlCol="0">
            <a:spAutoFit/>
          </a:bodyPr>
          <a:lstStyle/>
          <a:p>
            <a:r>
              <a:rPr lang="en-US" sz="2200" dirty="0" smtClean="0"/>
              <a:t>Shevtsov, B.M., </a:t>
            </a:r>
            <a:r>
              <a:rPr lang="en-US" sz="2200" dirty="0" err="1" smtClean="0"/>
              <a:t>Perezhogin</a:t>
            </a:r>
            <a:r>
              <a:rPr lang="en-US" sz="2200" dirty="0" smtClean="0"/>
              <a:t>, A.N., </a:t>
            </a:r>
            <a:r>
              <a:rPr lang="en-US" sz="2200" dirty="0" err="1" smtClean="0"/>
              <a:t>Seredkin</a:t>
            </a:r>
            <a:r>
              <a:rPr lang="en-US" sz="2200" dirty="0" smtClean="0"/>
              <a:t>, I.N.: Atmospheric Optical Characteristics in the Area of 30-400 km. Remote Sens. 14, 6108 (2022) https://doi.org/10.3390/rs14236108 </a:t>
            </a:r>
            <a:endParaRPr lang="ru-RU" sz="2200" dirty="0"/>
          </a:p>
        </p:txBody>
      </p:sp>
      <p:pic>
        <p:nvPicPr>
          <p:cNvPr id="16387" name="Picture 3"/>
          <p:cNvPicPr>
            <a:picLocks noChangeAspect="1" noChangeArrowheads="1"/>
          </p:cNvPicPr>
          <p:nvPr/>
        </p:nvPicPr>
        <p:blipFill>
          <a:blip r:embed="rId3"/>
          <a:srcRect/>
          <a:stretch>
            <a:fillRect/>
          </a:stretch>
        </p:blipFill>
        <p:spPr bwMode="auto">
          <a:xfrm>
            <a:off x="0" y="1714488"/>
            <a:ext cx="9144000" cy="288651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6200000">
            <a:off x="-1793097" y="2936049"/>
            <a:ext cx="5086328" cy="928694"/>
          </a:xfrm>
        </p:spPr>
        <p:txBody>
          <a:bodyPr>
            <a:noAutofit/>
          </a:bodyPr>
          <a:lstStyle/>
          <a:p>
            <a:pPr algn="l"/>
            <a:r>
              <a:rPr lang="en-US" sz="3200" dirty="0"/>
              <a:t>O+ and N+ Lidar </a:t>
            </a:r>
            <a:r>
              <a:rPr lang="en-US" sz="3200" dirty="0" smtClean="0"/>
              <a:t>at </a:t>
            </a:r>
            <a:r>
              <a:rPr lang="en-US" sz="3200" dirty="0" err="1" smtClean="0"/>
              <a:t>Paratunka</a:t>
            </a:r>
            <a:endParaRPr lang="ru-RU" sz="3200" dirty="0"/>
          </a:p>
        </p:txBody>
      </p:sp>
      <p:pic>
        <p:nvPicPr>
          <p:cNvPr id="24578" name="Picture 2"/>
          <p:cNvPicPr>
            <a:picLocks noChangeAspect="1" noChangeArrowheads="1"/>
          </p:cNvPicPr>
          <p:nvPr/>
        </p:nvPicPr>
        <p:blipFill>
          <a:blip r:embed="rId2"/>
          <a:srcRect/>
          <a:stretch>
            <a:fillRect/>
          </a:stretch>
        </p:blipFill>
        <p:spPr bwMode="auto">
          <a:xfrm>
            <a:off x="1357290" y="214290"/>
            <a:ext cx="7507552" cy="6500858"/>
          </a:xfrm>
          <a:prstGeom prst="rect">
            <a:avLst/>
          </a:prstGeom>
          <a:noFill/>
          <a:ln w="9525">
            <a:noFill/>
            <a:miter lim="800000"/>
            <a:headEnd/>
            <a:tailEnd/>
          </a:ln>
          <a:effectLst/>
        </p:spPr>
      </p:pic>
      <p:sp>
        <p:nvSpPr>
          <p:cNvPr id="5" name="Прямоугольник 4"/>
          <p:cNvSpPr/>
          <p:nvPr/>
        </p:nvSpPr>
        <p:spPr>
          <a:xfrm>
            <a:off x="1357290" y="6072206"/>
            <a:ext cx="78581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357818" y="2285992"/>
            <a:ext cx="642942" cy="369332"/>
          </a:xfrm>
          <a:prstGeom prst="rect">
            <a:avLst/>
          </a:prstGeom>
          <a:noFill/>
        </p:spPr>
        <p:txBody>
          <a:bodyPr wrap="square" rtlCol="0">
            <a:spAutoFit/>
          </a:bodyPr>
          <a:lstStyle/>
          <a:p>
            <a:r>
              <a:rPr lang="en-US" dirty="0" smtClean="0"/>
              <a:t>O</a:t>
            </a:r>
            <a:r>
              <a:rPr lang="en-US" baseline="30000" dirty="0" smtClean="0"/>
              <a:t>+</a:t>
            </a:r>
            <a:endParaRPr lang="ru-RU" dirty="0"/>
          </a:p>
        </p:txBody>
      </p:sp>
      <p:sp>
        <p:nvSpPr>
          <p:cNvPr id="7" name="TextBox 6"/>
          <p:cNvSpPr txBox="1"/>
          <p:nvPr/>
        </p:nvSpPr>
        <p:spPr>
          <a:xfrm>
            <a:off x="7286644" y="2285992"/>
            <a:ext cx="410690" cy="369332"/>
          </a:xfrm>
          <a:prstGeom prst="rect">
            <a:avLst/>
          </a:prstGeom>
          <a:noFill/>
        </p:spPr>
        <p:txBody>
          <a:bodyPr wrap="none" rtlCol="0">
            <a:spAutoFit/>
          </a:bodyPr>
          <a:lstStyle/>
          <a:p>
            <a:r>
              <a:rPr lang="en-US" dirty="0" smtClean="0"/>
              <a:t>N</a:t>
            </a:r>
            <a:r>
              <a:rPr lang="en-US" baseline="30000" dirty="0" smtClean="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14380"/>
          </a:xfrm>
        </p:spPr>
        <p:txBody>
          <a:bodyPr>
            <a:normAutofit/>
          </a:bodyPr>
          <a:lstStyle/>
          <a:p>
            <a:r>
              <a:rPr lang="en-US" sz="2800" dirty="0" smtClean="0"/>
              <a:t>F2 regain Lidar observation</a:t>
            </a:r>
            <a:endParaRPr lang="ru-RU" sz="2800" dirty="0"/>
          </a:p>
        </p:txBody>
      </p:sp>
      <p:sp>
        <p:nvSpPr>
          <p:cNvPr id="3" name="Содержимое 2"/>
          <p:cNvSpPr>
            <a:spLocks noGrp="1"/>
          </p:cNvSpPr>
          <p:nvPr>
            <p:ph idx="1"/>
          </p:nvPr>
        </p:nvSpPr>
        <p:spPr>
          <a:xfrm>
            <a:off x="500034" y="928670"/>
            <a:ext cx="8229600" cy="5715040"/>
          </a:xfrm>
        </p:spPr>
        <p:txBody>
          <a:bodyPr>
            <a:normAutofit/>
          </a:bodyPr>
          <a:lstStyle/>
          <a:p>
            <a:pPr marL="457200" indent="-457200">
              <a:buFont typeface="+mj-lt"/>
              <a:buAutoNum type="arabicPeriod"/>
            </a:pPr>
            <a:r>
              <a:rPr lang="en-US" sz="2000" dirty="0" err="1" smtClean="0"/>
              <a:t>Bychkov</a:t>
            </a:r>
            <a:r>
              <a:rPr lang="en-US" sz="2000" dirty="0" smtClean="0"/>
              <a:t>, V.V., </a:t>
            </a:r>
            <a:r>
              <a:rPr lang="en-US" sz="2000" dirty="0" err="1" smtClean="0"/>
              <a:t>Perezhogin</a:t>
            </a:r>
            <a:r>
              <a:rPr lang="en-US" sz="2000" dirty="0" smtClean="0"/>
              <a:t>, A.S., </a:t>
            </a:r>
            <a:r>
              <a:rPr lang="en-US" sz="2000" dirty="0" err="1" smtClean="0"/>
              <a:t>Seredkin</a:t>
            </a:r>
            <a:r>
              <a:rPr lang="en-US" sz="2000" dirty="0" smtClean="0"/>
              <a:t>, I.N., Shevtsov B. M.: Appearance of light-scattering layers in the thermosphere of Kamchatka during the autumn of 2017. Proc. SPIE 10833, 10833A4 (2018)</a:t>
            </a:r>
          </a:p>
          <a:p>
            <a:pPr marL="457200" indent="-457200">
              <a:buFont typeface="+mj-lt"/>
              <a:buAutoNum type="arabicPeriod"/>
            </a:pPr>
            <a:r>
              <a:rPr lang="en-US" sz="2000" dirty="0" err="1" smtClean="0"/>
              <a:t>Kaifler</a:t>
            </a:r>
            <a:r>
              <a:rPr lang="en-US" sz="2000" dirty="0" smtClean="0"/>
              <a:t>, B., </a:t>
            </a:r>
            <a:r>
              <a:rPr lang="en-US" sz="2000" dirty="0" err="1" smtClean="0"/>
              <a:t>Geach</a:t>
            </a:r>
            <a:r>
              <a:rPr lang="en-US" sz="2000" dirty="0" smtClean="0"/>
              <a:t>, C., </a:t>
            </a:r>
            <a:r>
              <a:rPr lang="en-US" sz="2000" dirty="0" err="1" smtClean="0"/>
              <a:t>Bdenbender</a:t>
            </a:r>
            <a:r>
              <a:rPr lang="en-US" sz="2000" dirty="0" smtClean="0"/>
              <a:t>, H.C., </a:t>
            </a:r>
            <a:r>
              <a:rPr lang="en-US" sz="2000" dirty="0" err="1" smtClean="0"/>
              <a:t>Mezger</a:t>
            </a:r>
            <a:r>
              <a:rPr lang="en-US" sz="2000" dirty="0" smtClean="0"/>
              <a:t>, A., Rapp, M.: Measurements of </a:t>
            </a:r>
            <a:r>
              <a:rPr lang="en-US" sz="2000" dirty="0" err="1" smtClean="0"/>
              <a:t>metastable</a:t>
            </a:r>
            <a:r>
              <a:rPr lang="en-US" sz="2000" dirty="0" smtClean="0"/>
              <a:t> </a:t>
            </a:r>
            <a:r>
              <a:rPr lang="en-US" sz="2000" dirty="0" smtClean="0">
                <a:solidFill>
                  <a:srgbClr val="FF0000"/>
                </a:solidFill>
              </a:rPr>
              <a:t>helium</a:t>
            </a:r>
            <a:r>
              <a:rPr lang="en-US" sz="2000" dirty="0" smtClean="0"/>
              <a:t> in Earths atmosphere by resonance lidar. Nat. </a:t>
            </a:r>
            <a:r>
              <a:rPr lang="en-US" sz="2000" dirty="0" err="1" smtClean="0"/>
              <a:t>Commun</a:t>
            </a:r>
            <a:r>
              <a:rPr lang="en-US" sz="2000" dirty="0" smtClean="0"/>
              <a:t>. 13, 6042 (2022) </a:t>
            </a:r>
            <a:endParaRPr lang="en-US" sz="2000" dirty="0"/>
          </a:p>
          <a:p>
            <a:pPr marL="457200" indent="-457200">
              <a:buFont typeface="+mj-lt"/>
              <a:buAutoNum type="arabicPeriod"/>
            </a:pPr>
            <a:r>
              <a:rPr lang="en-US" sz="2000" dirty="0" err="1" smtClean="0"/>
              <a:t>Lifang</a:t>
            </a:r>
            <a:r>
              <a:rPr lang="en-US" sz="2000" dirty="0" smtClean="0"/>
              <a:t> Du, </a:t>
            </a:r>
            <a:r>
              <a:rPr lang="en-US" sz="2000" dirty="0" err="1" smtClean="0"/>
              <a:t>Haoran</a:t>
            </a:r>
            <a:r>
              <a:rPr lang="en-US" sz="2000" dirty="0" smtClean="0"/>
              <a:t> </a:t>
            </a:r>
            <a:r>
              <a:rPr lang="en-US" sz="2000" dirty="0" err="1" smtClean="0"/>
              <a:t>Zheng</a:t>
            </a:r>
            <a:r>
              <a:rPr lang="en-US" sz="2000" dirty="0" smtClean="0"/>
              <a:t>, </a:t>
            </a:r>
            <a:r>
              <a:rPr lang="en-US" sz="2000" dirty="0" err="1" smtClean="0"/>
              <a:t>Chunlei</a:t>
            </a:r>
            <a:r>
              <a:rPr lang="en-US" sz="2000" dirty="0" smtClean="0"/>
              <a:t> Xiao, </a:t>
            </a:r>
            <a:r>
              <a:rPr lang="en-US" sz="2000" dirty="0" err="1" smtClean="0"/>
              <a:t>Xuewu</a:t>
            </a:r>
            <a:r>
              <a:rPr lang="en-US" sz="2000" dirty="0" smtClean="0"/>
              <a:t> Cheng, Fang Wu, Jing Jiao, </a:t>
            </a:r>
            <a:r>
              <a:rPr lang="en-US" sz="2000" dirty="0" err="1" smtClean="0"/>
              <a:t>Yuchang</a:t>
            </a:r>
            <a:r>
              <a:rPr lang="en-US" sz="2000" dirty="0" smtClean="0"/>
              <a:t> </a:t>
            </a:r>
            <a:r>
              <a:rPr lang="en-US" sz="2000" dirty="0" err="1" smtClean="0"/>
              <a:t>Xun</a:t>
            </a:r>
            <a:r>
              <a:rPr lang="en-US" sz="2000" dirty="0" smtClean="0"/>
              <a:t>, </a:t>
            </a:r>
            <a:r>
              <a:rPr lang="en-US" sz="2000" dirty="0" err="1" smtClean="0"/>
              <a:t>Guotao</a:t>
            </a:r>
            <a:r>
              <a:rPr lang="en-US" sz="2000" dirty="0" smtClean="0"/>
              <a:t> Yang: The all-solid-state narrowband lidar developed by optical parametric oscillator/amplifier (OPO/OPA) technology for simultaneous detection of the </a:t>
            </a:r>
            <a:r>
              <a:rPr lang="en-US" sz="2000" dirty="0" smtClean="0">
                <a:solidFill>
                  <a:srgbClr val="FF0000"/>
                </a:solidFill>
              </a:rPr>
              <a:t>Ca and Ca+ layers</a:t>
            </a:r>
            <a:r>
              <a:rPr lang="en-US" sz="2000" dirty="0" smtClean="0"/>
              <a:t>. </a:t>
            </a:r>
            <a:r>
              <a:rPr lang="fr-FR" sz="2000" i="1" dirty="0" smtClean="0"/>
              <a:t>Remote Sens.</a:t>
            </a:r>
            <a:r>
              <a:rPr lang="fr-FR" sz="2000" dirty="0" smtClean="0"/>
              <a:t> </a:t>
            </a:r>
            <a:r>
              <a:rPr lang="fr-FR" sz="2000" b="1" dirty="0" smtClean="0"/>
              <a:t>2023</a:t>
            </a:r>
            <a:r>
              <a:rPr lang="fr-FR" sz="2000" dirty="0" smtClean="0"/>
              <a:t>, </a:t>
            </a:r>
            <a:r>
              <a:rPr lang="fr-FR" sz="2000" i="1" dirty="0" smtClean="0"/>
              <a:t>15</a:t>
            </a:r>
            <a:r>
              <a:rPr lang="fr-FR" sz="2000" dirty="0" smtClean="0"/>
              <a:t>(18), 4566; </a:t>
            </a:r>
            <a:r>
              <a:rPr lang="fr-FR" sz="2000" dirty="0" smtClean="0">
                <a:hlinkClick r:id="rId3"/>
              </a:rPr>
              <a:t>https://doi.org/10.3390/rs15184566</a:t>
            </a:r>
            <a:r>
              <a:rPr lang="fr-FR" sz="2000" dirty="0" smtClean="0"/>
              <a:t> </a:t>
            </a:r>
            <a:endParaRPr lang="en-US" sz="2000" dirty="0" smtClean="0"/>
          </a:p>
          <a:p>
            <a:pPr>
              <a:buNone/>
            </a:pPr>
            <a:r>
              <a:rPr lang="en-US" sz="2000" dirty="0" smtClean="0"/>
              <a:t>____________________________________________</a:t>
            </a:r>
          </a:p>
          <a:p>
            <a:r>
              <a:rPr lang="en-US" sz="2000" dirty="0" err="1" smtClean="0"/>
              <a:t>Raizada</a:t>
            </a:r>
            <a:r>
              <a:rPr lang="en-US" sz="2000" dirty="0" smtClean="0"/>
              <a:t>, S., Smith, J. A., </a:t>
            </a:r>
            <a:r>
              <a:rPr lang="en-US" sz="2000" dirty="0" err="1" smtClean="0"/>
              <a:t>Lautenbach</a:t>
            </a:r>
            <a:r>
              <a:rPr lang="en-US" sz="2000" dirty="0" smtClean="0"/>
              <a:t>, J., Aponte, N., </a:t>
            </a:r>
            <a:r>
              <a:rPr lang="en-US" sz="2000" dirty="0" err="1" smtClean="0"/>
              <a:t>Perillat</a:t>
            </a:r>
            <a:r>
              <a:rPr lang="en-US" sz="2000" dirty="0" smtClean="0"/>
              <a:t>, P., </a:t>
            </a:r>
            <a:r>
              <a:rPr lang="en-US" sz="2000" dirty="0" err="1" smtClean="0"/>
              <a:t>Sulzer</a:t>
            </a:r>
            <a:r>
              <a:rPr lang="en-US" sz="2000" dirty="0" smtClean="0"/>
              <a:t>, M., Mathews, J.D.: New Lidar Observations of </a:t>
            </a:r>
            <a:r>
              <a:rPr lang="en-US" sz="2000" dirty="0" smtClean="0">
                <a:solidFill>
                  <a:srgbClr val="FF0000"/>
                </a:solidFill>
              </a:rPr>
              <a:t>Ca+</a:t>
            </a:r>
            <a:r>
              <a:rPr lang="en-US" sz="2000" dirty="0" smtClean="0"/>
              <a:t> in the Mesosphere and Lower Thermosphere Over Arecibo. Geophysical Research Letters 47(5), e2020GL08711 (2020) https://doi.org/10.1029/2020GL087113</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28596" y="3643314"/>
            <a:ext cx="3779865" cy="302525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285720" y="642918"/>
            <a:ext cx="3857652" cy="2995114"/>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5086350" y="491761"/>
            <a:ext cx="3771930" cy="6366239"/>
          </a:xfrm>
          <a:prstGeom prst="rect">
            <a:avLst/>
          </a:prstGeom>
          <a:noFill/>
          <a:ln w="9525">
            <a:noFill/>
            <a:miter lim="800000"/>
            <a:headEnd/>
            <a:tailEnd/>
          </a:ln>
          <a:effectLst/>
        </p:spPr>
      </p:pic>
      <p:sp>
        <p:nvSpPr>
          <p:cNvPr id="6" name="TextBox 5"/>
          <p:cNvSpPr txBox="1"/>
          <p:nvPr/>
        </p:nvSpPr>
        <p:spPr>
          <a:xfrm>
            <a:off x="1285852" y="142852"/>
            <a:ext cx="2643206" cy="369332"/>
          </a:xfrm>
          <a:prstGeom prst="rect">
            <a:avLst/>
          </a:prstGeom>
          <a:noFill/>
        </p:spPr>
        <p:txBody>
          <a:bodyPr wrap="square" rtlCol="0">
            <a:spAutoFit/>
          </a:bodyPr>
          <a:lstStyle/>
          <a:p>
            <a:r>
              <a:rPr lang="en-US" dirty="0" err="1" smtClean="0"/>
              <a:t>Ramstein</a:t>
            </a:r>
            <a:r>
              <a:rPr lang="en-US" dirty="0" smtClean="0"/>
              <a:t>, Germany</a:t>
            </a:r>
            <a:endParaRPr lang="ru-RU" dirty="0"/>
          </a:p>
        </p:txBody>
      </p:sp>
      <p:sp>
        <p:nvSpPr>
          <p:cNvPr id="8" name="TextBox 7"/>
          <p:cNvSpPr txBox="1"/>
          <p:nvPr/>
        </p:nvSpPr>
        <p:spPr>
          <a:xfrm>
            <a:off x="5857884" y="142852"/>
            <a:ext cx="2143140" cy="369332"/>
          </a:xfrm>
          <a:prstGeom prst="rect">
            <a:avLst/>
          </a:prstGeom>
          <a:noFill/>
        </p:spPr>
        <p:txBody>
          <a:bodyPr wrap="square" rtlCol="0">
            <a:spAutoFit/>
          </a:bodyPr>
          <a:lstStyle/>
          <a:p>
            <a:r>
              <a:rPr lang="en-US" dirty="0" smtClean="0"/>
              <a:t>Kamchatka, Russia</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654032"/>
          </a:xfrm>
        </p:spPr>
        <p:txBody>
          <a:bodyPr>
            <a:normAutofit/>
          </a:bodyPr>
          <a:lstStyle/>
          <a:p>
            <a:r>
              <a:rPr lang="en-US" sz="3200" dirty="0" smtClean="0"/>
              <a:t>He 1083 nm Lidar transition</a:t>
            </a:r>
            <a:endParaRPr lang="ru-RU" sz="3200" dirty="0"/>
          </a:p>
        </p:txBody>
      </p:sp>
      <p:pic>
        <p:nvPicPr>
          <p:cNvPr id="22531" name="Picture 3"/>
          <p:cNvPicPr>
            <a:picLocks noChangeAspect="1" noChangeArrowheads="1"/>
          </p:cNvPicPr>
          <p:nvPr/>
        </p:nvPicPr>
        <p:blipFill>
          <a:blip r:embed="rId2"/>
          <a:srcRect/>
          <a:stretch>
            <a:fillRect/>
          </a:stretch>
        </p:blipFill>
        <p:spPr bwMode="auto">
          <a:xfrm>
            <a:off x="214282" y="857232"/>
            <a:ext cx="8786874" cy="3469123"/>
          </a:xfrm>
          <a:prstGeom prst="rect">
            <a:avLst/>
          </a:prstGeom>
          <a:noFill/>
          <a:ln w="9525">
            <a:noFill/>
            <a:miter lim="800000"/>
            <a:headEnd/>
            <a:tailEnd/>
          </a:ln>
          <a:effectLst/>
        </p:spPr>
      </p:pic>
      <p:pic>
        <p:nvPicPr>
          <p:cNvPr id="22532" name="Picture 4"/>
          <p:cNvPicPr>
            <a:picLocks noChangeAspect="1" noChangeArrowheads="1"/>
          </p:cNvPicPr>
          <p:nvPr/>
        </p:nvPicPr>
        <p:blipFill>
          <a:blip r:embed="rId3"/>
          <a:srcRect/>
          <a:stretch>
            <a:fillRect/>
          </a:stretch>
        </p:blipFill>
        <p:spPr bwMode="auto">
          <a:xfrm>
            <a:off x="785786" y="4572008"/>
            <a:ext cx="7491428" cy="212801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4159</TotalTime>
  <Words>940</Words>
  <Application>Microsoft Office PowerPoint</Application>
  <PresentationFormat>Экран (4:3)</PresentationFormat>
  <Paragraphs>143</Paragraphs>
  <Slides>19</Slides>
  <Notes>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Тема Office</vt:lpstr>
      <vt:lpstr>Equation</vt:lpstr>
      <vt:lpstr>Impact of solar activity on the optical properties of the thermosphere</vt:lpstr>
      <vt:lpstr>Abstract</vt:lpstr>
      <vt:lpstr>Аннотация</vt:lpstr>
      <vt:lpstr>Resonance scattering and fluorescence</vt:lpstr>
      <vt:lpstr>Scattering coefficient of the atmosphere </vt:lpstr>
      <vt:lpstr>O+ and N+ Lidar at Paratunka</vt:lpstr>
      <vt:lpstr>F2 regain Lidar observation</vt:lpstr>
      <vt:lpstr>Слайд 8</vt:lpstr>
      <vt:lpstr>He 1083 nm Lidar transition</vt:lpstr>
      <vt:lpstr>Слайд 10</vt:lpstr>
      <vt:lpstr>Слайд 11</vt:lpstr>
      <vt:lpstr>Complex observations  in normal and inverse populations</vt:lpstr>
      <vt:lpstr>Spectral analysis of the night sky glow over Kamchatka</vt:lpstr>
      <vt:lpstr>Слайд 14</vt:lpstr>
      <vt:lpstr>Слайд 15</vt:lpstr>
      <vt:lpstr>Слайд 16</vt:lpstr>
      <vt:lpstr>Характеристики лидарных спектральных линий</vt:lpstr>
      <vt:lpstr>Слайд 18</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solar activity on the optical properties of the thermosphere</dc:title>
  <dc:creator>bshev</dc:creator>
  <cp:lastModifiedBy>bshev</cp:lastModifiedBy>
  <cp:revision>47</cp:revision>
  <dcterms:created xsi:type="dcterms:W3CDTF">2023-09-21T12:16:39Z</dcterms:created>
  <dcterms:modified xsi:type="dcterms:W3CDTF">2023-09-24T18:44:09Z</dcterms:modified>
</cp:coreProperties>
</file>