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0" r:id="rId3"/>
    <p:sldId id="291" r:id="rId4"/>
    <p:sldId id="293" r:id="rId5"/>
    <p:sldId id="276" r:id="rId6"/>
    <p:sldId id="277" r:id="rId7"/>
    <p:sldId id="278" r:id="rId8"/>
    <p:sldId id="279" r:id="rId9"/>
    <p:sldId id="280" r:id="rId10"/>
    <p:sldId id="294" r:id="rId11"/>
    <p:sldId id="282" r:id="rId12"/>
    <p:sldId id="296" r:id="rId13"/>
    <p:sldId id="297" r:id="rId14"/>
    <p:sldId id="264" r:id="rId15"/>
    <p:sldId id="265" r:id="rId16"/>
    <p:sldId id="285" r:id="rId17"/>
    <p:sldId id="286" r:id="rId18"/>
    <p:sldId id="288" r:id="rId19"/>
    <p:sldId id="289" r:id="rId20"/>
    <p:sldId id="298" r:id="rId21"/>
    <p:sldId id="299"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354" y="-10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F4A543-9DAF-4F7C-8C66-08AC493209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5465EA7-C6BA-4BA7-A80D-0C37A9C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8EB05302-EE24-4436-AF1F-8CF1A6E4E7D7}"/>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F973C753-FAFF-4852-B2DE-ABB43E499E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8D62DA9-2E68-4D96-99F0-61FEAAC4A8B6}"/>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411407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12CDDC-76A8-4BA0-B5F8-5244A98192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9836C78B-73BA-4510-B3EC-B7E327A01E9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16D9090-38BD-49C9-98D8-A6BE6BCD8BB9}"/>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DF0D37C2-084F-480B-B61E-094AE98980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F8A10E8-8558-46A0-B90A-CE1FC4D4F65F}"/>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05676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944EBD9-A17D-4A58-9E3C-5381079F5CC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4969EB7-A0FA-44D3-8971-625C77B3DEF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8C185E6-FAAC-4E0E-8749-E2AFCD33D2B0}"/>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FA2F0C35-1BB1-4DDF-8F33-688441F96E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9B6FCCD-0484-48AC-9686-0670A3E470F3}"/>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69941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06DEDF0-7BD5-403A-8AC9-83A36D76F7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9ACD66D-2651-43AC-A31E-F335C38067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55B0B5F-1AE6-415D-9F19-1491F3572E9D}"/>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BE5F3582-8868-44C3-9E89-01E753B83C8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E6E4FD4-1E7E-40FA-A61B-8D48B7090342}"/>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19774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0DF15E-BC4B-4D2D-944B-2A6286F499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894FAE08-E47B-4AB1-8640-AF53D7CE9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F26A6CA-6EA3-45AB-A534-31754F7B943F}"/>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EC3933FA-FC72-4274-94B1-10FB4AC9B6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FCA6214-B5EF-4EF5-AFFC-83B3D38AB398}"/>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8127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9C31E75-4C9A-4096-9724-7CA0B58237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3409A5A-C19C-4365-8150-0D59719C32D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0A0736C8-F05D-4E85-AB04-3A69449D7BA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01B04BD2-1352-4C8D-9D82-983D856B5B41}"/>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 xmlns:a16="http://schemas.microsoft.com/office/drawing/2014/main" id="{58CA7C3E-097C-4D2B-A892-8BE3372954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8354586-C835-41C5-B712-30726CCC50B8}"/>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27717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4B2460C-F80D-4D18-8DA1-99E823A21E6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B9932FD1-036B-4378-BC53-768EECBDF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F546E691-B91E-4C1E-8B2F-EA65D812E4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06576BA-22DD-474D-874D-6B2C5362E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F1E029DB-2A52-4729-AFBC-E9C04FBBBC7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4280368-1697-46AB-ABF0-8DA66FC91415}"/>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8" name="Нижний колонтитул 7">
            <a:extLst>
              <a:ext uri="{FF2B5EF4-FFF2-40B4-BE49-F238E27FC236}">
                <a16:creationId xmlns="" xmlns:a16="http://schemas.microsoft.com/office/drawing/2014/main" id="{E73EB278-DC90-4565-8952-AD4D639804A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7AA314C1-709B-42D2-8F10-DD1B7E356E37}"/>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4527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DF7072D-27FD-424D-8C58-B2ABA1B0A7E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B8B4BCC-8D5B-477C-8DB8-DD1D314392FE}"/>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4" name="Нижний колонтитул 3">
            <a:extLst>
              <a:ext uri="{FF2B5EF4-FFF2-40B4-BE49-F238E27FC236}">
                <a16:creationId xmlns="" xmlns:a16="http://schemas.microsoft.com/office/drawing/2014/main" id="{01A72FF8-69A0-4A99-AFF9-DF3FE3203B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ACACF156-EFA9-4F91-9B29-8F053A2D87BE}"/>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60080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B5159C72-DDFB-4FC9-B778-32BDF0C0C4FD}"/>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3" name="Нижний колонтитул 2">
            <a:extLst>
              <a:ext uri="{FF2B5EF4-FFF2-40B4-BE49-F238E27FC236}">
                <a16:creationId xmlns="" xmlns:a16="http://schemas.microsoft.com/office/drawing/2014/main" id="{0ED57CE2-0591-49C2-863B-999487B8854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3C2EAE7-9B95-43FF-BB5D-AE20E64CCB7F}"/>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8447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E5EB99D-8D27-462D-840D-A0C01B30CD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B4CAE469-7CD4-4EFB-930F-78881AEA7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9B28FA9-54E5-407E-AD37-832E4572F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8B39D49E-C975-4CEE-A95D-1F183CB5A332}"/>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 xmlns:a16="http://schemas.microsoft.com/office/drawing/2014/main" id="{1A7A369D-5162-4BAD-AB94-A94EB9BE9C9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7104E64-7D44-49EF-BD03-42A41EDF898D}"/>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42348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D63DC7-D83A-4DDA-9CC1-63A70F9C34D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74332069-B069-42FA-864E-3777101E1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8FD32D74-8C95-4906-A1BF-31A094948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95FF2A6-D461-47E3-BB22-276A6229A7DC}"/>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 xmlns:a16="http://schemas.microsoft.com/office/drawing/2014/main" id="{2E14C660-7776-43AC-9F45-17B9A4064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796CEBD-7A30-4766-B275-930127BFA202}"/>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4306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2B2013D-D6DF-4411-8402-47FFC3A05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064607E4-9C25-4832-ADF1-74F0ECC17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35A11B1-4CE7-4808-8CD8-1CC54A32F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 xmlns:a16="http://schemas.microsoft.com/office/drawing/2014/main" id="{0B4D04B6-F99B-4DFE-8DAB-CDAA542CF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E675AEFC-EE2C-4632-A48B-2EADEF774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8DD9C-F8A5-4827-9FF2-E30B77BE345A}" type="slidenum">
              <a:rPr lang="ru-RU" smtClean="0"/>
              <a:t>‹#›</a:t>
            </a:fld>
            <a:endParaRPr lang="ru-RU"/>
          </a:p>
        </p:txBody>
      </p:sp>
    </p:spTree>
    <p:extLst>
      <p:ext uri="{BB962C8B-B14F-4D97-AF65-F5344CB8AC3E}">
        <p14:creationId xmlns:p14="http://schemas.microsoft.com/office/powerpoint/2010/main" val="165476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838200" y="60325"/>
            <a:ext cx="10515600" cy="1206500"/>
          </a:xfrm>
        </p:spPr>
        <p:txBody>
          <a:bodyPr>
            <a:normAutofit fontScale="90000"/>
          </a:bodyPr>
          <a:lstStyle/>
          <a:p>
            <a:r>
              <a:rPr lang="en-US" altLang="ru-RU" sz="3200" dirty="0"/>
              <a:t>DEVELOPMENT OF ADAPTIVE METHODS OF SYNTHESIS OF HYDROACOUSTIC ANTENNAS USED FOR WORK IN AN ICE </a:t>
            </a:r>
            <a:r>
              <a:rPr lang="en-US" altLang="ru-RU" sz="3200" dirty="0" smtClean="0"/>
              <a:t>ENVIRONMENT</a:t>
            </a:r>
            <a:endParaRPr lang="ru-RU" altLang="ru-RU" sz="3200" dirty="0" smtClean="0"/>
          </a:p>
        </p:txBody>
      </p:sp>
      <p:pic>
        <p:nvPicPr>
          <p:cNvPr id="2051" name="Объект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25" y="1709738"/>
            <a:ext cx="3263900" cy="4351337"/>
          </a:xfrm>
        </p:spPr>
      </p:pic>
      <p:sp>
        <p:nvSpPr>
          <p:cNvPr id="2052" name="Прямоугольник 5"/>
          <p:cNvSpPr>
            <a:spLocks noChangeArrowheads="1"/>
          </p:cNvSpPr>
          <p:nvPr/>
        </p:nvSpPr>
        <p:spPr bwMode="auto">
          <a:xfrm>
            <a:off x="958850" y="1266825"/>
            <a:ext cx="6038769" cy="40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None/>
            </a:pPr>
            <a:r>
              <a:rPr lang="en-US" altLang="ru-RU" sz="2000" i="1" dirty="0" err="1">
                <a:latin typeface="Times New Roman" pitchFamily="18" charset="0"/>
                <a:ea typeface="Calibri" pitchFamily="34" charset="0"/>
                <a:cs typeface="Times New Roman" pitchFamily="18" charset="0"/>
              </a:rPr>
              <a:t>Korochentsev</a:t>
            </a:r>
            <a:r>
              <a:rPr lang="en-US" altLang="ru-RU" sz="2000" i="1" dirty="0">
                <a:latin typeface="Times New Roman" pitchFamily="18" charset="0"/>
                <a:ea typeface="Calibri" pitchFamily="34" charset="0"/>
                <a:cs typeface="Times New Roman" pitchFamily="18" charset="0"/>
              </a:rPr>
              <a:t> V.I., </a:t>
            </a:r>
            <a:r>
              <a:rPr lang="en-US" altLang="ru-RU" sz="2000" i="1" dirty="0" err="1">
                <a:latin typeface="Times New Roman" pitchFamily="18" charset="0"/>
                <a:ea typeface="Calibri" pitchFamily="34" charset="0"/>
                <a:cs typeface="Times New Roman" pitchFamily="18" charset="0"/>
              </a:rPr>
              <a:t>Jianjun</a:t>
            </a:r>
            <a:r>
              <a:rPr lang="en-US" altLang="ru-RU" sz="2000" i="1" dirty="0">
                <a:latin typeface="Times New Roman" pitchFamily="18" charset="0"/>
                <a:ea typeface="Calibri" pitchFamily="34" charset="0"/>
                <a:cs typeface="Times New Roman" pitchFamily="18" charset="0"/>
              </a:rPr>
              <a:t> Zhu, </a:t>
            </a:r>
            <a:r>
              <a:rPr lang="en-US" altLang="ru-RU" sz="2000" i="1" dirty="0" err="1">
                <a:latin typeface="Times New Roman" pitchFamily="18" charset="0"/>
                <a:ea typeface="Calibri" pitchFamily="34" charset="0"/>
                <a:cs typeface="Times New Roman" pitchFamily="18" charset="0"/>
              </a:rPr>
              <a:t>Shpak</a:t>
            </a:r>
            <a:r>
              <a:rPr lang="en-US" altLang="ru-RU" sz="2000" i="1" dirty="0">
                <a:latin typeface="Times New Roman" pitchFamily="18" charset="0"/>
                <a:ea typeface="Calibri" pitchFamily="34" charset="0"/>
                <a:cs typeface="Times New Roman" pitchFamily="18" charset="0"/>
              </a:rPr>
              <a:t> </a:t>
            </a:r>
            <a:r>
              <a:rPr lang="en-US" altLang="ru-RU" sz="2000" i="1" dirty="0" err="1">
                <a:latin typeface="Times New Roman" pitchFamily="18" charset="0"/>
                <a:ea typeface="Calibri" pitchFamily="34" charset="0"/>
                <a:cs typeface="Times New Roman" pitchFamily="18" charset="0"/>
              </a:rPr>
              <a:t>Yu.V</a:t>
            </a:r>
            <a:r>
              <a:rPr lang="en-US" altLang="ru-RU" sz="2000" i="1" dirty="0">
                <a:latin typeface="Times New Roman" pitchFamily="18" charset="0"/>
                <a:ea typeface="Calibri" pitchFamily="34" charset="0"/>
                <a:cs typeface="Times New Roman" pitchFamily="18" charset="0"/>
              </a:rPr>
              <a:t>., </a:t>
            </a:r>
            <a:r>
              <a:rPr lang="en-US" altLang="ru-RU" sz="2000" i="1" dirty="0" err="1">
                <a:latin typeface="Times New Roman" pitchFamily="18" charset="0"/>
                <a:ea typeface="Calibri" pitchFamily="34" charset="0"/>
                <a:cs typeface="Times New Roman" pitchFamily="18" charset="0"/>
              </a:rPr>
              <a:t>Ryzhikh</a:t>
            </a:r>
            <a:r>
              <a:rPr lang="en-US" altLang="ru-RU" sz="2000" i="1" dirty="0">
                <a:latin typeface="Times New Roman" pitchFamily="18" charset="0"/>
                <a:ea typeface="Calibri" pitchFamily="34" charset="0"/>
                <a:cs typeface="Times New Roman" pitchFamily="18" charset="0"/>
              </a:rPr>
              <a:t> V.V.</a:t>
            </a:r>
            <a:endParaRPr lang="ru-RU" altLang="ru-RU" sz="1800" dirty="0">
              <a:ea typeface="Calibri" pitchFamily="34" charset="0"/>
              <a:cs typeface="Times New Roman" pitchFamily="18" charset="0"/>
            </a:endParaRPr>
          </a:p>
        </p:txBody>
      </p:sp>
      <p:pic>
        <p:nvPicPr>
          <p:cNvPr id="2053" name="Picture 2" descr="дом+льдина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 y="1709738"/>
            <a:ext cx="6904038"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640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1095211" y="1013520"/>
                <a:ext cx="9978327" cy="4616264"/>
              </a:xfrm>
              <a:prstGeom prst="rect">
                <a:avLst/>
              </a:prstGeom>
            </p:spPr>
            <p:txBody>
              <a:bodyPr wrap="square">
                <a:spAutoFit/>
              </a:bodyPr>
              <a:lstStyle/>
              <a:p>
                <a:r>
                  <a:rPr lang="en-US" sz="3200" dirty="0"/>
                  <a:t>Plane wave for potential </a:t>
                </a:r>
                <a14:m>
                  <m:oMath xmlns:m="http://schemas.openxmlformats.org/officeDocument/2006/math">
                    <m:r>
                      <a:rPr lang="ru-RU" sz="3200" i="1">
                        <a:latin typeface="Cambria Math"/>
                      </a:rPr>
                      <m:t>𝛷</m:t>
                    </m:r>
                    <m:d>
                      <m:dPr>
                        <m:ctrlPr>
                          <a:rPr lang="ru-RU" sz="3200" i="1">
                            <a:latin typeface="Cambria Math"/>
                          </a:rPr>
                        </m:ctrlPr>
                      </m:dPr>
                      <m:e>
                        <m:r>
                          <a:rPr lang="ru-RU" sz="3200" i="1">
                            <a:latin typeface="Cambria Math"/>
                          </a:rPr>
                          <m:t>𝑥𝑦𝑧</m:t>
                        </m:r>
                      </m:e>
                    </m:d>
                  </m:oMath>
                </a14:m>
                <a:r>
                  <a:rPr lang="ru-RU" sz="3200" dirty="0"/>
                  <a:t>:</a:t>
                </a:r>
              </a:p>
              <a:p>
                <a:pPr/>
                <a14:m>
                  <m:oMathPara xmlns:m="http://schemas.openxmlformats.org/officeDocument/2006/math">
                    <m:oMathParaPr>
                      <m:jc m:val="centerGroup"/>
                    </m:oMathParaPr>
                    <m:oMath xmlns:m="http://schemas.openxmlformats.org/officeDocument/2006/math">
                      <m:r>
                        <a:rPr lang="ru-RU" sz="3200" i="1">
                          <a:latin typeface="Cambria Math"/>
                        </a:rPr>
                        <m:t>𝛷</m:t>
                      </m:r>
                      <m:d>
                        <m:dPr>
                          <m:ctrlPr>
                            <a:rPr lang="ru-RU" sz="3200" i="1">
                              <a:latin typeface="Cambria Math"/>
                            </a:rPr>
                          </m:ctrlPr>
                        </m:dPr>
                        <m:e>
                          <m:r>
                            <a:rPr lang="ru-RU" sz="3200" i="1">
                              <a:latin typeface="Cambria Math"/>
                            </a:rPr>
                            <m:t>𝑥𝑦𝑧</m:t>
                          </m:r>
                        </m:e>
                      </m:d>
                      <m:r>
                        <a:rPr lang="ru-RU" sz="3200" i="1">
                          <a:latin typeface="Cambria Math"/>
                        </a:rPr>
                        <m:t>=</m:t>
                      </m:r>
                      <m:r>
                        <a:rPr lang="ru-RU" sz="3200" i="1">
                          <a:latin typeface="Cambria Math"/>
                        </a:rPr>
                        <m:t>𝐴</m:t>
                      </m:r>
                      <m:sSup>
                        <m:sSupPr>
                          <m:ctrlPr>
                            <a:rPr lang="ru-RU" sz="3200" i="1">
                              <a:latin typeface="Cambria Math"/>
                            </a:rPr>
                          </m:ctrlPr>
                        </m:sSupPr>
                        <m:e>
                          <m:r>
                            <a:rPr lang="ru-RU" sz="3200" i="1">
                              <a:latin typeface="Cambria Math"/>
                            </a:rPr>
                            <m:t>𝑒</m:t>
                          </m:r>
                        </m:e>
                        <m:sup>
                          <m:r>
                            <a:rPr lang="ru-RU" sz="3200" i="1">
                              <a:latin typeface="Cambria Math"/>
                            </a:rPr>
                            <m:t>𝑖</m:t>
                          </m:r>
                          <m:r>
                            <a:rPr lang="ru-RU" sz="3200" i="1">
                              <a:latin typeface="Cambria Math"/>
                            </a:rPr>
                            <m:t>𝜓</m:t>
                          </m:r>
                        </m:sup>
                      </m:sSup>
                      <m:sSup>
                        <m:sSupPr>
                          <m:ctrlPr>
                            <a:rPr lang="ru-RU" sz="3200" i="1">
                              <a:latin typeface="Cambria Math"/>
                            </a:rPr>
                          </m:ctrlPr>
                        </m:sSupPr>
                        <m:e>
                          <m:r>
                            <a:rPr lang="ru-RU" sz="3200" i="1">
                              <a:latin typeface="Cambria Math"/>
                            </a:rPr>
                            <m:t>𝑒</m:t>
                          </m:r>
                        </m:e>
                        <m:sup>
                          <m:r>
                            <a:rPr lang="ru-RU" sz="3200" i="1">
                              <a:latin typeface="Cambria Math"/>
                            </a:rPr>
                            <m:t>±</m:t>
                          </m:r>
                          <m:r>
                            <a:rPr lang="ru-RU" sz="3200" i="1">
                              <a:latin typeface="Cambria Math"/>
                            </a:rPr>
                            <m:t>𝑖𝑧</m:t>
                          </m:r>
                          <m:rad>
                            <m:radPr>
                              <m:ctrlPr>
                                <a:rPr lang="ru-RU" sz="3200" i="1">
                                  <a:latin typeface="Cambria Math"/>
                                </a:rPr>
                              </m:ctrlPr>
                            </m:radPr>
                            <m:deg/>
                            <m:e>
                              <m:sSup>
                                <m:sSupPr>
                                  <m:ctrlPr>
                                    <a:rPr lang="ru-RU" sz="3200" i="1">
                                      <a:latin typeface="Cambria Math"/>
                                    </a:rPr>
                                  </m:ctrlPr>
                                </m:sSupPr>
                                <m:e>
                                  <m:r>
                                    <a:rPr lang="ru-RU" sz="3200" i="1">
                                      <a:latin typeface="Cambria Math"/>
                                    </a:rPr>
                                    <m:t>𝐾</m:t>
                                  </m:r>
                                </m:e>
                                <m:sup>
                                  <m:r>
                                    <a:rPr lang="ru-RU" sz="3200" i="1">
                                      <a:latin typeface="Cambria Math"/>
                                    </a:rPr>
                                    <m:t>2</m:t>
                                  </m:r>
                                </m:sup>
                              </m:s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1</m:t>
                                  </m:r>
                                </m:sub>
                                <m:sup>
                                  <m:r>
                                    <a:rPr lang="ru-RU" sz="3200" i="1">
                                      <a:latin typeface="Cambria Math"/>
                                    </a:rPr>
                                    <m:t>2</m:t>
                                  </m:r>
                                </m:sup>
                              </m:sSub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2</m:t>
                                  </m:r>
                                </m:sub>
                                <m:sup>
                                  <m:r>
                                    <a:rPr lang="ru-RU" sz="3200" i="1">
                                      <a:latin typeface="Cambria Math"/>
                                    </a:rPr>
                                    <m:t>2</m:t>
                                  </m:r>
                                </m:sup>
                              </m:sSubSup>
                            </m:e>
                          </m:rad>
                        </m:sup>
                      </m:sSup>
                      <m:sSup>
                        <m:sSupPr>
                          <m:ctrlPr>
                            <a:rPr lang="ru-RU" sz="3200" i="1">
                              <a:latin typeface="Cambria Math"/>
                            </a:rPr>
                          </m:ctrlPr>
                        </m:sSupPr>
                        <m:e>
                          <m:r>
                            <a:rPr lang="ru-RU" sz="3200" i="1">
                              <a:latin typeface="Cambria Math"/>
                            </a:rPr>
                            <m:t>𝑒</m:t>
                          </m:r>
                        </m:e>
                        <m:sup>
                          <m:r>
                            <a:rPr lang="ru-RU" sz="3200" i="1">
                              <a:latin typeface="Cambria Math"/>
                            </a:rPr>
                            <m:t>𝑖</m:t>
                          </m:r>
                          <m:d>
                            <m:dPr>
                              <m:ctrlPr>
                                <a:rPr lang="ru-RU" sz="3200" i="1">
                                  <a:latin typeface="Cambria Math"/>
                                </a:rPr>
                              </m:ctrlPr>
                            </m:dPr>
                            <m:e>
                              <m:sSub>
                                <m:sSubPr>
                                  <m:ctrlPr>
                                    <a:rPr lang="ru-RU" sz="3200" i="1">
                                      <a:latin typeface="Cambria Math"/>
                                    </a:rPr>
                                  </m:ctrlPr>
                                </m:sSubPr>
                                <m:e>
                                  <m:r>
                                    <a:rPr lang="ru-RU" sz="3200" i="1">
                                      <a:latin typeface="Cambria Math"/>
                                    </a:rPr>
                                    <m:t>𝑢</m:t>
                                  </m:r>
                                </m:e>
                                <m:sub>
                                  <m:r>
                                    <a:rPr lang="ru-RU" sz="3200" i="1">
                                      <a:latin typeface="Cambria Math"/>
                                    </a:rPr>
                                    <m:t>1</m:t>
                                  </m:r>
                                </m:sub>
                              </m:sSub>
                              <m:r>
                                <a:rPr lang="ru-RU" sz="3200" i="1">
                                  <a:latin typeface="Cambria Math"/>
                                </a:rPr>
                                <m:t>𝑥</m:t>
                              </m:r>
                              <m:r>
                                <a:rPr lang="ru-RU" sz="3200" i="1">
                                  <a:latin typeface="Cambria Math"/>
                                </a:rPr>
                                <m:t>+</m:t>
                              </m:r>
                              <m:sSub>
                                <m:sSubPr>
                                  <m:ctrlPr>
                                    <a:rPr lang="ru-RU" sz="3200" i="1">
                                      <a:latin typeface="Cambria Math"/>
                                    </a:rPr>
                                  </m:ctrlPr>
                                </m:sSubPr>
                                <m:e>
                                  <m:r>
                                    <a:rPr lang="ru-RU" sz="3200" i="1">
                                      <a:latin typeface="Cambria Math"/>
                                    </a:rPr>
                                    <m:t>𝑢</m:t>
                                  </m:r>
                                </m:e>
                                <m:sub>
                                  <m:r>
                                    <a:rPr lang="ru-RU" sz="3200" i="1">
                                      <a:latin typeface="Cambria Math"/>
                                    </a:rPr>
                                    <m:t>2</m:t>
                                  </m:r>
                                </m:sub>
                              </m:sSub>
                              <m:r>
                                <a:rPr lang="ru-RU" sz="3200" i="1">
                                  <a:latin typeface="Cambria Math"/>
                                </a:rPr>
                                <m:t>𝑦</m:t>
                              </m:r>
                            </m:e>
                          </m:d>
                        </m:sup>
                      </m:s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1</m:t>
                          </m:r>
                        </m:sub>
                        <m:sup>
                          <m:r>
                            <a:rPr lang="ru-RU" sz="3200" i="1">
                              <a:latin typeface="Cambria Math"/>
                            </a:rPr>
                            <m:t>2</m:t>
                          </m:r>
                        </m:sup>
                      </m:sSub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2</m:t>
                          </m:r>
                        </m:sub>
                        <m:sup>
                          <m:r>
                            <a:rPr lang="ru-RU" sz="3200" i="1">
                              <a:latin typeface="Cambria Math"/>
                            </a:rPr>
                            <m:t>2</m:t>
                          </m:r>
                        </m:sup>
                      </m:sSubSup>
                      <m:r>
                        <a:rPr lang="ru-RU" sz="3200" i="1">
                          <a:latin typeface="Cambria Math"/>
                        </a:rPr>
                        <m:t>⩽</m:t>
                      </m:r>
                      <m:sSup>
                        <m:sSupPr>
                          <m:ctrlPr>
                            <a:rPr lang="ru-RU" sz="3200" i="1">
                              <a:latin typeface="Cambria Math"/>
                            </a:rPr>
                          </m:ctrlPr>
                        </m:sSupPr>
                        <m:e>
                          <m:r>
                            <a:rPr lang="ru-RU" sz="3200" i="1">
                              <a:latin typeface="Cambria Math"/>
                            </a:rPr>
                            <m:t>𝐾</m:t>
                          </m:r>
                        </m:e>
                        <m:sup>
                          <m:r>
                            <a:rPr lang="ru-RU" sz="3200" i="1">
                              <a:latin typeface="Cambria Math"/>
                            </a:rPr>
                            <m:t>2</m:t>
                          </m:r>
                        </m:sup>
                      </m:sSup>
                    </m:oMath>
                  </m:oMathPara>
                </a14:m>
                <a:endParaRPr lang="ru-RU" sz="3200" dirty="0"/>
              </a:p>
              <a:p>
                <a:endParaRPr lang="en-US" sz="3200" dirty="0" smtClean="0"/>
              </a:p>
              <a:p>
                <a:r>
                  <a:rPr lang="en-US" sz="3200" dirty="0"/>
                  <a:t>Spherical wave for potential</a:t>
                </a:r>
                <a:r>
                  <a:rPr lang="ru-RU" sz="3200" dirty="0" smtClean="0"/>
                  <a:t> </a:t>
                </a:r>
                <a14:m>
                  <m:oMath xmlns:m="http://schemas.openxmlformats.org/officeDocument/2006/math">
                    <m:r>
                      <a:rPr lang="ru-RU" sz="3200" i="1">
                        <a:latin typeface="Cambria Math"/>
                      </a:rPr>
                      <m:t>𝛷</m:t>
                    </m:r>
                    <m:d>
                      <m:dPr>
                        <m:ctrlPr>
                          <a:rPr lang="ru-RU" sz="3200" i="1">
                            <a:latin typeface="Cambria Math"/>
                          </a:rPr>
                        </m:ctrlPr>
                      </m:dPr>
                      <m:e>
                        <m:r>
                          <a:rPr lang="ru-RU" sz="3200" i="1">
                            <a:latin typeface="Cambria Math"/>
                          </a:rPr>
                          <m:t>𝑥𝑦𝑧</m:t>
                        </m:r>
                      </m:e>
                    </m:d>
                  </m:oMath>
                </a14:m>
                <a:r>
                  <a:rPr lang="ru-RU" sz="3200" dirty="0"/>
                  <a:t>:</a:t>
                </a:r>
              </a:p>
              <a:p>
                <a:pPr/>
                <a14:m>
                  <m:oMathPara xmlns:m="http://schemas.openxmlformats.org/officeDocument/2006/math">
                    <m:oMathParaPr>
                      <m:jc m:val="centerGroup"/>
                    </m:oMathParaPr>
                    <m:oMath xmlns:m="http://schemas.openxmlformats.org/officeDocument/2006/math">
                      <m:f>
                        <m:fPr>
                          <m:ctrlPr>
                            <a:rPr lang="ru-RU" sz="3200" i="1">
                              <a:latin typeface="Cambria Math"/>
                            </a:rPr>
                          </m:ctrlPr>
                        </m:fPr>
                        <m:num>
                          <m:sSup>
                            <m:sSupPr>
                              <m:ctrlPr>
                                <a:rPr lang="ru-RU" sz="3200" i="1">
                                  <a:latin typeface="Cambria Math"/>
                                </a:rPr>
                              </m:ctrlPr>
                            </m:sSupPr>
                            <m:e>
                              <m:r>
                                <a:rPr lang="ru-RU" sz="3200" i="1">
                                  <a:latin typeface="Cambria Math"/>
                                </a:rPr>
                                <m:t>𝑒</m:t>
                              </m:r>
                            </m:e>
                            <m:sup>
                              <m:r>
                                <a:rPr lang="ru-RU" sz="3200" i="1">
                                  <a:latin typeface="Cambria Math"/>
                                </a:rPr>
                                <m:t>𝑖𝑘𝑅</m:t>
                              </m:r>
                            </m:sup>
                          </m:sSup>
                        </m:num>
                        <m:den>
                          <m:r>
                            <a:rPr lang="ru-RU" sz="3200" i="1">
                              <a:latin typeface="Cambria Math"/>
                            </a:rPr>
                            <m:t>𝑅</m:t>
                          </m:r>
                        </m:den>
                      </m:f>
                      <m:r>
                        <a:rPr lang="ru-RU" sz="3200" i="1">
                          <a:latin typeface="Cambria Math"/>
                        </a:rPr>
                        <m:t>=</m:t>
                      </m:r>
                      <m:f>
                        <m:fPr>
                          <m:ctrlPr>
                            <a:rPr lang="ru-RU" sz="3200" i="1">
                              <a:latin typeface="Cambria Math"/>
                            </a:rPr>
                          </m:ctrlPr>
                        </m:fPr>
                        <m:num>
                          <m:r>
                            <a:rPr lang="ru-RU" sz="3200" i="1">
                              <a:latin typeface="Cambria Math"/>
                            </a:rPr>
                            <m:t>1</m:t>
                          </m:r>
                        </m:num>
                        <m:den>
                          <m:r>
                            <a:rPr lang="ru-RU" sz="3200" i="1">
                              <a:latin typeface="Cambria Math"/>
                            </a:rPr>
                            <m:t>2</m:t>
                          </m:r>
                          <m:r>
                            <a:rPr lang="ru-RU" sz="3200" i="1">
                              <a:latin typeface="Cambria Math"/>
                            </a:rPr>
                            <m:t>𝜋</m:t>
                          </m:r>
                        </m:den>
                      </m:f>
                      <m:nary>
                        <m:naryPr>
                          <m:chr m:val="∬"/>
                          <m:ctrlPr>
                            <a:rPr lang="ru-RU" sz="3200" i="1">
                              <a:latin typeface="Cambria Math"/>
                            </a:rPr>
                          </m:ctrlPr>
                        </m:naryPr>
                        <m:sub>
                          <m:r>
                            <a:rPr lang="ru-RU" sz="3200" i="1">
                              <a:latin typeface="Cambria Math"/>
                            </a:rPr>
                            <m:t>−∞</m:t>
                          </m:r>
                        </m:sub>
                        <m:sup>
                          <m:r>
                            <a:rPr lang="ru-RU" sz="3200" i="1">
                              <a:latin typeface="Cambria Math"/>
                            </a:rPr>
                            <m:t>∞</m:t>
                          </m:r>
                        </m:sup>
                        <m:e>
                          <m:f>
                            <m:fPr>
                              <m:ctrlPr>
                                <a:rPr lang="ru-RU" sz="3200" i="1">
                                  <a:latin typeface="Cambria Math"/>
                                </a:rPr>
                              </m:ctrlPr>
                            </m:fPr>
                            <m:num>
                              <m:sSup>
                                <m:sSupPr>
                                  <m:ctrlPr>
                                    <a:rPr lang="ru-RU" sz="3200" i="1">
                                      <a:latin typeface="Cambria Math"/>
                                    </a:rPr>
                                  </m:ctrlPr>
                                </m:sSupPr>
                                <m:e>
                                  <m:r>
                                    <a:rPr lang="ru-RU" sz="3200" i="1">
                                      <a:latin typeface="Cambria Math"/>
                                    </a:rPr>
                                    <m:t>𝑒</m:t>
                                  </m:r>
                                </m:e>
                                <m:sup>
                                  <m:d>
                                    <m:dPr>
                                      <m:begChr m:val="["/>
                                      <m:endChr m:val="]"/>
                                      <m:ctrlPr>
                                        <a:rPr lang="ru-RU" sz="3200" i="1">
                                          <a:latin typeface="Cambria Math"/>
                                        </a:rPr>
                                      </m:ctrlPr>
                                    </m:dPr>
                                    <m:e>
                                      <m:r>
                                        <a:rPr lang="ru-RU" sz="3200" i="1">
                                          <a:latin typeface="Cambria Math"/>
                                        </a:rPr>
                                        <m:t>𝑖</m:t>
                                      </m:r>
                                      <m:d>
                                        <m:dPr>
                                          <m:ctrlPr>
                                            <a:rPr lang="ru-RU" sz="3200" i="1">
                                              <a:latin typeface="Cambria Math"/>
                                            </a:rPr>
                                          </m:ctrlPr>
                                        </m:dPr>
                                        <m:e>
                                          <m:sSub>
                                            <m:sSubPr>
                                              <m:ctrlPr>
                                                <a:rPr lang="ru-RU" sz="3200" i="1">
                                                  <a:latin typeface="Cambria Math"/>
                                                </a:rPr>
                                              </m:ctrlPr>
                                            </m:sSubPr>
                                            <m:e>
                                              <m:r>
                                                <a:rPr lang="ru-RU" sz="3200" i="1">
                                                  <a:latin typeface="Cambria Math"/>
                                                </a:rPr>
                                                <m:t>𝑢</m:t>
                                              </m:r>
                                            </m:e>
                                            <m:sub>
                                              <m:r>
                                                <a:rPr lang="ru-RU" sz="3200" i="1">
                                                  <a:latin typeface="Cambria Math"/>
                                                </a:rPr>
                                                <m:t>1</m:t>
                                              </m:r>
                                            </m:sub>
                                          </m:sSub>
                                          <m:r>
                                            <a:rPr lang="ru-RU" sz="3200" i="1">
                                              <a:latin typeface="Cambria Math"/>
                                            </a:rPr>
                                            <m:t>𝑥</m:t>
                                          </m:r>
                                          <m:r>
                                            <a:rPr lang="ru-RU" sz="3200" i="1">
                                              <a:latin typeface="Cambria Math"/>
                                            </a:rPr>
                                            <m:t>+</m:t>
                                          </m:r>
                                          <m:sSub>
                                            <m:sSubPr>
                                              <m:ctrlPr>
                                                <a:rPr lang="ru-RU" sz="3200" i="1">
                                                  <a:latin typeface="Cambria Math"/>
                                                </a:rPr>
                                              </m:ctrlPr>
                                            </m:sSubPr>
                                            <m:e>
                                              <m:r>
                                                <a:rPr lang="ru-RU" sz="3200" i="1">
                                                  <a:latin typeface="Cambria Math"/>
                                                </a:rPr>
                                                <m:t>𝑢</m:t>
                                              </m:r>
                                            </m:e>
                                            <m:sub>
                                              <m:r>
                                                <a:rPr lang="ru-RU" sz="3200" i="1">
                                                  <a:latin typeface="Cambria Math"/>
                                                </a:rPr>
                                                <m:t>2</m:t>
                                              </m:r>
                                            </m:sub>
                                          </m:sSub>
                                          <m:r>
                                            <a:rPr lang="ru-RU" sz="3200" i="1">
                                              <a:latin typeface="Cambria Math"/>
                                            </a:rPr>
                                            <m:t>𝑦</m:t>
                                          </m:r>
                                          <m:r>
                                            <a:rPr lang="ru-RU" sz="3200" i="1">
                                              <a:latin typeface="Cambria Math"/>
                                            </a:rPr>
                                            <m:t>±</m:t>
                                          </m:r>
                                          <m:r>
                                            <a:rPr lang="ru-RU" sz="3200" i="1">
                                              <a:latin typeface="Cambria Math"/>
                                            </a:rPr>
                                            <m:t>𝑧</m:t>
                                          </m:r>
                                          <m:rad>
                                            <m:radPr>
                                              <m:degHide m:val="on"/>
                                              <m:ctrlPr>
                                                <a:rPr lang="ru-RU" sz="3200" i="1">
                                                  <a:latin typeface="Cambria Math"/>
                                                </a:rPr>
                                              </m:ctrlPr>
                                            </m:radPr>
                                            <m:deg/>
                                            <m:e>
                                              <m:sSup>
                                                <m:sSupPr>
                                                  <m:ctrlPr>
                                                    <a:rPr lang="ru-RU" sz="3200" i="1">
                                                      <a:latin typeface="Cambria Math"/>
                                                    </a:rPr>
                                                  </m:ctrlPr>
                                                </m:sSupPr>
                                                <m:e>
                                                  <m:r>
                                                    <a:rPr lang="ru-RU" sz="3200" i="1">
                                                      <a:latin typeface="Cambria Math"/>
                                                    </a:rPr>
                                                    <m:t>𝑘</m:t>
                                                  </m:r>
                                                </m:e>
                                                <m:sup>
                                                  <m:r>
                                                    <a:rPr lang="ru-RU" sz="3200" i="1">
                                                      <a:latin typeface="Cambria Math"/>
                                                    </a:rPr>
                                                    <m:t>2</m:t>
                                                  </m:r>
                                                </m:sup>
                                              </m:s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1</m:t>
                                                  </m:r>
                                                </m:sub>
                                                <m:sup>
                                                  <m:r>
                                                    <a:rPr lang="ru-RU" sz="3200" i="1">
                                                      <a:latin typeface="Cambria Math"/>
                                                    </a:rPr>
                                                    <m:t>2</m:t>
                                                  </m:r>
                                                </m:sup>
                                              </m:sSub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2</m:t>
                                                  </m:r>
                                                </m:sub>
                                                <m:sup>
                                                  <m:r>
                                                    <a:rPr lang="ru-RU" sz="3200" i="1">
                                                      <a:latin typeface="Cambria Math"/>
                                                    </a:rPr>
                                                    <m:t>2</m:t>
                                                  </m:r>
                                                </m:sup>
                                              </m:sSubSup>
                                            </m:e>
                                          </m:rad>
                                        </m:e>
                                      </m:d>
                                    </m:e>
                                  </m:d>
                                </m:sup>
                              </m:sSup>
                            </m:num>
                            <m:den>
                              <m:rad>
                                <m:radPr>
                                  <m:degHide m:val="on"/>
                                  <m:ctrlPr>
                                    <a:rPr lang="ru-RU" sz="3200" i="1">
                                      <a:latin typeface="Cambria Math"/>
                                    </a:rPr>
                                  </m:ctrlPr>
                                </m:radPr>
                                <m:deg/>
                                <m:e>
                                  <m:sSup>
                                    <m:sSupPr>
                                      <m:ctrlPr>
                                        <a:rPr lang="ru-RU" sz="3200" i="1">
                                          <a:latin typeface="Cambria Math"/>
                                        </a:rPr>
                                      </m:ctrlPr>
                                    </m:sSupPr>
                                    <m:e>
                                      <m:r>
                                        <a:rPr lang="ru-RU" sz="3200" i="1">
                                          <a:latin typeface="Cambria Math"/>
                                        </a:rPr>
                                        <m:t>𝐾</m:t>
                                      </m:r>
                                    </m:e>
                                    <m:sup>
                                      <m:r>
                                        <a:rPr lang="ru-RU" sz="3200" i="1">
                                          <a:latin typeface="Cambria Math"/>
                                        </a:rPr>
                                        <m:t>2</m:t>
                                      </m:r>
                                    </m:sup>
                                  </m:s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1</m:t>
                                      </m:r>
                                    </m:sub>
                                    <m:sup>
                                      <m:r>
                                        <a:rPr lang="ru-RU" sz="3200" i="1">
                                          <a:latin typeface="Cambria Math"/>
                                        </a:rPr>
                                        <m:t>2</m:t>
                                      </m:r>
                                    </m:sup>
                                  </m:sSubSup>
                                  <m:r>
                                    <a:rPr lang="ru-RU" sz="3200" i="1">
                                      <a:latin typeface="Cambria Math"/>
                                    </a:rPr>
                                    <m:t>−</m:t>
                                  </m:r>
                                  <m:sSubSup>
                                    <m:sSubSupPr>
                                      <m:ctrlPr>
                                        <a:rPr lang="ru-RU" sz="3200" i="1">
                                          <a:latin typeface="Cambria Math"/>
                                        </a:rPr>
                                      </m:ctrlPr>
                                    </m:sSubSupPr>
                                    <m:e>
                                      <m:r>
                                        <a:rPr lang="ru-RU" sz="3200" i="1">
                                          <a:latin typeface="Cambria Math"/>
                                        </a:rPr>
                                        <m:t>𝑢</m:t>
                                      </m:r>
                                    </m:e>
                                    <m:sub>
                                      <m:r>
                                        <a:rPr lang="ru-RU" sz="3200" i="1">
                                          <a:latin typeface="Cambria Math"/>
                                        </a:rPr>
                                        <m:t>2</m:t>
                                      </m:r>
                                    </m:sub>
                                    <m:sup>
                                      <m:r>
                                        <a:rPr lang="ru-RU" sz="3200" i="1">
                                          <a:latin typeface="Cambria Math"/>
                                        </a:rPr>
                                        <m:t>2</m:t>
                                      </m:r>
                                    </m:sup>
                                  </m:sSubSup>
                                </m:e>
                              </m:rad>
                            </m:den>
                          </m:f>
                        </m:e>
                      </m:nary>
                      <m:sSub>
                        <m:sSubPr>
                          <m:ctrlPr>
                            <a:rPr lang="ru-RU" sz="3200" i="1">
                              <a:latin typeface="Cambria Math"/>
                            </a:rPr>
                          </m:ctrlPr>
                        </m:sSubPr>
                        <m:e>
                          <m:r>
                            <a:rPr lang="ru-RU" sz="3200" i="1">
                              <a:latin typeface="Cambria Math"/>
                            </a:rPr>
                            <m:t>𝑑𝑢</m:t>
                          </m:r>
                        </m:e>
                        <m:sub>
                          <m:r>
                            <a:rPr lang="ru-RU" sz="3200" i="1">
                              <a:latin typeface="Cambria Math"/>
                            </a:rPr>
                            <m:t>1</m:t>
                          </m:r>
                        </m:sub>
                      </m:sSub>
                      <m:sSub>
                        <m:sSubPr>
                          <m:ctrlPr>
                            <a:rPr lang="ru-RU" sz="3200" i="1">
                              <a:latin typeface="Cambria Math"/>
                            </a:rPr>
                          </m:ctrlPr>
                        </m:sSubPr>
                        <m:e>
                          <m:r>
                            <a:rPr lang="ru-RU" sz="3200" i="1">
                              <a:latin typeface="Cambria Math"/>
                            </a:rPr>
                            <m:t>𝑑𝑢</m:t>
                          </m:r>
                        </m:e>
                        <m:sub>
                          <m:r>
                            <a:rPr lang="ru-RU" sz="3200" i="1">
                              <a:latin typeface="Cambria Math"/>
                            </a:rPr>
                            <m:t>2</m:t>
                          </m:r>
                        </m:sub>
                      </m:sSub>
                    </m:oMath>
                  </m:oMathPara>
                </a14:m>
                <a:endParaRPr lang="ru-RU" sz="32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095211" y="1013520"/>
                <a:ext cx="9978327" cy="4616264"/>
              </a:xfrm>
              <a:prstGeom prst="rect">
                <a:avLst/>
              </a:prstGeom>
              <a:blipFill rotWithShape="1">
                <a:blip r:embed="rId2"/>
                <a:stretch>
                  <a:fillRect l="-1588" t="-1583"/>
                </a:stretch>
              </a:blipFill>
            </p:spPr>
            <p:txBody>
              <a:bodyPr/>
              <a:lstStyle/>
              <a:p>
                <a:r>
                  <a:rPr lang="ru-RU">
                    <a:noFill/>
                  </a:rPr>
                  <a:t> </a:t>
                </a:r>
              </a:p>
            </p:txBody>
          </p:sp>
        </mc:Fallback>
      </mc:AlternateContent>
    </p:spTree>
    <p:extLst>
      <p:ext uri="{BB962C8B-B14F-4D97-AF65-F5344CB8AC3E}">
        <p14:creationId xmlns:p14="http://schemas.microsoft.com/office/powerpoint/2010/main" val="234557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рямоугольник 4">
                <a:extLst>
                  <a:ext uri="{FF2B5EF4-FFF2-40B4-BE49-F238E27FC236}">
                    <a16:creationId xmlns="" xmlns:a16="http://schemas.microsoft.com/office/drawing/2014/main" id="{6B6D04E9-D42B-44F9-807A-FD028B36BF4F}"/>
                  </a:ext>
                </a:extLst>
              </p:cNvPr>
              <p:cNvSpPr/>
              <p:nvPr/>
            </p:nvSpPr>
            <p:spPr>
              <a:xfrm>
                <a:off x="329515" y="354946"/>
                <a:ext cx="11541210" cy="5283819"/>
              </a:xfrm>
              <a:prstGeom prst="rect">
                <a:avLst/>
              </a:prstGeom>
            </p:spPr>
            <p:txBody>
              <a:bodyPr wrap="square">
                <a:spAutoFit/>
              </a:bodyPr>
              <a:lstStyle/>
              <a:p>
                <a:endParaRPr lang="ru-RU" sz="3200" dirty="0" smtClean="0"/>
              </a:p>
              <a:p>
                <a:r>
                  <a:rPr lang="en-US" sz="3200" dirty="0"/>
                  <a:t>Directional Green's function</a:t>
                </a:r>
                <a:r>
                  <a:rPr lang="ru-RU" sz="3200" dirty="0" smtClean="0"/>
                  <a:t>:</a:t>
                </a:r>
                <a:endParaRPr lang="ru-RU" sz="3200" dirty="0"/>
              </a:p>
              <a:p>
                <a:endParaRPr lang="ru-RU" sz="3200" i="1" dirty="0" smtClean="0"/>
              </a:p>
              <a:p>
                <a:endParaRPr lang="ru-RU" sz="3200" i="1" dirty="0"/>
              </a:p>
              <a:p>
                <a:pP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𝐺</m:t>
                          </m:r>
                        </m:e>
                        <m:sub>
                          <m:r>
                            <a:rPr lang="ru-RU" sz="3200" i="1">
                              <a:latin typeface="Cambria Math" panose="02040503050406030204" pitchFamily="18" charset="0"/>
                            </a:rPr>
                            <m:t>нм</m:t>
                          </m:r>
                        </m:sub>
                      </m:sSub>
                      <m:r>
                        <a:rPr lang="ru-RU" sz="3200" i="1">
                          <a:latin typeface="Cambria Math" panose="02040503050406030204" pitchFamily="18" charset="0"/>
                        </a:rPr>
                        <m:t>≃</m:t>
                      </m:r>
                      <m:d>
                        <m:dPr>
                          <m:begChr m:val="{"/>
                          <m:endChr m:val="}"/>
                          <m:ctrlPr>
                            <a:rPr lang="ru-RU" sz="3200" i="1">
                              <a:latin typeface="Cambria Math"/>
                            </a:rPr>
                          </m:ctrlPr>
                        </m:dPr>
                        <m:e>
                          <m:eqArr>
                            <m:eqArrPr>
                              <m:ctrlPr>
                                <a:rPr lang="ru-RU" sz="3200" i="1">
                                  <a:latin typeface="Cambria Math"/>
                                </a:rPr>
                              </m:ctrlPr>
                            </m:eqArrPr>
                            <m:e>
                              <m:f>
                                <m:fPr>
                                  <m:ctrlPr>
                                    <a:rPr lang="ru-RU" sz="3200" i="1">
                                      <a:latin typeface="Cambria Math"/>
                                    </a:rPr>
                                  </m:ctrlPr>
                                </m:fPr>
                                <m:num>
                                  <m:r>
                                    <a:rPr lang="ru-RU" sz="3200" i="1">
                                      <a:latin typeface="Cambria Math" panose="02040503050406030204" pitchFamily="18" charset="0"/>
                                    </a:rPr>
                                    <m:t>1</m:t>
                                  </m:r>
                                </m:num>
                                <m:den>
                                  <m:r>
                                    <a:rPr lang="ru-RU" sz="3200" i="1">
                                      <a:latin typeface="Cambria Math" panose="02040503050406030204" pitchFamily="18" charset="0"/>
                                    </a:rPr>
                                    <m:t>2</m:t>
                                  </m:r>
                                  <m:r>
                                    <a:rPr lang="ru-RU" sz="3200" i="1">
                                      <a:latin typeface="Cambria Math" panose="02040503050406030204" pitchFamily="18" charset="0"/>
                                    </a:rPr>
                                    <m:t>𝜋</m:t>
                                  </m:r>
                                </m:den>
                              </m:f>
                              <m:nary>
                                <m:naryPr>
                                  <m:chr m:val="∬"/>
                                  <m:ctrlPr>
                                    <a:rPr lang="ru-RU" sz="3200" i="1">
                                      <a:latin typeface="Cambria Math"/>
                                    </a:rPr>
                                  </m:ctrlPr>
                                </m:naryPr>
                                <m:sub>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𝑚𝑎𝑥</m:t>
                                      </m:r>
                                      <m:r>
                                        <a:rPr lang="ru-RU" sz="3200" b="0" i="1" smtClean="0">
                                          <a:latin typeface="Cambria Math"/>
                                        </a:rPr>
                                        <m:t>1</m:t>
                                      </m:r>
                                    </m:sub>
                                  </m:sSub>
                                </m:sub>
                                <m:sup>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𝑚𝑎𝑥</m:t>
                                      </m:r>
                                      <m:r>
                                        <a:rPr lang="ru-RU" sz="3200" b="0" i="1" smtClean="0">
                                          <a:latin typeface="Cambria Math"/>
                                        </a:rPr>
                                        <m:t>2</m:t>
                                      </m:r>
                                    </m:sub>
                                  </m:sSub>
                                </m:sup>
                                <m:e>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𝑒</m:t>
                                          </m:r>
                                        </m:e>
                                        <m:sup>
                                          <m:d>
                                            <m:dPr>
                                              <m:begChr m:val="["/>
                                              <m:endChr m:val="]"/>
                                              <m:ctrlPr>
                                                <a:rPr lang="ru-RU" sz="3200" i="1">
                                                  <a:latin typeface="Cambria Math"/>
                                                </a:rPr>
                                              </m:ctrlPr>
                                            </m:dPr>
                                            <m:e>
                                              <m:r>
                                                <a:rPr lang="ru-RU" sz="3200" i="1">
                                                  <a:latin typeface="Cambria Math" panose="02040503050406030204" pitchFamily="18" charset="0"/>
                                                </a:rPr>
                                                <m:t>𝑖</m:t>
                                              </m:r>
                                              <m:d>
                                                <m:dPr>
                                                  <m:ctrlPr>
                                                    <a:rPr lang="ru-RU" sz="3200" i="1">
                                                      <a:latin typeface="Cambria Math"/>
                                                    </a:rPr>
                                                  </m:ctrlPr>
                                                </m:d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1</m:t>
                                                      </m:r>
                                                    </m:sub>
                                                  </m:sSub>
                                                  <m:r>
                                                    <a:rPr lang="ru-RU" sz="3200" i="1">
                                                      <a:latin typeface="Cambria Math" panose="02040503050406030204" pitchFamily="18" charset="0"/>
                                                    </a:rPr>
                                                    <m:t>𝑥</m:t>
                                                  </m:r>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2</m:t>
                                                      </m:r>
                                                    </m:sub>
                                                  </m:sSub>
                                                  <m:r>
                                                    <a:rPr lang="ru-RU" sz="3200" i="1">
                                                      <a:latin typeface="Cambria Math" panose="02040503050406030204" pitchFamily="18" charset="0"/>
                                                    </a:rPr>
                                                    <m:t>𝑦</m:t>
                                                  </m:r>
                                                  <m:r>
                                                    <a:rPr lang="ru-RU" sz="3200" i="1">
                                                      <a:latin typeface="Cambria Math" panose="02040503050406030204" pitchFamily="18" charset="0"/>
                                                    </a:rPr>
                                                    <m:t>±</m:t>
                                                  </m:r>
                                                  <m:r>
                                                    <a:rPr lang="ru-RU" sz="3200" i="1">
                                                      <a:latin typeface="Cambria Math" panose="02040503050406030204" pitchFamily="18" charset="0"/>
                                                    </a:rPr>
                                                    <m:t>𝑧</m:t>
                                                  </m:r>
                                                  <m:rad>
                                                    <m:radPr>
                                                      <m:degHide m:val="on"/>
                                                      <m:ctrlPr>
                                                        <a:rPr lang="ru-RU" sz="3200" i="1">
                                                          <a:latin typeface="Cambria Math"/>
                                                        </a:rPr>
                                                      </m:ctrlPr>
                                                    </m:radPr>
                                                    <m:deg/>
                                                    <m:e>
                                                      <m:sSup>
                                                        <m:sSupPr>
                                                          <m:ctrlPr>
                                                            <a:rPr lang="ru-RU" sz="3200" i="1">
                                                              <a:latin typeface="Cambria Math"/>
                                                            </a:rPr>
                                                          </m:ctrlPr>
                                                        </m:sSupPr>
                                                        <m:e>
                                                          <m:r>
                                                            <a:rPr lang="ru-RU" sz="3200" i="1">
                                                              <a:latin typeface="Cambria Math" panose="02040503050406030204" pitchFamily="18" charset="0"/>
                                                            </a:rPr>
                                                            <m:t>𝑘</m:t>
                                                          </m:r>
                                                        </m:e>
                                                        <m:sup>
                                                          <m:r>
                                                            <a:rPr lang="ru-RU" sz="3200" i="1">
                                                              <a:latin typeface="Cambria Math" panose="02040503050406030204" pitchFamily="18" charset="0"/>
                                                            </a:rPr>
                                                            <m:t>2</m:t>
                                                          </m:r>
                                                        </m:sup>
                                                      </m:s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1</m:t>
                                                          </m:r>
                                                        </m:sub>
                                                        <m:sup>
                                                          <m:r>
                                                            <a:rPr lang="ru-RU" sz="3200" i="1">
                                                              <a:latin typeface="Cambria Math" panose="02040503050406030204" pitchFamily="18" charset="0"/>
                                                            </a:rPr>
                                                            <m:t>2</m:t>
                                                          </m:r>
                                                        </m:sup>
                                                      </m:sSub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2</m:t>
                                                          </m:r>
                                                        </m:sub>
                                                        <m:sup>
                                                          <m:r>
                                                            <a:rPr lang="ru-RU" sz="3200" i="1">
                                                              <a:latin typeface="Cambria Math" panose="02040503050406030204" pitchFamily="18" charset="0"/>
                                                            </a:rPr>
                                                            <m:t>2</m:t>
                                                          </m:r>
                                                        </m:sup>
                                                      </m:sSubSup>
                                                    </m:e>
                                                  </m:rad>
                                                </m:e>
                                              </m:d>
                                            </m:e>
                                          </m:d>
                                        </m:sup>
                                      </m:sSup>
                                    </m:num>
                                    <m:den>
                                      <m:rad>
                                        <m:radPr>
                                          <m:degHide m:val="on"/>
                                          <m:ctrlPr>
                                            <a:rPr lang="ru-RU" sz="3200" i="1">
                                              <a:latin typeface="Cambria Math"/>
                                            </a:rPr>
                                          </m:ctrlPr>
                                        </m:radPr>
                                        <m:deg/>
                                        <m:e>
                                          <m:sSup>
                                            <m:sSupPr>
                                              <m:ctrlPr>
                                                <a:rPr lang="ru-RU" sz="3200" i="1">
                                                  <a:latin typeface="Cambria Math"/>
                                                </a:rPr>
                                              </m:ctrlPr>
                                            </m:sSupPr>
                                            <m:e>
                                              <m:r>
                                                <a:rPr lang="ru-RU" sz="3200" i="1">
                                                  <a:latin typeface="Cambria Math" panose="02040503050406030204" pitchFamily="18" charset="0"/>
                                                </a:rPr>
                                                <m:t>𝐾</m:t>
                                              </m:r>
                                            </m:e>
                                            <m:sup>
                                              <m:r>
                                                <a:rPr lang="ru-RU" sz="3200" i="1">
                                                  <a:latin typeface="Cambria Math" panose="02040503050406030204" pitchFamily="18" charset="0"/>
                                                </a:rPr>
                                                <m:t>2</m:t>
                                              </m:r>
                                            </m:sup>
                                          </m:s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1</m:t>
                                              </m:r>
                                            </m:sub>
                                            <m:sup>
                                              <m:r>
                                                <a:rPr lang="ru-RU" sz="3200" i="1">
                                                  <a:latin typeface="Cambria Math" panose="02040503050406030204" pitchFamily="18" charset="0"/>
                                                </a:rPr>
                                                <m:t>2</m:t>
                                              </m:r>
                                            </m:sup>
                                          </m:sSub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2</m:t>
                                              </m:r>
                                            </m:sub>
                                            <m:sup>
                                              <m:r>
                                                <a:rPr lang="ru-RU" sz="3200" i="1">
                                                  <a:latin typeface="Cambria Math" panose="02040503050406030204" pitchFamily="18" charset="0"/>
                                                </a:rPr>
                                                <m:t>2</m:t>
                                              </m:r>
                                            </m:sup>
                                          </m:sSubSup>
                                        </m:e>
                                      </m:rad>
                                    </m:den>
                                  </m:f>
                                </m:e>
                              </m:nary>
                              <m:sSub>
                                <m:sSubPr>
                                  <m:ctrlPr>
                                    <a:rPr lang="ru-RU" sz="3200" i="1">
                                      <a:latin typeface="Cambria Math"/>
                                    </a:rPr>
                                  </m:ctrlPr>
                                </m:sSubPr>
                                <m:e>
                                  <m:r>
                                    <a:rPr lang="ru-RU" sz="3200" i="1">
                                      <a:latin typeface="Cambria Math" panose="02040503050406030204" pitchFamily="18" charset="0"/>
                                    </a:rPr>
                                    <m:t>𝑑𝑢</m:t>
                                  </m:r>
                                </m:e>
                                <m:sub>
                                  <m:r>
                                    <a:rPr lang="ru-RU" sz="3200" i="1">
                                      <a:latin typeface="Cambria Math" panose="02040503050406030204" pitchFamily="18" charset="0"/>
                                    </a:rPr>
                                    <m:t>1</m:t>
                                  </m:r>
                                </m:sub>
                              </m:sSub>
                              <m:sSub>
                                <m:sSubPr>
                                  <m:ctrlPr>
                                    <a:rPr lang="ru-RU" sz="3200" i="1">
                                      <a:latin typeface="Cambria Math"/>
                                    </a:rPr>
                                  </m:ctrlPr>
                                </m:sSubPr>
                                <m:e>
                                  <m:r>
                                    <a:rPr lang="ru-RU" sz="3200" i="1">
                                      <a:latin typeface="Cambria Math" panose="02040503050406030204" pitchFamily="18" charset="0"/>
                                    </a:rPr>
                                    <m:t>𝑑𝑢</m:t>
                                  </m:r>
                                </m:e>
                                <m:sub>
                                  <m:r>
                                    <a:rPr lang="ru-RU" sz="3200" i="1">
                                      <a:latin typeface="Cambria Math" panose="02040503050406030204" pitchFamily="18" charset="0"/>
                                    </a:rPr>
                                    <m:t>2</m:t>
                                  </m:r>
                                </m:sub>
                              </m:sSub>
                            </m:e>
                            <m:e>
                              <m:r>
                                <a:rPr lang="ru-RU" sz="3200" i="1">
                                  <a:latin typeface="Cambria Math" panose="02040503050406030204" pitchFamily="18" charset="0"/>
                                </a:rPr>
                                <m:t>0;</m:t>
                              </m:r>
                              <m:d>
                                <m:dPr>
                                  <m:ctrlPr>
                                    <a:rPr lang="ru-RU" sz="3200" i="1">
                                      <a:latin typeface="Cambria Math"/>
                                    </a:rPr>
                                  </m:ctrlPr>
                                </m:dPr>
                                <m:e>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1</m:t>
                                      </m:r>
                                    </m:sub>
                                    <m:sup>
                                      <m:r>
                                        <a:rPr lang="ru-RU" sz="3200" i="1">
                                          <a:latin typeface="Cambria Math" panose="02040503050406030204" pitchFamily="18" charset="0"/>
                                        </a:rPr>
                                        <m:t>2</m:t>
                                      </m:r>
                                    </m:sup>
                                  </m:sSub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2</m:t>
                                      </m:r>
                                    </m:sub>
                                    <m:sup>
                                      <m:r>
                                        <a:rPr lang="ru-RU" sz="3200" i="1">
                                          <a:latin typeface="Cambria Math" panose="02040503050406030204" pitchFamily="18" charset="0"/>
                                        </a:rPr>
                                        <m:t>2</m:t>
                                      </m:r>
                                    </m:sup>
                                  </m:sSubSup>
                                </m:e>
                              </m:d>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𝑚𝑎𝑥</m:t>
                                  </m:r>
                                </m:sub>
                              </m:sSub>
                            </m:e>
                          </m:eqArr>
                        </m:e>
                      </m:d>
                    </m:oMath>
                  </m:oMathPara>
                </a14:m>
                <a:endParaRPr lang="ru-RU" sz="3200" dirty="0"/>
              </a:p>
              <a:p>
                <a:endParaRPr lang="ru-RU" sz="3200" dirty="0"/>
              </a:p>
              <a:p>
                <a:endParaRPr lang="ru-RU" sz="3200" dirty="0"/>
              </a:p>
            </p:txBody>
          </p:sp>
        </mc:Choice>
        <mc:Fallback xmlns="">
          <p:sp>
            <p:nvSpPr>
              <p:cNvPr id="5" name="Прямоугольник 4">
                <a:extLst>
                  <a:ext uri="{FF2B5EF4-FFF2-40B4-BE49-F238E27FC236}">
                    <a16:creationId xmlns:a16="http://schemas.microsoft.com/office/drawing/2014/main" xmlns=""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329515" y="354946"/>
                <a:ext cx="11541210" cy="5283819"/>
              </a:xfrm>
              <a:prstGeom prst="rect">
                <a:avLst/>
              </a:prstGeom>
              <a:blipFill rotWithShape="1">
                <a:blip r:embed="rId2"/>
                <a:stretch>
                  <a:fillRect l="-1321"/>
                </a:stretch>
              </a:blipFill>
            </p:spPr>
            <p:txBody>
              <a:bodyPr/>
              <a:lstStyle/>
              <a:p>
                <a:r>
                  <a:rPr lang="ru-RU">
                    <a:noFill/>
                  </a:rPr>
                  <a:t> </a:t>
                </a:r>
              </a:p>
            </p:txBody>
          </p:sp>
        </mc:Fallback>
      </mc:AlternateContent>
    </p:spTree>
    <p:extLst>
      <p:ext uri="{BB962C8B-B14F-4D97-AF65-F5344CB8AC3E}">
        <p14:creationId xmlns:p14="http://schemas.microsoft.com/office/powerpoint/2010/main" val="158869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1133960" y="419034"/>
                <a:ext cx="9141416" cy="5542736"/>
              </a:xfrm>
              <a:prstGeom prst="rect">
                <a:avLst/>
              </a:prstGeom>
            </p:spPr>
            <p:txBody>
              <a:bodyPr wrap="square">
                <a:spAutoFit/>
              </a:bodyPr>
              <a:lstStyle/>
              <a:p>
                <a:r>
                  <a:rPr lang="en-US" dirty="0" smtClean="0"/>
                  <a:t>Consider the</a:t>
                </a:r>
                <a:r>
                  <a:rPr lang="ru-RU" dirty="0" smtClean="0"/>
                  <a:t> </a:t>
                </a:r>
                <a:r>
                  <a:rPr lang="en-US" dirty="0" smtClean="0"/>
                  <a:t>next </a:t>
                </a:r>
                <a:r>
                  <a:rPr lang="en-US" dirty="0"/>
                  <a:t>case </a:t>
                </a:r>
                <a14:m>
                  <m:oMath xmlns:m="http://schemas.openxmlformats.org/officeDocument/2006/math">
                    <m:r>
                      <a:rPr lang="ru-RU" i="1">
                        <a:latin typeface="Cambria Math"/>
                      </a:rPr>
                      <m:t>𝜙</m:t>
                    </m:r>
                    <m:r>
                      <a:rPr lang="ru-RU" i="1">
                        <a:latin typeface="Cambria Math"/>
                      </a:rPr>
                      <m:t>=0;</m:t>
                    </m:r>
                    <m:sSub>
                      <m:sSubPr>
                        <m:ctrlPr>
                          <a:rPr lang="ru-RU" i="1">
                            <a:latin typeface="Cambria Math"/>
                          </a:rPr>
                        </m:ctrlPr>
                      </m:sSubPr>
                      <m:e>
                        <m:r>
                          <a:rPr lang="ru-RU" i="1">
                            <a:latin typeface="Cambria Math"/>
                          </a:rPr>
                          <m:t>𝑢</m:t>
                        </m:r>
                      </m:e>
                      <m:sub>
                        <m:r>
                          <a:rPr lang="ru-RU" i="1">
                            <a:latin typeface="Cambria Math"/>
                          </a:rPr>
                          <m:t>1</m:t>
                        </m:r>
                      </m:sub>
                    </m:sSub>
                    <m:r>
                      <a:rPr lang="ru-RU" i="1">
                        <a:latin typeface="Cambria Math"/>
                      </a:rPr>
                      <m:t>=</m:t>
                    </m:r>
                    <m:r>
                      <a:rPr lang="ru-RU" i="1">
                        <a:latin typeface="Cambria Math"/>
                      </a:rPr>
                      <m:t>𝑢</m:t>
                    </m:r>
                  </m:oMath>
                </a14:m>
                <a:endParaRPr lang="en-US" dirty="0" smtClean="0"/>
              </a:p>
              <a:p>
                <a:endParaRPr lang="ru-RU" dirty="0"/>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𝐺</m:t>
                          </m:r>
                        </m:e>
                        <m:sub>
                          <m:r>
                            <a:rPr lang="ru-RU" i="1">
                              <a:latin typeface="Cambria Math"/>
                            </a:rPr>
                            <m:t>н1</m:t>
                          </m:r>
                        </m:sub>
                      </m:sSub>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den>
                      </m:f>
                      <m:nary>
                        <m:naryPr>
                          <m:ctrlPr>
                            <a:rPr lang="ru-RU" i="1">
                              <a:latin typeface="Cambria Math"/>
                            </a:rPr>
                          </m:ctrlPr>
                        </m:naryPr>
                        <m:sub>
                          <m:sSub>
                            <m:sSubPr>
                              <m:ctrlPr>
                                <a:rPr lang="ru-RU" i="1">
                                  <a:latin typeface="Cambria Math"/>
                                </a:rPr>
                              </m:ctrlPr>
                            </m:sSubPr>
                            <m:e>
                              <m:r>
                                <a:rPr lang="ru-RU" i="1">
                                  <a:latin typeface="Cambria Math"/>
                                </a:rPr>
                                <m:t>𝑢</m:t>
                              </m:r>
                            </m:e>
                            <m:sub>
                              <m:r>
                                <a:rPr lang="ru-RU" i="1">
                                  <a:latin typeface="Cambria Math"/>
                                </a:rPr>
                                <m:t>1</m:t>
                              </m:r>
                            </m:sub>
                          </m:sSub>
                        </m:sub>
                        <m:sup>
                          <m:sSub>
                            <m:sSubPr>
                              <m:ctrlPr>
                                <a:rPr lang="ru-RU" i="1">
                                  <a:latin typeface="Cambria Math"/>
                                </a:rPr>
                              </m:ctrlPr>
                            </m:sSubPr>
                            <m:e>
                              <m:r>
                                <a:rPr lang="ru-RU" i="1">
                                  <a:latin typeface="Cambria Math"/>
                                </a:rPr>
                                <m:t>𝑢</m:t>
                              </m:r>
                            </m:e>
                            <m:sub>
                              <m:r>
                                <a:rPr lang="ru-RU" i="1">
                                  <a:latin typeface="Cambria Math"/>
                                </a:rPr>
                                <m:t>1</m:t>
                              </m:r>
                              <m:r>
                                <a:rPr lang="ru-RU" i="1">
                                  <a:latin typeface="Cambria Math"/>
                                </a:rPr>
                                <m:t>𝑚𝑎𝑥</m:t>
                              </m:r>
                            </m:sub>
                          </m:sSub>
                        </m:sup>
                        <m:e>
                          <m:f>
                            <m:fPr>
                              <m:ctrlPr>
                                <a:rPr lang="ru-RU" i="1">
                                  <a:latin typeface="Cambria Math"/>
                                </a:rPr>
                              </m:ctrlPr>
                            </m:fPr>
                            <m:num>
                              <m:d>
                                <m:dPr>
                                  <m:ctrlPr>
                                    <a:rPr lang="ru-RU" i="1">
                                      <a:latin typeface="Cambria Math"/>
                                    </a:rPr>
                                  </m:ctrlPr>
                                </m:dPr>
                                <m:e>
                                  <m:f>
                                    <m:fPr>
                                      <m:ctrlPr>
                                        <a:rPr lang="ru-RU" i="1">
                                          <a:latin typeface="Cambria Math"/>
                                        </a:rPr>
                                      </m:ctrlPr>
                                    </m:fPr>
                                    <m:num>
                                      <m:sSub>
                                        <m:sSubPr>
                                          <m:ctrlPr>
                                            <a:rPr lang="ru-RU" i="1">
                                              <a:latin typeface="Cambria Math"/>
                                            </a:rPr>
                                          </m:ctrlPr>
                                        </m:sSubPr>
                                        <m:e>
                                          <m:d>
                                            <m:dPr>
                                              <m:ctrlPr>
                                                <a:rPr lang="ru-RU" i="1">
                                                  <a:latin typeface="Cambria Math"/>
                                                </a:rPr>
                                              </m:ctrlPr>
                                            </m:dPr>
                                            <m:e>
                                              <m:r>
                                                <a:rPr lang="ru-RU" i="1">
                                                  <a:latin typeface="Cambria Math"/>
                                                </a:rPr>
                                                <m:t>𝜌</m:t>
                                              </m:r>
                                              <m:r>
                                                <a:rPr lang="ru-RU" i="1">
                                                  <a:latin typeface="Cambria Math"/>
                                                </a:rPr>
                                                <m:t>𝑐</m:t>
                                              </m:r>
                                            </m:e>
                                          </m:d>
                                        </m:e>
                                        <m:sub>
                                          <m:r>
                                            <a:rPr lang="en-US" b="0" i="1" smtClean="0">
                                              <a:latin typeface="Cambria Math"/>
                                            </a:rPr>
                                            <m:t>𝑤𝑎𝑡𝑒𝑟</m:t>
                                          </m:r>
                                        </m:sub>
                                      </m:sSub>
                                    </m:num>
                                    <m:den>
                                      <m:r>
                                        <a:rPr lang="ru-RU" i="1">
                                          <a:latin typeface="Cambria Math"/>
                                        </a:rPr>
                                        <m:t>𝑢</m:t>
                                      </m:r>
                                    </m:den>
                                  </m:f>
                                  <m:r>
                                    <a:rPr lang="ru-RU" i="1">
                                      <a:latin typeface="Cambria Math"/>
                                    </a:rPr>
                                    <m:t>−</m:t>
                                  </m:r>
                                  <m:f>
                                    <m:fPr>
                                      <m:ctrlPr>
                                        <a:rPr lang="ru-RU" i="1">
                                          <a:latin typeface="Cambria Math"/>
                                        </a:rPr>
                                      </m:ctrlPr>
                                    </m:fPr>
                                    <m:num>
                                      <m:sSub>
                                        <m:sSubPr>
                                          <m:ctrlPr>
                                            <a:rPr lang="ru-RU" i="1">
                                              <a:latin typeface="Cambria Math"/>
                                            </a:rPr>
                                          </m:ctrlPr>
                                        </m:sSubPr>
                                        <m:e>
                                          <m:d>
                                            <m:dPr>
                                              <m:ctrlPr>
                                                <a:rPr lang="ru-RU" i="1">
                                                  <a:latin typeface="Cambria Math"/>
                                                </a:rPr>
                                              </m:ctrlPr>
                                            </m:dPr>
                                            <m:e>
                                              <m:r>
                                                <a:rPr lang="ru-RU" i="1">
                                                  <a:latin typeface="Cambria Math"/>
                                                </a:rPr>
                                                <m:t>𝜌</m:t>
                                              </m:r>
                                              <m:r>
                                                <a:rPr lang="ru-RU" i="1">
                                                  <a:latin typeface="Cambria Math"/>
                                                </a:rPr>
                                                <m:t>𝑐</m:t>
                                              </m:r>
                                            </m:e>
                                          </m:d>
                                        </m:e>
                                        <m:sub>
                                          <m:r>
                                            <a:rPr lang="en-US" b="0" i="1" smtClean="0">
                                              <a:latin typeface="Cambria Math"/>
                                            </a:rPr>
                                            <m:t>𝑎𝑖𝑟</m:t>
                                          </m:r>
                                        </m:sub>
                                      </m:sSub>
                                    </m:num>
                                    <m:den>
                                      <m:rad>
                                        <m:radPr>
                                          <m:degHide m:val="on"/>
                                          <m:ctrlPr>
                                            <a:rPr lang="ru-RU" i="1">
                                              <a:latin typeface="Cambria Math"/>
                                            </a:rPr>
                                          </m:ctrlPr>
                                        </m:radPr>
                                        <m:deg/>
                                        <m:e>
                                          <m:r>
                                            <a:rPr lang="ru-RU" i="1">
                                              <a:latin typeface="Cambria Math"/>
                                            </a:rPr>
                                            <m:t>1−</m:t>
                                          </m:r>
                                          <m:f>
                                            <m:fPr>
                                              <m:ctrlPr>
                                                <a:rPr lang="ru-RU" i="1">
                                                  <a:latin typeface="Cambria Math"/>
                                                </a:rPr>
                                              </m:ctrlPr>
                                            </m:fPr>
                                            <m:num>
                                              <m:sSub>
                                                <m:sSubPr>
                                                  <m:ctrlPr>
                                                    <a:rPr lang="ru-RU" i="1">
                                                      <a:latin typeface="Cambria Math"/>
                                                    </a:rPr>
                                                  </m:ctrlPr>
                                                </m:sSubPr>
                                                <m:e>
                                                  <m:r>
                                                    <a:rPr lang="ru-RU" i="1">
                                                      <a:latin typeface="Cambria Math"/>
                                                    </a:rPr>
                                                    <m:t>𝑐</m:t>
                                                  </m:r>
                                                </m:e>
                                                <m:sub>
                                                  <m:r>
                                                    <a:rPr lang="en-US" i="1">
                                                      <a:latin typeface="Cambria Math"/>
                                                    </a:rPr>
                                                    <m:t>𝑎𝑖𝑟</m:t>
                                                  </m:r>
                                                </m:sub>
                                              </m:sSub>
                                            </m:num>
                                            <m:den>
                                              <m:sSub>
                                                <m:sSubPr>
                                                  <m:ctrlPr>
                                                    <a:rPr lang="ru-RU" i="1">
                                                      <a:latin typeface="Cambria Math"/>
                                                    </a:rPr>
                                                  </m:ctrlPr>
                                                </m:sSubPr>
                                                <m:e>
                                                  <m:r>
                                                    <a:rPr lang="ru-RU" i="1">
                                                      <a:latin typeface="Cambria Math"/>
                                                    </a:rPr>
                                                    <m:t>𝑐</m:t>
                                                  </m:r>
                                                </m:e>
                                                <m:sub>
                                                  <m:r>
                                                    <a:rPr lang="en-US" i="1">
                                                      <a:latin typeface="Cambria Math"/>
                                                    </a:rPr>
                                                    <m:t>𝑤𝑎𝑡𝑒𝑟</m:t>
                                                  </m:r>
                                                </m:sub>
                                              </m:sSub>
                                            </m:den>
                                          </m:f>
                                          <m:r>
                                            <a:rPr lang="ru-RU" i="1">
                                              <a:latin typeface="Cambria Math"/>
                                            </a:rPr>
                                            <m:t>𝑢</m:t>
                                          </m:r>
                                        </m:e>
                                      </m:rad>
                                    </m:den>
                                  </m:f>
                                </m:e>
                              </m:d>
                              <m:sSup>
                                <m:sSupPr>
                                  <m:ctrlPr>
                                    <a:rPr lang="ru-RU" i="1">
                                      <a:latin typeface="Cambria Math"/>
                                    </a:rPr>
                                  </m:ctrlPr>
                                </m:sSupPr>
                                <m:e>
                                  <m:r>
                                    <a:rPr lang="ru-RU" i="1">
                                      <a:latin typeface="Cambria Math"/>
                                    </a:rPr>
                                    <m:t>𝑒</m:t>
                                  </m:r>
                                </m:e>
                                <m:sup>
                                  <m:d>
                                    <m:dPr>
                                      <m:begChr m:val="["/>
                                      <m:endChr m:val="]"/>
                                      <m:ctrlPr>
                                        <a:rPr lang="ru-RU" i="1">
                                          <a:latin typeface="Cambria Math"/>
                                        </a:rPr>
                                      </m:ctrlPr>
                                    </m:dPr>
                                    <m:e>
                                      <m:r>
                                        <a:rPr lang="ru-RU" i="1">
                                          <a:latin typeface="Cambria Math"/>
                                        </a:rPr>
                                        <m:t>𝑖</m:t>
                                      </m:r>
                                      <m:d>
                                        <m:dPr>
                                          <m:ctrlPr>
                                            <a:rPr lang="ru-RU" i="1">
                                              <a:latin typeface="Cambria Math"/>
                                            </a:rPr>
                                          </m:ctrlPr>
                                        </m:dPr>
                                        <m:e>
                                          <m:r>
                                            <a:rPr lang="ru-RU" i="1">
                                              <a:latin typeface="Cambria Math"/>
                                            </a:rPr>
                                            <m:t>𝑢𝑥</m:t>
                                          </m:r>
                                          <m:r>
                                            <a:rPr lang="ru-RU" i="1">
                                              <a:latin typeface="Cambria Math"/>
                                            </a:rPr>
                                            <m:t>+</m:t>
                                          </m:r>
                                          <m:r>
                                            <a:rPr lang="ru-RU" i="1">
                                              <a:latin typeface="Cambria Math"/>
                                            </a:rPr>
                                            <m:t>𝑧</m:t>
                                          </m:r>
                                          <m:rad>
                                            <m:radPr>
                                              <m:degHide m:val="on"/>
                                              <m:ctrlPr>
                                                <a:rPr lang="ru-RU" i="1">
                                                  <a:latin typeface="Cambria Math"/>
                                                </a:rPr>
                                              </m:ctrlPr>
                                            </m:radPr>
                                            <m:deg/>
                                            <m:e>
                                              <m:sSup>
                                                <m:sSupPr>
                                                  <m:ctrlPr>
                                                    <a:rPr lang="ru-RU" i="1">
                                                      <a:latin typeface="Cambria Math"/>
                                                    </a:rPr>
                                                  </m:ctrlPr>
                                                </m:sSupPr>
                                                <m:e>
                                                  <m:r>
                                                    <a:rPr lang="ru-RU" i="1">
                                                      <a:latin typeface="Cambria Math"/>
                                                    </a:rPr>
                                                    <m:t>𝑘</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e>
                                      </m:d>
                                    </m:e>
                                  </m:d>
                                </m:sup>
                              </m:sSup>
                            </m:num>
                            <m:den>
                              <m:rad>
                                <m:radPr>
                                  <m:degHide m:val="on"/>
                                  <m:ctrlPr>
                                    <a:rPr lang="ru-RU" i="1">
                                      <a:latin typeface="Cambria Math"/>
                                    </a:rPr>
                                  </m:ctrlPr>
                                </m:radPr>
                                <m:deg/>
                                <m:e>
                                  <m:sSup>
                                    <m:sSupPr>
                                      <m:ctrlPr>
                                        <a:rPr lang="ru-RU" i="1">
                                          <a:latin typeface="Cambria Math"/>
                                        </a:rPr>
                                      </m:ctrlPr>
                                    </m:sSupPr>
                                    <m:e>
                                      <m:r>
                                        <a:rPr lang="ru-RU" i="1">
                                          <a:latin typeface="Cambria Math"/>
                                        </a:rPr>
                                        <m:t>𝐾</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den>
                          </m:f>
                        </m:e>
                      </m:nary>
                      <m:r>
                        <a:rPr lang="ru-RU" i="1">
                          <a:latin typeface="Cambria Math"/>
                        </a:rPr>
                        <m:t>𝑑𝑢</m:t>
                      </m:r>
                      <m:r>
                        <a:rPr lang="ru-RU" i="1">
                          <a:latin typeface="Cambria Math"/>
                        </a:rPr>
                        <m:t>+</m:t>
                      </m:r>
                      <m:r>
                        <a:rPr lang="ru-RU" i="1">
                          <a:latin typeface="Cambria Math"/>
                        </a:rPr>
                        <m:t>𝐺</m:t>
                      </m:r>
                    </m:oMath>
                  </m:oMathPara>
                </a14:m>
                <a:endParaRPr lang="ru-RU" dirty="0"/>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𝐺</m:t>
                          </m:r>
                        </m:e>
                        <m:sub>
                          <m:r>
                            <a:rPr lang="ru-RU" i="1">
                              <a:latin typeface="Cambria Math"/>
                            </a:rPr>
                            <m:t>н2</m:t>
                          </m:r>
                        </m:sub>
                      </m:sSub>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den>
                      </m:f>
                      <m:nary>
                        <m:naryPr>
                          <m:ctrlPr>
                            <a:rPr lang="ru-RU" i="1">
                              <a:latin typeface="Cambria Math"/>
                            </a:rPr>
                          </m:ctrlPr>
                        </m:naryPr>
                        <m:sub>
                          <m:sSub>
                            <m:sSubPr>
                              <m:ctrlPr>
                                <a:rPr lang="ru-RU" i="1">
                                  <a:latin typeface="Cambria Math"/>
                                </a:rPr>
                              </m:ctrlPr>
                            </m:sSubPr>
                            <m:e>
                              <m:r>
                                <a:rPr lang="ru-RU" i="1">
                                  <a:latin typeface="Cambria Math"/>
                                </a:rPr>
                                <m:t>𝑢</m:t>
                              </m:r>
                            </m:e>
                            <m:sub>
                              <m:r>
                                <a:rPr lang="ru-RU" i="1">
                                  <a:latin typeface="Cambria Math"/>
                                </a:rPr>
                                <m:t>2</m:t>
                              </m:r>
                            </m:sub>
                          </m:sSub>
                        </m:sub>
                        <m:sup>
                          <m:sSub>
                            <m:sSubPr>
                              <m:ctrlPr>
                                <a:rPr lang="ru-RU" i="1">
                                  <a:latin typeface="Cambria Math"/>
                                </a:rPr>
                              </m:ctrlPr>
                            </m:sSubPr>
                            <m:e>
                              <m:r>
                                <a:rPr lang="ru-RU" i="1">
                                  <a:latin typeface="Cambria Math"/>
                                </a:rPr>
                                <m:t>𝑢</m:t>
                              </m:r>
                            </m:e>
                            <m:sub>
                              <m:r>
                                <a:rPr lang="ru-RU" i="1">
                                  <a:latin typeface="Cambria Math"/>
                                </a:rPr>
                                <m:t>2</m:t>
                              </m:r>
                              <m:r>
                                <a:rPr lang="ru-RU" i="1">
                                  <a:latin typeface="Cambria Math"/>
                                </a:rPr>
                                <m:t>𝑚𝑎𝑥</m:t>
                              </m:r>
                            </m:sub>
                          </m:sSub>
                        </m:sup>
                        <m:e>
                          <m:f>
                            <m:fPr>
                              <m:ctrlPr>
                                <a:rPr lang="ru-RU" i="1">
                                  <a:latin typeface="Cambria Math"/>
                                </a:rPr>
                              </m:ctrlPr>
                            </m:fPr>
                            <m:num>
                              <m:d>
                                <m:dPr>
                                  <m:ctrlPr>
                                    <a:rPr lang="ru-RU" i="1">
                                      <a:latin typeface="Cambria Math"/>
                                    </a:rPr>
                                  </m:ctrlPr>
                                </m:dPr>
                                <m:e>
                                  <m:f>
                                    <m:fPr>
                                      <m:ctrlPr>
                                        <a:rPr lang="ru-RU" i="1">
                                          <a:latin typeface="Cambria Math"/>
                                        </a:rPr>
                                      </m:ctrlPr>
                                    </m:fPr>
                                    <m:num>
                                      <m:sSub>
                                        <m:sSubPr>
                                          <m:ctrlPr>
                                            <a:rPr lang="ru-RU" i="1">
                                              <a:latin typeface="Cambria Math"/>
                                            </a:rPr>
                                          </m:ctrlPr>
                                        </m:sSubPr>
                                        <m:e>
                                          <m:d>
                                            <m:dPr>
                                              <m:ctrlPr>
                                                <a:rPr lang="ru-RU" i="1">
                                                  <a:latin typeface="Cambria Math"/>
                                                </a:rPr>
                                              </m:ctrlPr>
                                            </m:dPr>
                                            <m:e>
                                              <m:r>
                                                <a:rPr lang="ru-RU" i="1">
                                                  <a:latin typeface="Cambria Math"/>
                                                </a:rPr>
                                                <m:t>𝜌</m:t>
                                              </m:r>
                                              <m:r>
                                                <a:rPr lang="ru-RU" i="1">
                                                  <a:latin typeface="Cambria Math"/>
                                                </a:rPr>
                                                <m:t>𝑐</m:t>
                                              </m:r>
                                            </m:e>
                                          </m:d>
                                        </m:e>
                                        <m:sub>
                                          <m:r>
                                            <a:rPr lang="en-US" i="1">
                                              <a:latin typeface="Cambria Math"/>
                                            </a:rPr>
                                            <m:t>𝑤𝑎𝑡𝑒𝑟</m:t>
                                          </m:r>
                                        </m:sub>
                                      </m:sSub>
                                    </m:num>
                                    <m:den>
                                      <m:r>
                                        <a:rPr lang="ru-RU" i="1">
                                          <a:latin typeface="Cambria Math"/>
                                        </a:rPr>
                                        <m:t>𝑢</m:t>
                                      </m:r>
                                    </m:den>
                                  </m:f>
                                  <m:r>
                                    <a:rPr lang="ru-RU" i="1">
                                      <a:latin typeface="Cambria Math"/>
                                    </a:rPr>
                                    <m:t>−</m:t>
                                  </m:r>
                                  <m:f>
                                    <m:fPr>
                                      <m:ctrlPr>
                                        <a:rPr lang="ru-RU" i="1">
                                          <a:latin typeface="Cambria Math"/>
                                        </a:rPr>
                                      </m:ctrlPr>
                                    </m:fPr>
                                    <m:num>
                                      <m:sSub>
                                        <m:sSubPr>
                                          <m:ctrlPr>
                                            <a:rPr lang="ru-RU" i="1">
                                              <a:latin typeface="Cambria Math"/>
                                            </a:rPr>
                                          </m:ctrlPr>
                                        </m:sSubPr>
                                        <m:e>
                                          <m:d>
                                            <m:dPr>
                                              <m:ctrlPr>
                                                <a:rPr lang="ru-RU" i="1">
                                                  <a:latin typeface="Cambria Math"/>
                                                </a:rPr>
                                              </m:ctrlPr>
                                            </m:dPr>
                                            <m:e>
                                              <m:r>
                                                <a:rPr lang="ru-RU" i="1">
                                                  <a:latin typeface="Cambria Math"/>
                                                </a:rPr>
                                                <m:t>𝜌</m:t>
                                              </m:r>
                                              <m:r>
                                                <a:rPr lang="ru-RU" i="1">
                                                  <a:latin typeface="Cambria Math"/>
                                                </a:rPr>
                                                <m:t>𝑐</m:t>
                                              </m:r>
                                            </m:e>
                                          </m:d>
                                        </m:e>
                                        <m:sub>
                                          <m:r>
                                            <a:rPr lang="en-US" i="1">
                                              <a:latin typeface="Cambria Math"/>
                                            </a:rPr>
                                            <m:t>𝑎𝑖𝑟</m:t>
                                          </m:r>
                                        </m:sub>
                                      </m:sSub>
                                    </m:num>
                                    <m:den>
                                      <m:rad>
                                        <m:radPr>
                                          <m:degHide m:val="on"/>
                                          <m:ctrlPr>
                                            <a:rPr lang="ru-RU" i="1">
                                              <a:latin typeface="Cambria Math"/>
                                            </a:rPr>
                                          </m:ctrlPr>
                                        </m:radPr>
                                        <m:deg/>
                                        <m:e>
                                          <m:r>
                                            <a:rPr lang="ru-RU" i="1">
                                              <a:latin typeface="Cambria Math"/>
                                            </a:rPr>
                                            <m:t>1−</m:t>
                                          </m:r>
                                          <m:f>
                                            <m:fPr>
                                              <m:ctrlPr>
                                                <a:rPr lang="ru-RU" i="1">
                                                  <a:latin typeface="Cambria Math"/>
                                                </a:rPr>
                                              </m:ctrlPr>
                                            </m:fPr>
                                            <m:num>
                                              <m:sSub>
                                                <m:sSubPr>
                                                  <m:ctrlPr>
                                                    <a:rPr lang="ru-RU" i="1">
                                                      <a:latin typeface="Cambria Math"/>
                                                    </a:rPr>
                                                  </m:ctrlPr>
                                                </m:sSubPr>
                                                <m:e>
                                                  <m:r>
                                                    <a:rPr lang="ru-RU" i="1">
                                                      <a:latin typeface="Cambria Math"/>
                                                    </a:rPr>
                                                    <m:t>𝑐</m:t>
                                                  </m:r>
                                                </m:e>
                                                <m:sub>
                                                  <m:r>
                                                    <a:rPr lang="en-US" i="1">
                                                      <a:latin typeface="Cambria Math"/>
                                                    </a:rPr>
                                                    <m:t>𝑎𝑖𝑟</m:t>
                                                  </m:r>
                                                </m:sub>
                                              </m:sSub>
                                            </m:num>
                                            <m:den>
                                              <m:sSub>
                                                <m:sSubPr>
                                                  <m:ctrlPr>
                                                    <a:rPr lang="ru-RU" i="1">
                                                      <a:latin typeface="Cambria Math"/>
                                                    </a:rPr>
                                                  </m:ctrlPr>
                                                </m:sSubPr>
                                                <m:e>
                                                  <m:r>
                                                    <a:rPr lang="ru-RU" i="1">
                                                      <a:latin typeface="Cambria Math"/>
                                                    </a:rPr>
                                                    <m:t>𝑐</m:t>
                                                  </m:r>
                                                </m:e>
                                                <m:sub>
                                                  <m:r>
                                                    <a:rPr lang="en-US" i="1">
                                                      <a:latin typeface="Cambria Math"/>
                                                    </a:rPr>
                                                    <m:t>𝑤𝑎𝑡𝑒𝑟</m:t>
                                                  </m:r>
                                                </m:sub>
                                              </m:sSub>
                                            </m:den>
                                          </m:f>
                                          <m:r>
                                            <a:rPr lang="ru-RU" i="1">
                                              <a:latin typeface="Cambria Math"/>
                                            </a:rPr>
                                            <m:t>𝑢</m:t>
                                          </m:r>
                                        </m:e>
                                      </m:rad>
                                    </m:den>
                                  </m:f>
                                </m:e>
                              </m:d>
                              <m:sSup>
                                <m:sSupPr>
                                  <m:ctrlPr>
                                    <a:rPr lang="ru-RU" i="1">
                                      <a:latin typeface="Cambria Math"/>
                                    </a:rPr>
                                  </m:ctrlPr>
                                </m:sSupPr>
                                <m:e>
                                  <m:r>
                                    <a:rPr lang="ru-RU" i="1">
                                      <a:latin typeface="Cambria Math"/>
                                    </a:rPr>
                                    <m:t>𝑒</m:t>
                                  </m:r>
                                </m:e>
                                <m:sup>
                                  <m:d>
                                    <m:dPr>
                                      <m:begChr m:val="["/>
                                      <m:endChr m:val="]"/>
                                      <m:ctrlPr>
                                        <a:rPr lang="ru-RU" i="1">
                                          <a:latin typeface="Cambria Math"/>
                                        </a:rPr>
                                      </m:ctrlPr>
                                    </m:dPr>
                                    <m:e>
                                      <m:r>
                                        <a:rPr lang="ru-RU" i="1">
                                          <a:latin typeface="Cambria Math"/>
                                        </a:rPr>
                                        <m:t>𝑖</m:t>
                                      </m:r>
                                      <m:d>
                                        <m:dPr>
                                          <m:ctrlPr>
                                            <a:rPr lang="ru-RU" i="1">
                                              <a:latin typeface="Cambria Math"/>
                                            </a:rPr>
                                          </m:ctrlPr>
                                        </m:dPr>
                                        <m:e>
                                          <m:r>
                                            <a:rPr lang="ru-RU" i="1">
                                              <a:latin typeface="Cambria Math"/>
                                            </a:rPr>
                                            <m:t>𝑢𝑥</m:t>
                                          </m:r>
                                          <m:r>
                                            <a:rPr lang="ru-RU" i="1">
                                              <a:latin typeface="Cambria Math"/>
                                            </a:rPr>
                                            <m:t>+</m:t>
                                          </m:r>
                                          <m:r>
                                            <a:rPr lang="ru-RU" i="1">
                                              <a:latin typeface="Cambria Math"/>
                                            </a:rPr>
                                            <m:t>𝑧</m:t>
                                          </m:r>
                                          <m:rad>
                                            <m:radPr>
                                              <m:degHide m:val="on"/>
                                              <m:ctrlPr>
                                                <a:rPr lang="ru-RU" i="1">
                                                  <a:latin typeface="Cambria Math"/>
                                                </a:rPr>
                                              </m:ctrlPr>
                                            </m:radPr>
                                            <m:deg/>
                                            <m:e>
                                              <m:sSup>
                                                <m:sSupPr>
                                                  <m:ctrlPr>
                                                    <a:rPr lang="ru-RU" i="1">
                                                      <a:latin typeface="Cambria Math"/>
                                                    </a:rPr>
                                                  </m:ctrlPr>
                                                </m:sSupPr>
                                                <m:e>
                                                  <m:r>
                                                    <a:rPr lang="ru-RU" i="1">
                                                      <a:latin typeface="Cambria Math"/>
                                                    </a:rPr>
                                                    <m:t>𝑘</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e>
                                      </m:d>
                                    </m:e>
                                  </m:d>
                                </m:sup>
                              </m:sSup>
                            </m:num>
                            <m:den>
                              <m:rad>
                                <m:radPr>
                                  <m:degHide m:val="on"/>
                                  <m:ctrlPr>
                                    <a:rPr lang="ru-RU" i="1">
                                      <a:latin typeface="Cambria Math"/>
                                    </a:rPr>
                                  </m:ctrlPr>
                                </m:radPr>
                                <m:deg/>
                                <m:e>
                                  <m:sSup>
                                    <m:sSupPr>
                                      <m:ctrlPr>
                                        <a:rPr lang="ru-RU" i="1">
                                          <a:latin typeface="Cambria Math"/>
                                        </a:rPr>
                                      </m:ctrlPr>
                                    </m:sSupPr>
                                    <m:e>
                                      <m:r>
                                        <a:rPr lang="ru-RU" i="1">
                                          <a:latin typeface="Cambria Math"/>
                                        </a:rPr>
                                        <m:t>𝐾</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den>
                          </m:f>
                        </m:e>
                      </m:nary>
                      <m:r>
                        <a:rPr lang="ru-RU" i="1">
                          <a:latin typeface="Cambria Math"/>
                        </a:rPr>
                        <m:t>𝑑𝑢</m:t>
                      </m:r>
                      <m:r>
                        <a:rPr lang="ru-RU" i="1">
                          <a:latin typeface="Cambria Math"/>
                        </a:rPr>
                        <m:t>+</m:t>
                      </m:r>
                      <m:r>
                        <a:rPr lang="ru-RU" i="1">
                          <a:latin typeface="Cambria Math"/>
                        </a:rPr>
                        <m:t>𝐺</m:t>
                      </m:r>
                    </m:oMath>
                  </m:oMathPara>
                </a14:m>
                <a:endParaRPr lang="ru-RU" dirty="0"/>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𝐺</m:t>
                          </m:r>
                        </m:e>
                        <m:sub>
                          <m:r>
                            <a:rPr lang="ru-RU" i="1">
                              <a:latin typeface="Cambria Math"/>
                            </a:rPr>
                            <m:t>н3</m:t>
                          </m:r>
                        </m:sub>
                      </m:sSub>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den>
                      </m:f>
                      <m:nary>
                        <m:naryPr>
                          <m:ctrlPr>
                            <a:rPr lang="ru-RU" i="1">
                              <a:latin typeface="Cambria Math"/>
                            </a:rPr>
                          </m:ctrlPr>
                        </m:naryPr>
                        <m:sub>
                          <m:sSub>
                            <m:sSubPr>
                              <m:ctrlPr>
                                <a:rPr lang="ru-RU" i="1">
                                  <a:latin typeface="Cambria Math"/>
                                </a:rPr>
                              </m:ctrlPr>
                            </m:sSubPr>
                            <m:e>
                              <m:r>
                                <a:rPr lang="ru-RU" i="1">
                                  <a:latin typeface="Cambria Math"/>
                                </a:rPr>
                                <m:t>𝑢</m:t>
                              </m:r>
                            </m:e>
                            <m:sub>
                              <m:r>
                                <a:rPr lang="ru-RU" i="1">
                                  <a:latin typeface="Cambria Math"/>
                                </a:rPr>
                                <m:t>1</m:t>
                              </m:r>
                            </m:sub>
                          </m:sSub>
                        </m:sub>
                        <m:sup>
                          <m:sSub>
                            <m:sSubPr>
                              <m:ctrlPr>
                                <a:rPr lang="ru-RU" i="1">
                                  <a:latin typeface="Cambria Math"/>
                                </a:rPr>
                              </m:ctrlPr>
                            </m:sSubPr>
                            <m:e>
                              <m:r>
                                <a:rPr lang="ru-RU" i="1">
                                  <a:latin typeface="Cambria Math"/>
                                </a:rPr>
                                <m:t>𝑢</m:t>
                              </m:r>
                            </m:e>
                            <m:sub>
                              <m:r>
                                <a:rPr lang="ru-RU" i="1">
                                  <a:latin typeface="Cambria Math"/>
                                </a:rPr>
                                <m:t>2</m:t>
                              </m:r>
                            </m:sub>
                          </m:sSub>
                        </m:sup>
                        <m:e>
                          <m:f>
                            <m:fPr>
                              <m:ctrlPr>
                                <a:rPr lang="ru-RU" i="1">
                                  <a:latin typeface="Cambria Math"/>
                                </a:rPr>
                              </m:ctrlPr>
                            </m:fPr>
                            <m:num>
                              <m:r>
                                <a:rPr lang="ru-RU" i="1">
                                  <a:latin typeface="Cambria Math"/>
                                </a:rPr>
                                <m:t>−</m:t>
                              </m:r>
                              <m:r>
                                <a:rPr lang="ru-RU" i="1">
                                  <a:latin typeface="Cambria Math"/>
                                </a:rPr>
                                <m:t>𝑖</m:t>
                              </m:r>
                              <m:r>
                                <a:rPr lang="ru-RU" i="1">
                                  <a:latin typeface="Cambria Math"/>
                                </a:rPr>
                                <m:t>𝜔</m:t>
                              </m:r>
                              <m:r>
                                <a:rPr lang="ru-RU" i="1">
                                  <a:latin typeface="Cambria Math"/>
                                </a:rPr>
                                <m:t>𝑀</m:t>
                              </m:r>
                              <m:d>
                                <m:dPr>
                                  <m:ctrlPr>
                                    <a:rPr lang="ru-RU" i="1">
                                      <a:latin typeface="Cambria Math"/>
                                    </a:rPr>
                                  </m:ctrlPr>
                                </m:dPr>
                                <m:e>
                                  <m:r>
                                    <a:rPr lang="ru-RU" i="1">
                                      <a:latin typeface="Cambria Math"/>
                                    </a:rPr>
                                    <m:t>1−</m:t>
                                  </m:r>
                                  <m:f>
                                    <m:fPr>
                                      <m:ctrlPr>
                                        <a:rPr lang="ru-RU" i="1">
                                          <a:latin typeface="Cambria Math"/>
                                        </a:rPr>
                                      </m:ctrlPr>
                                    </m:fPr>
                                    <m:num>
                                      <m:sSubSup>
                                        <m:sSubSupPr>
                                          <m:ctrlPr>
                                            <a:rPr lang="ru-RU" i="1">
                                              <a:latin typeface="Cambria Math"/>
                                            </a:rPr>
                                          </m:ctrlPr>
                                        </m:sSubSupPr>
                                        <m:e>
                                          <m:r>
                                            <a:rPr lang="ru-RU" i="1">
                                              <a:latin typeface="Cambria Math"/>
                                            </a:rPr>
                                            <m:t>𝑐</m:t>
                                          </m:r>
                                        </m:e>
                                        <m:sub>
                                          <m:r>
                                            <a:rPr lang="en-US" b="0" i="1" smtClean="0">
                                              <a:latin typeface="Cambria Math"/>
                                            </a:rPr>
                                            <m:t>𝑖𝑐𝑒</m:t>
                                          </m:r>
                                        </m:sub>
                                        <m:sup>
                                          <m:r>
                                            <a:rPr lang="ru-RU" i="1">
                                              <a:latin typeface="Cambria Math"/>
                                            </a:rPr>
                                            <m:t>4</m:t>
                                          </m:r>
                                        </m:sup>
                                      </m:sSubSup>
                                    </m:num>
                                    <m:den>
                                      <m:sSubSup>
                                        <m:sSubSupPr>
                                          <m:ctrlPr>
                                            <a:rPr lang="ru-RU" i="1">
                                              <a:latin typeface="Cambria Math"/>
                                            </a:rPr>
                                          </m:ctrlPr>
                                        </m:sSubSupPr>
                                        <m:e>
                                          <m:r>
                                            <a:rPr lang="ru-RU" i="1">
                                              <a:latin typeface="Cambria Math"/>
                                            </a:rPr>
                                            <m:t>𝑐</m:t>
                                          </m:r>
                                        </m:e>
                                        <m:sub>
                                          <m:r>
                                            <a:rPr lang="en-US" i="1">
                                              <a:latin typeface="Cambria Math"/>
                                            </a:rPr>
                                            <m:t>𝑤𝑎𝑡𝑒𝑟</m:t>
                                          </m:r>
                                        </m:sub>
                                        <m:sup>
                                          <m:r>
                                            <a:rPr lang="ru-RU" i="1">
                                              <a:latin typeface="Cambria Math"/>
                                            </a:rPr>
                                            <m:t>4</m:t>
                                          </m:r>
                                        </m:sup>
                                      </m:sSubSup>
                                    </m:den>
                                  </m:f>
                                  <m:sSup>
                                    <m:sSupPr>
                                      <m:ctrlPr>
                                        <a:rPr lang="ru-RU" i="1">
                                          <a:latin typeface="Cambria Math"/>
                                        </a:rPr>
                                      </m:ctrlPr>
                                    </m:sSupPr>
                                    <m:e>
                                      <m:r>
                                        <a:rPr lang="ru-RU" i="1">
                                          <a:latin typeface="Cambria Math"/>
                                        </a:rPr>
                                        <m:t>𝑢</m:t>
                                      </m:r>
                                    </m:e>
                                    <m:sup>
                                      <m:r>
                                        <a:rPr lang="ru-RU" i="1">
                                          <a:latin typeface="Cambria Math"/>
                                        </a:rPr>
                                        <m:t>4</m:t>
                                      </m:r>
                                    </m:sup>
                                  </m:sSup>
                                </m:e>
                              </m:d>
                            </m:num>
                            <m:den>
                              <m:rad>
                                <m:radPr>
                                  <m:degHide m:val="on"/>
                                  <m:ctrlPr>
                                    <a:rPr lang="ru-RU" i="1">
                                      <a:latin typeface="Cambria Math"/>
                                    </a:rPr>
                                  </m:ctrlPr>
                                </m:radPr>
                                <m:deg/>
                                <m:e>
                                  <m:sSup>
                                    <m:sSupPr>
                                      <m:ctrlPr>
                                        <a:rPr lang="ru-RU" i="1">
                                          <a:latin typeface="Cambria Math"/>
                                        </a:rPr>
                                      </m:ctrlPr>
                                    </m:sSupPr>
                                    <m:e>
                                      <m:r>
                                        <a:rPr lang="ru-RU" i="1">
                                          <a:latin typeface="Cambria Math"/>
                                        </a:rPr>
                                        <m:t>𝐾</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den>
                          </m:f>
                          <m:sSup>
                            <m:sSupPr>
                              <m:ctrlPr>
                                <a:rPr lang="ru-RU" i="1">
                                  <a:latin typeface="Cambria Math"/>
                                </a:rPr>
                              </m:ctrlPr>
                            </m:sSupPr>
                            <m:e>
                              <m:r>
                                <a:rPr lang="ru-RU" i="1">
                                  <a:latin typeface="Cambria Math"/>
                                </a:rPr>
                                <m:t>𝑒</m:t>
                              </m:r>
                            </m:e>
                            <m:sup>
                              <m:d>
                                <m:dPr>
                                  <m:begChr m:val="["/>
                                  <m:endChr m:val="]"/>
                                  <m:ctrlPr>
                                    <a:rPr lang="ru-RU" i="1">
                                      <a:latin typeface="Cambria Math"/>
                                    </a:rPr>
                                  </m:ctrlPr>
                                </m:dPr>
                                <m:e>
                                  <m:r>
                                    <a:rPr lang="ru-RU" i="1">
                                      <a:latin typeface="Cambria Math"/>
                                    </a:rPr>
                                    <m:t>𝑖</m:t>
                                  </m:r>
                                  <m:d>
                                    <m:dPr>
                                      <m:ctrlPr>
                                        <a:rPr lang="ru-RU" i="1">
                                          <a:latin typeface="Cambria Math"/>
                                        </a:rPr>
                                      </m:ctrlPr>
                                    </m:dPr>
                                    <m:e>
                                      <m:r>
                                        <a:rPr lang="ru-RU" i="1">
                                          <a:latin typeface="Cambria Math"/>
                                        </a:rPr>
                                        <m:t>𝑢𝑥</m:t>
                                      </m:r>
                                      <m:r>
                                        <a:rPr lang="ru-RU" i="1">
                                          <a:latin typeface="Cambria Math"/>
                                        </a:rPr>
                                        <m:t>+</m:t>
                                      </m:r>
                                      <m:r>
                                        <a:rPr lang="ru-RU" i="1">
                                          <a:latin typeface="Cambria Math"/>
                                        </a:rPr>
                                        <m:t>𝑧</m:t>
                                      </m:r>
                                      <m:rad>
                                        <m:radPr>
                                          <m:degHide m:val="on"/>
                                          <m:ctrlPr>
                                            <a:rPr lang="ru-RU" i="1">
                                              <a:latin typeface="Cambria Math"/>
                                            </a:rPr>
                                          </m:ctrlPr>
                                        </m:radPr>
                                        <m:deg/>
                                        <m:e>
                                          <m:sSup>
                                            <m:sSupPr>
                                              <m:ctrlPr>
                                                <a:rPr lang="ru-RU" i="1">
                                                  <a:latin typeface="Cambria Math"/>
                                                </a:rPr>
                                              </m:ctrlPr>
                                            </m:sSupPr>
                                            <m:e>
                                              <m:r>
                                                <a:rPr lang="ru-RU" i="1">
                                                  <a:latin typeface="Cambria Math"/>
                                                </a:rPr>
                                                <m:t>𝑘</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e>
                                  </m:d>
                                </m:e>
                              </m:d>
                            </m:sup>
                          </m:sSup>
                          <m:r>
                            <a:rPr lang="ru-RU" i="1">
                              <a:latin typeface="Cambria Math"/>
                            </a:rPr>
                            <m:t>𝑑𝑢</m:t>
                          </m:r>
                          <m:r>
                            <a:rPr lang="ru-RU" i="1">
                              <a:latin typeface="Cambria Math"/>
                            </a:rPr>
                            <m:t>+</m:t>
                          </m:r>
                          <m:sSub>
                            <m:sSubPr>
                              <m:ctrlPr>
                                <a:rPr lang="ru-RU" i="1">
                                  <a:latin typeface="Cambria Math"/>
                                </a:rPr>
                              </m:ctrlPr>
                            </m:sSubPr>
                            <m:e>
                              <m:r>
                                <a:rPr lang="ru-RU" i="1">
                                  <a:latin typeface="Cambria Math"/>
                                </a:rPr>
                                <m:t>𝐺</m:t>
                              </m:r>
                            </m:e>
                            <m:sub>
                              <m:r>
                                <a:rPr lang="ru-RU" i="1">
                                  <a:latin typeface="Cambria Math"/>
                                </a:rPr>
                                <m:t>н2</m:t>
                              </m:r>
                            </m:sub>
                          </m:sSub>
                        </m:e>
                      </m:nary>
                    </m:oMath>
                  </m:oMathPara>
                </a14:m>
                <a:endParaRPr lang="ru-RU" dirty="0"/>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𝐺</m:t>
                          </m:r>
                        </m:e>
                        <m:sub>
                          <m:r>
                            <a:rPr lang="ru-RU" i="1">
                              <a:latin typeface="Cambria Math"/>
                            </a:rPr>
                            <m:t>н4</m:t>
                          </m:r>
                        </m:sub>
                      </m:sSub>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den>
                      </m:f>
                      <m:nary>
                        <m:naryPr>
                          <m:ctrlPr>
                            <a:rPr lang="ru-RU" i="1">
                              <a:latin typeface="Cambria Math"/>
                            </a:rPr>
                          </m:ctrlPr>
                        </m:naryPr>
                        <m:sub>
                          <m:sSub>
                            <m:sSubPr>
                              <m:ctrlPr>
                                <a:rPr lang="ru-RU" i="1">
                                  <a:latin typeface="Cambria Math"/>
                                </a:rPr>
                              </m:ctrlPr>
                            </m:sSubPr>
                            <m:e>
                              <m:r>
                                <a:rPr lang="ru-RU" i="1">
                                  <a:latin typeface="Cambria Math"/>
                                </a:rPr>
                                <m:t>𝑢</m:t>
                              </m:r>
                            </m:e>
                            <m:sub>
                              <m:r>
                                <a:rPr lang="ru-RU" i="1">
                                  <a:latin typeface="Cambria Math"/>
                                </a:rPr>
                                <m:t>1</m:t>
                              </m:r>
                              <m:r>
                                <a:rPr lang="ru-RU" i="1">
                                  <a:latin typeface="Cambria Math"/>
                                </a:rPr>
                                <m:t>𝑚𝑎𝑥</m:t>
                              </m:r>
                            </m:sub>
                          </m:sSub>
                        </m:sub>
                        <m:sup>
                          <m:sSub>
                            <m:sSubPr>
                              <m:ctrlPr>
                                <a:rPr lang="ru-RU" i="1">
                                  <a:latin typeface="Cambria Math"/>
                                </a:rPr>
                              </m:ctrlPr>
                            </m:sSubPr>
                            <m:e>
                              <m:r>
                                <a:rPr lang="ru-RU" i="1">
                                  <a:latin typeface="Cambria Math"/>
                                </a:rPr>
                                <m:t>𝑢</m:t>
                              </m:r>
                            </m:e>
                            <m:sub>
                              <m:r>
                                <a:rPr lang="ru-RU" i="1">
                                  <a:latin typeface="Cambria Math"/>
                                </a:rPr>
                                <m:t>2</m:t>
                              </m:r>
                              <m:r>
                                <a:rPr lang="ru-RU" i="1">
                                  <a:latin typeface="Cambria Math"/>
                                </a:rPr>
                                <m:t>𝑚𝑎𝑥</m:t>
                              </m:r>
                            </m:sub>
                          </m:sSub>
                        </m:sup>
                        <m:e>
                          <m:f>
                            <m:fPr>
                              <m:ctrlPr>
                                <a:rPr lang="ru-RU" i="1">
                                  <a:latin typeface="Cambria Math"/>
                                </a:rPr>
                              </m:ctrlPr>
                            </m:fPr>
                            <m:num>
                              <m:sSup>
                                <m:sSupPr>
                                  <m:ctrlPr>
                                    <a:rPr lang="ru-RU" i="1">
                                      <a:latin typeface="Cambria Math"/>
                                    </a:rPr>
                                  </m:ctrlPr>
                                </m:sSupPr>
                                <m:e>
                                  <m:r>
                                    <a:rPr lang="ru-RU" i="1">
                                      <a:latin typeface="Cambria Math"/>
                                    </a:rPr>
                                    <m:t>𝑒</m:t>
                                  </m:r>
                                </m:e>
                                <m:sup>
                                  <m:d>
                                    <m:dPr>
                                      <m:begChr m:val="["/>
                                      <m:endChr m:val="]"/>
                                      <m:ctrlPr>
                                        <a:rPr lang="ru-RU" i="1">
                                          <a:latin typeface="Cambria Math"/>
                                        </a:rPr>
                                      </m:ctrlPr>
                                    </m:dPr>
                                    <m:e>
                                      <m:r>
                                        <a:rPr lang="ru-RU" i="1">
                                          <a:latin typeface="Cambria Math"/>
                                        </a:rPr>
                                        <m:t>𝑖</m:t>
                                      </m:r>
                                      <m:d>
                                        <m:dPr>
                                          <m:ctrlPr>
                                            <a:rPr lang="ru-RU" i="1">
                                              <a:latin typeface="Cambria Math"/>
                                            </a:rPr>
                                          </m:ctrlPr>
                                        </m:dPr>
                                        <m:e>
                                          <m:r>
                                            <a:rPr lang="ru-RU" i="1">
                                              <a:latin typeface="Cambria Math"/>
                                            </a:rPr>
                                            <m:t>𝑢𝑥</m:t>
                                          </m:r>
                                          <m:r>
                                            <a:rPr lang="ru-RU" i="1">
                                              <a:latin typeface="Cambria Math"/>
                                            </a:rPr>
                                            <m:t>+</m:t>
                                          </m:r>
                                          <m:r>
                                            <a:rPr lang="ru-RU" i="1">
                                              <a:latin typeface="Cambria Math"/>
                                            </a:rPr>
                                            <m:t>𝑧</m:t>
                                          </m:r>
                                          <m:rad>
                                            <m:radPr>
                                              <m:degHide m:val="on"/>
                                              <m:ctrlPr>
                                                <a:rPr lang="ru-RU" i="1">
                                                  <a:latin typeface="Cambria Math"/>
                                                </a:rPr>
                                              </m:ctrlPr>
                                            </m:radPr>
                                            <m:deg/>
                                            <m:e>
                                              <m:sSup>
                                                <m:sSupPr>
                                                  <m:ctrlPr>
                                                    <a:rPr lang="ru-RU" i="1">
                                                      <a:latin typeface="Cambria Math"/>
                                                    </a:rPr>
                                                  </m:ctrlPr>
                                                </m:sSupPr>
                                                <m:e>
                                                  <m:r>
                                                    <a:rPr lang="ru-RU" i="1">
                                                      <a:latin typeface="Cambria Math"/>
                                                    </a:rPr>
                                                    <m:t>𝑘</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e>
                                      </m:d>
                                    </m:e>
                                  </m:d>
                                </m:sup>
                              </m:sSup>
                            </m:num>
                            <m:den>
                              <m:rad>
                                <m:radPr>
                                  <m:degHide m:val="on"/>
                                  <m:ctrlPr>
                                    <a:rPr lang="ru-RU" i="1">
                                      <a:latin typeface="Cambria Math"/>
                                    </a:rPr>
                                  </m:ctrlPr>
                                </m:radPr>
                                <m:deg/>
                                <m:e>
                                  <m:sSup>
                                    <m:sSupPr>
                                      <m:ctrlPr>
                                        <a:rPr lang="ru-RU" i="1">
                                          <a:latin typeface="Cambria Math"/>
                                        </a:rPr>
                                      </m:ctrlPr>
                                    </m:sSupPr>
                                    <m:e>
                                      <m:r>
                                        <a:rPr lang="ru-RU" i="1">
                                          <a:latin typeface="Cambria Math"/>
                                        </a:rPr>
                                        <m:t>𝐾</m:t>
                                      </m:r>
                                    </m:e>
                                    <m:sup>
                                      <m:r>
                                        <a:rPr lang="ru-RU" i="1">
                                          <a:latin typeface="Cambria Math"/>
                                        </a:rPr>
                                        <m:t>2</m:t>
                                      </m:r>
                                    </m:sup>
                                  </m:sSup>
                                  <m:r>
                                    <a:rPr lang="ru-RU" i="1">
                                      <a:latin typeface="Cambria Math"/>
                                    </a:rPr>
                                    <m:t>−</m:t>
                                  </m:r>
                                  <m:sSup>
                                    <m:sSupPr>
                                      <m:ctrlPr>
                                        <a:rPr lang="ru-RU" i="1">
                                          <a:latin typeface="Cambria Math"/>
                                        </a:rPr>
                                      </m:ctrlPr>
                                    </m:sSupPr>
                                    <m:e>
                                      <m:r>
                                        <a:rPr lang="ru-RU" i="1">
                                          <a:latin typeface="Cambria Math"/>
                                        </a:rPr>
                                        <m:t>𝑢</m:t>
                                      </m:r>
                                    </m:e>
                                    <m:sup>
                                      <m:r>
                                        <a:rPr lang="ru-RU" i="1">
                                          <a:latin typeface="Cambria Math"/>
                                        </a:rPr>
                                        <m:t>2</m:t>
                                      </m:r>
                                    </m:sup>
                                  </m:sSup>
                                </m:e>
                              </m:rad>
                            </m:den>
                          </m:f>
                          <m:r>
                            <a:rPr lang="ru-RU" i="1">
                              <a:latin typeface="Cambria Math"/>
                            </a:rPr>
                            <m:t>𝑑𝑢</m:t>
                          </m:r>
                        </m:e>
                      </m:nary>
                    </m:oMath>
                  </m:oMathPara>
                </a14:m>
                <a:endParaRPr lang="en-US" dirty="0" smtClean="0"/>
              </a:p>
              <a:p>
                <a14:m>
                  <m:oMath xmlns:m="http://schemas.openxmlformats.org/officeDocument/2006/math">
                    <m:sSub>
                      <m:sSubPr>
                        <m:ctrlPr>
                          <a:rPr lang="ru-RU" i="1" smtClean="0">
                            <a:latin typeface="Cambria Math"/>
                          </a:rPr>
                        </m:ctrlPr>
                      </m:sSubPr>
                      <m:e>
                        <m:r>
                          <a:rPr lang="ru-RU" i="1">
                            <a:latin typeface="Cambria Math"/>
                          </a:rPr>
                          <m:t>𝑐</m:t>
                        </m:r>
                      </m:e>
                      <m:sub>
                        <m:r>
                          <a:rPr lang="en-US" b="0" i="1" smtClean="0">
                            <a:latin typeface="Cambria Math"/>
                          </a:rPr>
                          <m:t>𝑖𝑐𝑒</m:t>
                        </m:r>
                      </m:sub>
                    </m:sSub>
                    <m:r>
                      <a:rPr lang="ru-RU" i="1">
                        <a:latin typeface="Cambria Math"/>
                      </a:rPr>
                      <m:t>=</m:t>
                    </m:r>
                    <m:f>
                      <m:fPr>
                        <m:ctrlPr>
                          <a:rPr lang="ru-RU" i="1">
                            <a:latin typeface="Cambria Math"/>
                          </a:rPr>
                        </m:ctrlPr>
                      </m:fPr>
                      <m:num>
                        <m:sSup>
                          <m:sSupPr>
                            <m:ctrlPr>
                              <a:rPr lang="ru-RU" i="1">
                                <a:latin typeface="Cambria Math"/>
                              </a:rPr>
                            </m:ctrlPr>
                          </m:sSupPr>
                          <m:e>
                            <m:r>
                              <a:rPr lang="ru-RU" i="1">
                                <a:latin typeface="Cambria Math"/>
                              </a:rPr>
                              <m:t>𝜔</m:t>
                            </m:r>
                          </m:e>
                          <m:sup>
                            <m:r>
                              <a:rPr lang="ru-RU" i="1">
                                <a:latin typeface="Cambria Math"/>
                              </a:rPr>
                              <m:t>2</m:t>
                            </m:r>
                          </m:sup>
                        </m:sSup>
                        <m:r>
                          <a:rPr lang="ru-RU" i="1">
                            <a:latin typeface="Cambria Math"/>
                          </a:rPr>
                          <m:t>𝑔</m:t>
                        </m:r>
                      </m:num>
                      <m:den>
                        <m:r>
                          <a:rPr lang="ru-RU" i="1">
                            <a:latin typeface="Cambria Math"/>
                          </a:rPr>
                          <m:t>𝑀</m:t>
                        </m:r>
                      </m:den>
                    </m:f>
                  </m:oMath>
                </a14:m>
                <a:r>
                  <a:rPr lang="ru-RU" dirty="0"/>
                  <a:t> - </a:t>
                </a:r>
                <a:r>
                  <a:rPr lang="en-US" dirty="0" smtClean="0"/>
                  <a:t>velocity </a:t>
                </a:r>
                <a:r>
                  <a:rPr lang="en-US" dirty="0"/>
                  <a:t>of bending waves in ice</a:t>
                </a:r>
                <a:endParaRPr lang="ru-RU" dirty="0" smtClean="0"/>
              </a:p>
              <a:p>
                <a14:m>
                  <m:oMath xmlns:m="http://schemas.openxmlformats.org/officeDocument/2006/math">
                    <m:r>
                      <a:rPr lang="ru-RU" i="1" smtClean="0">
                        <a:latin typeface="Cambria Math"/>
                      </a:rPr>
                      <m:t>𝑐</m:t>
                    </m:r>
                  </m:oMath>
                </a14:m>
                <a:r>
                  <a:rPr lang="ru-RU" dirty="0"/>
                  <a:t> — </a:t>
                </a:r>
                <a:r>
                  <a:rPr lang="en-US" dirty="0"/>
                  <a:t>velocity of longitudinal waves in water</a:t>
                </a:r>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133960" y="419034"/>
                <a:ext cx="9141416" cy="5542736"/>
              </a:xfrm>
              <a:prstGeom prst="rect">
                <a:avLst/>
              </a:prstGeom>
              <a:blipFill rotWithShape="1">
                <a:blip r:embed="rId2"/>
                <a:stretch>
                  <a:fillRect l="-533" t="-550" b="-880"/>
                </a:stretch>
              </a:blipFill>
            </p:spPr>
            <p:txBody>
              <a:bodyPr/>
              <a:lstStyle/>
              <a:p>
                <a:r>
                  <a:rPr lang="ru-RU">
                    <a:noFill/>
                  </a:rPr>
                  <a:t> </a:t>
                </a:r>
              </a:p>
            </p:txBody>
          </p:sp>
        </mc:Fallback>
      </mc:AlternateContent>
    </p:spTree>
    <p:extLst>
      <p:ext uri="{BB962C8B-B14F-4D97-AF65-F5344CB8AC3E}">
        <p14:creationId xmlns:p14="http://schemas.microsoft.com/office/powerpoint/2010/main" val="398368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1343187" y="2154844"/>
                <a:ext cx="9141416" cy="20793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a:rPr>
                        <m:t>𝛷</m:t>
                      </m:r>
                      <m:d>
                        <m:dPr>
                          <m:ctrlPr>
                            <a:rPr lang="ru-RU" sz="3200" i="1">
                              <a:latin typeface="Cambria Math"/>
                            </a:rPr>
                          </m:ctrlPr>
                        </m:dPr>
                        <m:e>
                          <m:r>
                            <a:rPr lang="ru-RU" sz="3200" i="1">
                              <a:latin typeface="Cambria Math"/>
                            </a:rPr>
                            <m:t>𝑀</m:t>
                          </m:r>
                        </m:e>
                      </m:d>
                      <m:r>
                        <a:rPr lang="ru-RU" sz="3200" i="1">
                          <a:latin typeface="Cambria Math"/>
                        </a:rPr>
                        <m:t>=</m:t>
                      </m:r>
                      <m:sSub>
                        <m:sSubPr>
                          <m:ctrlPr>
                            <a:rPr lang="ru-RU" sz="3200" i="1">
                              <a:latin typeface="Cambria Math"/>
                            </a:rPr>
                          </m:ctrlPr>
                        </m:sSubPr>
                        <m:e>
                          <m:r>
                            <a:rPr lang="ru-RU" sz="3200" i="1">
                              <a:latin typeface="Cambria Math"/>
                            </a:rPr>
                            <m:t>𝐺</m:t>
                          </m:r>
                        </m:e>
                        <m:sub>
                          <m:r>
                            <a:rPr lang="ru-RU" sz="3200" i="1">
                              <a:latin typeface="Cambria Math"/>
                            </a:rPr>
                            <m:t>h</m:t>
                          </m:r>
                          <m:r>
                            <a:rPr lang="ru-RU" sz="3200" i="1">
                              <a:latin typeface="Cambria Math"/>
                            </a:rPr>
                            <m:t>1</m:t>
                          </m:r>
                        </m:sub>
                      </m:sSub>
                      <m:r>
                        <a:rPr lang="ru-RU" sz="3200" i="1">
                          <a:latin typeface="Cambria Math"/>
                        </a:rPr>
                        <m:t>+</m:t>
                      </m:r>
                      <m:sSub>
                        <m:sSubPr>
                          <m:ctrlPr>
                            <a:rPr lang="ru-RU" sz="3200" i="1">
                              <a:latin typeface="Cambria Math"/>
                            </a:rPr>
                          </m:ctrlPr>
                        </m:sSubPr>
                        <m:e>
                          <m:r>
                            <a:rPr lang="ru-RU" sz="3200" i="1">
                              <a:latin typeface="Cambria Math"/>
                            </a:rPr>
                            <m:t>𝐺</m:t>
                          </m:r>
                        </m:e>
                        <m:sub>
                          <m:r>
                            <a:rPr lang="ru-RU" sz="3200" i="1">
                              <a:latin typeface="Cambria Math"/>
                            </a:rPr>
                            <m:t>h</m:t>
                          </m:r>
                          <m:r>
                            <a:rPr lang="ru-RU" sz="3200" i="1">
                              <a:latin typeface="Cambria Math"/>
                            </a:rPr>
                            <m:t>2</m:t>
                          </m:r>
                        </m:sub>
                      </m:sSub>
                      <m:r>
                        <a:rPr lang="ru-RU" sz="3200" i="1">
                          <a:latin typeface="Cambria Math"/>
                        </a:rPr>
                        <m:t>+</m:t>
                      </m:r>
                      <m:sSub>
                        <m:sSubPr>
                          <m:ctrlPr>
                            <a:rPr lang="ru-RU" sz="3200" i="1">
                              <a:latin typeface="Cambria Math"/>
                            </a:rPr>
                          </m:ctrlPr>
                        </m:sSubPr>
                        <m:e>
                          <m:r>
                            <a:rPr lang="ru-RU" sz="3200" i="1">
                              <a:latin typeface="Cambria Math"/>
                            </a:rPr>
                            <m:t>𝐺</m:t>
                          </m:r>
                        </m:e>
                        <m:sub>
                          <m:r>
                            <a:rPr lang="ru-RU" sz="3200" i="1">
                              <a:latin typeface="Cambria Math"/>
                            </a:rPr>
                            <m:t>h</m:t>
                          </m:r>
                          <m:r>
                            <a:rPr lang="ru-RU" sz="3200" i="1">
                              <a:latin typeface="Cambria Math"/>
                            </a:rPr>
                            <m:t>3</m:t>
                          </m:r>
                        </m:sub>
                      </m:sSub>
                      <m:r>
                        <a:rPr lang="ru-RU" sz="3200" i="1">
                          <a:latin typeface="Cambria Math"/>
                        </a:rPr>
                        <m:t>+</m:t>
                      </m:r>
                      <m:sSub>
                        <m:sSubPr>
                          <m:ctrlPr>
                            <a:rPr lang="ru-RU" sz="3200" i="1">
                              <a:latin typeface="Cambria Math"/>
                            </a:rPr>
                          </m:ctrlPr>
                        </m:sSubPr>
                        <m:e>
                          <m:r>
                            <a:rPr lang="ru-RU" sz="3200" i="1">
                              <a:latin typeface="Cambria Math"/>
                            </a:rPr>
                            <m:t>𝐺</m:t>
                          </m:r>
                        </m:e>
                        <m:sub>
                          <m:r>
                            <a:rPr lang="ru-RU" sz="3200" i="1">
                              <a:latin typeface="Cambria Math"/>
                            </a:rPr>
                            <m:t>h</m:t>
                          </m:r>
                          <m:r>
                            <a:rPr lang="ru-RU" sz="3200" i="1">
                              <a:latin typeface="Cambria Math"/>
                            </a:rPr>
                            <m:t>4</m:t>
                          </m:r>
                        </m:sub>
                      </m:sSub>
                    </m:oMath>
                  </m:oMathPara>
                </a14:m>
                <a:endParaRPr lang="ru-RU" sz="3200" dirty="0">
                  <a:effectLst/>
                </a:endParaRPr>
              </a:p>
              <a:p>
                <a:r>
                  <a:rPr lang="ru-RU" sz="3200" b="1" dirty="0"/>
                  <a:t> </a:t>
                </a:r>
                <a:endParaRPr lang="ru-RU" sz="3200" dirty="0">
                  <a:effectLst/>
                </a:endParaRPr>
              </a:p>
              <a:p>
                <a:pPr/>
                <a14:m>
                  <m:oMathPara xmlns:m="http://schemas.openxmlformats.org/officeDocument/2006/math">
                    <m:oMathParaPr>
                      <m:jc m:val="centerGroup"/>
                    </m:oMathParaPr>
                    <m:oMath xmlns:m="http://schemas.openxmlformats.org/officeDocument/2006/math">
                      <m:r>
                        <a:rPr lang="ru-RU" sz="3200" i="1">
                          <a:latin typeface="Cambria Math"/>
                        </a:rPr>
                        <m:t>𝑉</m:t>
                      </m:r>
                      <m:r>
                        <a:rPr lang="ru-RU" sz="3200" i="1">
                          <a:latin typeface="Cambria Math"/>
                        </a:rPr>
                        <m:t>𝛷</m:t>
                      </m:r>
                      <m:d>
                        <m:dPr>
                          <m:ctrlPr>
                            <a:rPr lang="ru-RU" sz="3200" i="1">
                              <a:latin typeface="Cambria Math"/>
                            </a:rPr>
                          </m:ctrlPr>
                        </m:dPr>
                        <m:e>
                          <m:r>
                            <a:rPr lang="ru-RU" sz="3200" i="1">
                              <a:latin typeface="Cambria Math"/>
                            </a:rPr>
                            <m:t>𝑀</m:t>
                          </m:r>
                        </m:e>
                      </m:d>
                      <m:r>
                        <a:rPr lang="ru-RU" sz="3200" i="1">
                          <a:latin typeface="Cambria Math"/>
                        </a:rPr>
                        <m:t>=</m:t>
                      </m:r>
                      <m:rad>
                        <m:radPr>
                          <m:degHide m:val="on"/>
                          <m:ctrlPr>
                            <a:rPr lang="ru-RU" sz="3200" i="1">
                              <a:latin typeface="Cambria Math"/>
                            </a:rPr>
                          </m:ctrlPr>
                        </m:radPr>
                        <m:deg/>
                        <m:e>
                          <m:r>
                            <a:rPr lang="ru-RU" sz="3200" i="1">
                              <a:latin typeface="Cambria Math"/>
                            </a:rPr>
                            <m:t>𝑅</m:t>
                          </m:r>
                          <m:r>
                            <a:rPr lang="ru-RU" sz="3200" i="1">
                              <a:latin typeface="Cambria Math"/>
                            </a:rPr>
                            <m:t>е</m:t>
                          </m:r>
                          <m:sSup>
                            <m:sSupPr>
                              <m:ctrlPr>
                                <a:rPr lang="ru-RU" sz="3200" i="1">
                                  <a:latin typeface="Cambria Math"/>
                                </a:rPr>
                              </m:ctrlPr>
                            </m:sSupPr>
                            <m:e>
                              <m:d>
                                <m:dPr>
                                  <m:ctrlPr>
                                    <a:rPr lang="ru-RU" sz="3200" i="1">
                                      <a:latin typeface="Cambria Math"/>
                                    </a:rPr>
                                  </m:ctrlPr>
                                </m:dPr>
                                <m:e>
                                  <m:r>
                                    <a:rPr lang="ru-RU" sz="3200" i="1">
                                      <a:latin typeface="Cambria Math"/>
                                    </a:rPr>
                                    <m:t>𝛷</m:t>
                                  </m:r>
                                  <m:d>
                                    <m:dPr>
                                      <m:ctrlPr>
                                        <a:rPr lang="ru-RU" sz="3200" i="1">
                                          <a:latin typeface="Cambria Math"/>
                                        </a:rPr>
                                      </m:ctrlPr>
                                    </m:dPr>
                                    <m:e>
                                      <m:r>
                                        <a:rPr lang="ru-RU" sz="3200" i="1">
                                          <a:latin typeface="Cambria Math"/>
                                        </a:rPr>
                                        <m:t>𝑀</m:t>
                                      </m:r>
                                    </m:e>
                                  </m:d>
                                </m:e>
                              </m:d>
                            </m:e>
                            <m:sup>
                              <m:r>
                                <a:rPr lang="ru-RU" sz="3200" i="1">
                                  <a:latin typeface="Cambria Math"/>
                                </a:rPr>
                                <m:t>2</m:t>
                              </m:r>
                            </m:sup>
                          </m:sSup>
                          <m:r>
                            <a:rPr lang="ru-RU" sz="3200" i="1">
                              <a:latin typeface="Cambria Math"/>
                            </a:rPr>
                            <m:t>+</m:t>
                          </m:r>
                          <m:r>
                            <a:rPr lang="ru-RU" sz="3200" i="1">
                              <a:latin typeface="Cambria Math"/>
                            </a:rPr>
                            <m:t>𝐼𝑚</m:t>
                          </m:r>
                          <m:sSup>
                            <m:sSupPr>
                              <m:ctrlPr>
                                <a:rPr lang="ru-RU" sz="3200" i="1">
                                  <a:latin typeface="Cambria Math"/>
                                </a:rPr>
                              </m:ctrlPr>
                            </m:sSupPr>
                            <m:e>
                              <m:d>
                                <m:dPr>
                                  <m:ctrlPr>
                                    <a:rPr lang="ru-RU" sz="3200" i="1">
                                      <a:latin typeface="Cambria Math"/>
                                    </a:rPr>
                                  </m:ctrlPr>
                                </m:dPr>
                                <m:e>
                                  <m:r>
                                    <a:rPr lang="ru-RU" sz="3200" i="1">
                                      <a:latin typeface="Cambria Math"/>
                                    </a:rPr>
                                    <m:t>𝛷</m:t>
                                  </m:r>
                                  <m:d>
                                    <m:dPr>
                                      <m:ctrlPr>
                                        <a:rPr lang="ru-RU" sz="3200" i="1">
                                          <a:latin typeface="Cambria Math"/>
                                        </a:rPr>
                                      </m:ctrlPr>
                                    </m:dPr>
                                    <m:e>
                                      <m:r>
                                        <a:rPr lang="ru-RU" sz="3200" i="1">
                                          <a:latin typeface="Cambria Math"/>
                                        </a:rPr>
                                        <m:t>𝑀</m:t>
                                      </m:r>
                                    </m:e>
                                  </m:d>
                                </m:e>
                              </m:d>
                            </m:e>
                            <m:sup>
                              <m:r>
                                <a:rPr lang="ru-RU" sz="3200" i="1">
                                  <a:latin typeface="Cambria Math"/>
                                </a:rPr>
                                <m:t>2</m:t>
                              </m:r>
                            </m:sup>
                          </m:sSup>
                        </m:e>
                      </m:rad>
                    </m:oMath>
                  </m:oMathPara>
                </a14:m>
                <a:endParaRPr lang="ru-RU" sz="32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343187" y="2154844"/>
                <a:ext cx="9141416" cy="2079352"/>
              </a:xfrm>
              <a:prstGeom prst="rect">
                <a:avLst/>
              </a:prstGeo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1812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mc="http://schemas.openxmlformats.org/markup-compatibility/2006" xmlns:a14="http://schemas.microsoft.com/office/drawing/2010/main" xmlns="" xmlns:a16="http://schemas.microsoft.com/office/drawing/2014/main" id="{3514D875-5F44-43B2-84F9-6C12DC69DF09}"/>
              </a:ext>
            </a:extLst>
          </p:cNvPr>
          <p:cNvSpPr>
            <a:spLocks noGrp="1"/>
          </p:cNvSpPr>
          <p:nvPr>
            <p:ph type="title"/>
          </p:nvPr>
        </p:nvSpPr>
        <p:spPr>
          <a:xfrm>
            <a:off x="0" y="365125"/>
            <a:ext cx="12192000" cy="1325563"/>
          </a:xfrm>
        </p:spPr>
        <p:txBody>
          <a:bodyPr>
            <a:noAutofit/>
          </a:bodyPr>
          <a:lstStyle/>
          <a:p>
            <a:r>
              <a:rPr lang="en-US" sz="2800" dirty="0"/>
              <a:t>Calculated pressure distribution of a point emitter: PP0(x) – in free space, PP1(x) – taking into account reflection from a layer of sea ice, thickness d = 0.1 m; PP2(x) – taking into account reflection from a layer of sea ice, thickness d → 0</a:t>
            </a:r>
            <a:r>
              <a:rPr lang="ru-RU" sz="2800" dirty="0" smtClean="0"/>
              <a:t>.</a:t>
            </a:r>
            <a:r>
              <a:rPr lang="ru-RU" sz="2800" dirty="0"/>
              <a:t/>
            </a:r>
            <a:br>
              <a:rPr lang="ru-RU" sz="2800" dirty="0"/>
            </a:br>
            <a:endParaRPr lang="ru-RU" sz="2800" dirty="0"/>
          </a:p>
        </p:txBody>
      </p:sp>
      <p:pic>
        <p:nvPicPr>
          <p:cNvPr id="4" name="Рисунок 3">
            <a:extLst>
              <a:ext uri="{FF2B5EF4-FFF2-40B4-BE49-F238E27FC236}">
                <a16:creationId xmlns="" xmlns:a16="http://schemas.microsoft.com/office/drawing/2014/main" id="{CED0BAF0-7BD1-4302-979B-45F6BF3E2D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3704" y="1596887"/>
            <a:ext cx="11224591" cy="5261113"/>
          </a:xfrm>
          <a:prstGeom prst="rect">
            <a:avLst/>
          </a:prstGeom>
          <a:noFill/>
          <a:ln>
            <a:noFill/>
          </a:ln>
        </p:spPr>
      </p:pic>
    </p:spTree>
    <p:extLst>
      <p:ext uri="{BB962C8B-B14F-4D97-AF65-F5344CB8AC3E}">
        <p14:creationId xmlns:p14="http://schemas.microsoft.com/office/powerpoint/2010/main" val="37383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mc="http://schemas.openxmlformats.org/markup-compatibility/2006" xmlns:a14="http://schemas.microsoft.com/office/drawing/2010/main" xmlns="" xmlns:a16="http://schemas.microsoft.com/office/drawing/2014/main" id="{3474484B-2405-4E26-8044-C92FCF6E5D05}"/>
              </a:ext>
            </a:extLst>
          </p:cNvPr>
          <p:cNvSpPr>
            <a:spLocks noGrp="1"/>
          </p:cNvSpPr>
          <p:nvPr>
            <p:ph type="title"/>
          </p:nvPr>
        </p:nvSpPr>
        <p:spPr/>
        <p:txBody>
          <a:bodyPr>
            <a:noAutofit/>
          </a:bodyPr>
          <a:lstStyle/>
          <a:p>
            <a:r>
              <a:rPr lang="en-US" sz="3200" dirty="0"/>
              <a:t>Calculated pressure distribution of a point emitter: PP1(x) – passed through a layer of sea ice, thickness d = 0.1 m; PP2(x) – passed through a layer of sea ice, thickness d → 0.</a:t>
            </a:r>
            <a:endParaRPr lang="ru-RU" sz="3200" dirty="0"/>
          </a:p>
        </p:txBody>
      </p:sp>
      <p:pic>
        <p:nvPicPr>
          <p:cNvPr id="4" name="Рисунок 3">
            <a:extLst>
              <a:ext uri="{FF2B5EF4-FFF2-40B4-BE49-F238E27FC236}">
                <a16:creationId xmlns="" xmlns:a16="http://schemas.microsoft.com/office/drawing/2014/main" id="{3AACA91E-4CBF-40F8-AFB3-C4AA091EA3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42134"/>
            <a:ext cx="12192000" cy="4915866"/>
          </a:xfrm>
          <a:prstGeom prst="rect">
            <a:avLst/>
          </a:prstGeom>
          <a:noFill/>
          <a:ln>
            <a:noFill/>
          </a:ln>
        </p:spPr>
      </p:pic>
    </p:spTree>
    <p:extLst>
      <p:ext uri="{BB962C8B-B14F-4D97-AF65-F5344CB8AC3E}">
        <p14:creationId xmlns:p14="http://schemas.microsoft.com/office/powerpoint/2010/main" val="36044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6B6D04E9-D42B-44F9-807A-FD028B36BF4F}"/>
              </a:ext>
            </a:extLst>
          </p:cNvPr>
          <p:cNvSpPr/>
          <p:nvPr/>
        </p:nvSpPr>
        <p:spPr>
          <a:xfrm>
            <a:off x="329515" y="354946"/>
            <a:ext cx="11541210" cy="1077218"/>
          </a:xfrm>
          <a:prstGeom prst="rect">
            <a:avLst/>
          </a:prstGeom>
        </p:spPr>
        <p:txBody>
          <a:bodyPr wrap="square">
            <a:spAutoFit/>
          </a:bodyPr>
          <a:lstStyle/>
          <a:p>
            <a:pPr algn="just"/>
            <a:r>
              <a:rPr lang="en-US" sz="3200" dirty="0"/>
              <a:t>Experimental studies were carried out on the following </a:t>
            </a:r>
            <a:r>
              <a:rPr lang="en-US" sz="3200" dirty="0" err="1"/>
              <a:t>hydroacoustic</a:t>
            </a:r>
            <a:r>
              <a:rPr lang="en-US" sz="3200" dirty="0"/>
              <a:t> and electromagnetic systems</a:t>
            </a:r>
            <a:r>
              <a:rPr lang="ru-RU" sz="3200" dirty="0" smtClean="0"/>
              <a:t>:</a:t>
            </a:r>
            <a:endParaRPr lang="ru-RU" sz="3200" dirty="0"/>
          </a:p>
        </p:txBody>
      </p:sp>
      <p:pic>
        <p:nvPicPr>
          <p:cNvPr id="3" name="Рисунок 2"/>
          <p:cNvPicPr/>
          <p:nvPr/>
        </p:nvPicPr>
        <p:blipFill>
          <a:blip r:embed="rId2" cstate="print"/>
          <a:srcRect/>
          <a:stretch>
            <a:fillRect/>
          </a:stretch>
        </p:blipFill>
        <p:spPr bwMode="auto">
          <a:xfrm>
            <a:off x="329515" y="1602113"/>
            <a:ext cx="5274310" cy="3340735"/>
          </a:xfrm>
          <a:prstGeom prst="rect">
            <a:avLst/>
          </a:prstGeom>
          <a:noFill/>
          <a:ln w="9525">
            <a:noFill/>
            <a:miter lim="800000"/>
            <a:headEnd/>
            <a:tailEnd/>
          </a:ln>
        </p:spPr>
      </p:pic>
      <p:pic>
        <p:nvPicPr>
          <p:cNvPr id="4" name="Рисунок 3" descr="C:\Users\korochentsev.vi\Desktop\флешка\статьи лед\IMG_20230316_1403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2113"/>
            <a:ext cx="5274310" cy="3954780"/>
          </a:xfrm>
          <a:prstGeom prst="rect">
            <a:avLst/>
          </a:prstGeom>
          <a:noFill/>
          <a:ln>
            <a:noFill/>
          </a:ln>
        </p:spPr>
      </p:pic>
    </p:spTree>
    <p:extLst>
      <p:ext uri="{BB962C8B-B14F-4D97-AF65-F5344CB8AC3E}">
        <p14:creationId xmlns:p14="http://schemas.microsoft.com/office/powerpoint/2010/main" val="139854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152" y="0"/>
            <a:ext cx="9144000" cy="6858000"/>
          </a:xfrm>
          <a:prstGeom prst="rect">
            <a:avLst/>
          </a:prstGeom>
        </p:spPr>
      </p:pic>
    </p:spTree>
    <p:extLst>
      <p:ext uri="{BB962C8B-B14F-4D97-AF65-F5344CB8AC3E}">
        <p14:creationId xmlns:p14="http://schemas.microsoft.com/office/powerpoint/2010/main" val="227963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3921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4" descr="Изображение выглядит как небо, человек, внешний, стоит&#10;&#10;Автоматически созданное описание">
            <a:extLst>
              <a:ext uri="{FF2B5EF4-FFF2-40B4-BE49-F238E27FC236}">
                <a16:creationId xmlns="" xmlns:a16="http://schemas.microsoft.com/office/drawing/2014/main" id="{C250C872-5906-481C-B32C-F8A614A15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08670" y="1"/>
            <a:ext cx="9374659" cy="6857999"/>
          </a:xfrm>
          <a:prstGeom prst="rect">
            <a:avLst/>
          </a:prstGeom>
        </p:spPr>
      </p:pic>
    </p:spTree>
    <p:extLst>
      <p:ext uri="{BB962C8B-B14F-4D97-AF65-F5344CB8AC3E}">
        <p14:creationId xmlns:p14="http://schemas.microsoft.com/office/powerpoint/2010/main" val="184050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813708" y="2166937"/>
            <a:ext cx="10515600" cy="2470377"/>
          </a:xfrm>
        </p:spPr>
        <p:txBody>
          <a:bodyPr>
            <a:normAutofit/>
          </a:bodyPr>
          <a:lstStyle/>
          <a:p>
            <a:pPr marL="0" indent="0" algn="just" eaLnBrk="1" hangingPunct="1">
              <a:buNone/>
            </a:pPr>
            <a:r>
              <a:rPr lang="en-US" altLang="ru-RU" b="1" dirty="0" smtClean="0"/>
              <a:t>Goal</a:t>
            </a:r>
            <a:endParaRPr lang="ru-RU" altLang="ru-RU" b="1" dirty="0" smtClean="0"/>
          </a:p>
          <a:p>
            <a:pPr marL="0" indent="0" algn="just">
              <a:buNone/>
            </a:pPr>
            <a:r>
              <a:rPr lang="en-US" altLang="ru-RU" dirty="0"/>
              <a:t>Development of adaptive synthesis methods that will allow the formation of specified radiation patterns when boundary conditions change on mobile carriers.</a:t>
            </a:r>
            <a:endParaRPr lang="ru-RU" altLang="ru-RU" dirty="0" smtClean="0"/>
          </a:p>
        </p:txBody>
      </p:sp>
    </p:spTree>
    <p:extLst>
      <p:ext uri="{BB962C8B-B14F-4D97-AF65-F5344CB8AC3E}">
        <p14:creationId xmlns:p14="http://schemas.microsoft.com/office/powerpoint/2010/main" val="575139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838200" y="1456644"/>
            <a:ext cx="10515600" cy="3311298"/>
          </a:xfrm>
        </p:spPr>
        <p:txBody>
          <a:bodyPr>
            <a:normAutofit/>
          </a:bodyPr>
          <a:lstStyle/>
          <a:p>
            <a:pPr marL="0" indent="0" algn="just" eaLnBrk="1" hangingPunct="1">
              <a:buNone/>
            </a:pPr>
            <a:r>
              <a:rPr lang="en-US" altLang="ru-RU" b="1" dirty="0" smtClean="0"/>
              <a:t>Results</a:t>
            </a:r>
            <a:endParaRPr lang="ru-RU" altLang="ru-RU" b="1" dirty="0" smtClean="0"/>
          </a:p>
          <a:p>
            <a:pPr marL="0" indent="0" algn="just">
              <a:buNone/>
            </a:pPr>
            <a:r>
              <a:rPr lang="en-US" altLang="ru-RU" dirty="0"/>
              <a:t>Analytical, correct expressions are obtained. Numerical experiments were carried out for various boundary conditions on ice surfaces. It is shown that the solutions obtained make it possible to carry out calculations on computers of average </a:t>
            </a:r>
            <a:r>
              <a:rPr lang="en-US" altLang="ru-RU" dirty="0" smtClean="0"/>
              <a:t>power.</a:t>
            </a:r>
          </a:p>
          <a:p>
            <a:pPr marL="0" indent="0" algn="just">
              <a:buNone/>
            </a:pPr>
            <a:r>
              <a:rPr lang="en-US" altLang="ru-RU" dirty="0" smtClean="0"/>
              <a:t>The </a:t>
            </a:r>
            <a:r>
              <a:rPr lang="en-US" altLang="ru-RU" dirty="0"/>
              <a:t>results obtained can be used in the development and design of adaptive antennas.</a:t>
            </a:r>
            <a:endParaRPr lang="ru-RU" altLang="ru-RU" dirty="0" smtClean="0"/>
          </a:p>
        </p:txBody>
      </p:sp>
    </p:spTree>
    <p:extLst>
      <p:ext uri="{BB962C8B-B14F-4D97-AF65-F5344CB8AC3E}">
        <p14:creationId xmlns:p14="http://schemas.microsoft.com/office/powerpoint/2010/main" val="2348302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830036" y="2877230"/>
            <a:ext cx="10515600" cy="1392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smtClean="0"/>
              <a:t>Данная </a:t>
            </a:r>
            <a:r>
              <a:rPr lang="ru-RU" dirty="0"/>
              <a:t>работа выполнена в рамках государственного задания </a:t>
            </a:r>
            <a:r>
              <a:rPr lang="ru-RU" dirty="0" err="1"/>
              <a:t>Минобрнауки</a:t>
            </a:r>
            <a:r>
              <a:rPr lang="ru-RU" dirty="0"/>
              <a:t> России в сфере научной деятельности по проекту № FZNS-2023-0008.</a:t>
            </a:r>
          </a:p>
        </p:txBody>
      </p:sp>
    </p:spTree>
    <p:extLst>
      <p:ext uri="{BB962C8B-B14F-4D97-AF65-F5344CB8AC3E}">
        <p14:creationId xmlns:p14="http://schemas.microsoft.com/office/powerpoint/2010/main" val="109788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A1F64B-29BF-466E-8A33-BAF5098D6440}"/>
              </a:ext>
            </a:extLst>
          </p:cNvPr>
          <p:cNvSpPr>
            <a:spLocks noGrp="1"/>
          </p:cNvSpPr>
          <p:nvPr>
            <p:ph type="title"/>
          </p:nvPr>
        </p:nvSpPr>
        <p:spPr>
          <a:xfrm>
            <a:off x="688720" y="2597685"/>
            <a:ext cx="10515600" cy="1325563"/>
          </a:xfrm>
        </p:spPr>
        <p:txBody>
          <a:bodyPr>
            <a:normAutofit/>
          </a:bodyPr>
          <a:lstStyle/>
          <a:p>
            <a:pPr algn="ctr"/>
            <a:r>
              <a:rPr lang="en-US" sz="4800" dirty="0" smtClean="0"/>
              <a:t>Thank you </a:t>
            </a:r>
            <a:r>
              <a:rPr lang="en-US" sz="4800" smtClean="0"/>
              <a:t>for attention</a:t>
            </a:r>
            <a:r>
              <a:rPr lang="ru-RU" sz="4800" smtClean="0"/>
              <a:t>!</a:t>
            </a:r>
            <a:endParaRPr lang="ru-RU" sz="4800" dirty="0"/>
          </a:p>
        </p:txBody>
      </p:sp>
    </p:spTree>
    <p:extLst>
      <p:ext uri="{BB962C8B-B14F-4D97-AF65-F5344CB8AC3E}">
        <p14:creationId xmlns:p14="http://schemas.microsoft.com/office/powerpoint/2010/main" val="373512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821872" y="697367"/>
            <a:ext cx="10515600" cy="5409519"/>
          </a:xfrm>
        </p:spPr>
        <p:txBody>
          <a:bodyPr>
            <a:normAutofit/>
          </a:bodyPr>
          <a:lstStyle/>
          <a:p>
            <a:pPr marL="0" indent="0" algn="just">
              <a:buNone/>
            </a:pPr>
            <a:r>
              <a:rPr lang="en-US" altLang="ru-RU" b="1" dirty="0"/>
              <a:t>Materials and </a:t>
            </a:r>
            <a:r>
              <a:rPr lang="en-US" altLang="ru-RU" b="1" dirty="0" smtClean="0"/>
              <a:t>methods</a:t>
            </a:r>
          </a:p>
          <a:p>
            <a:pPr marL="0" indent="0" algn="just">
              <a:buNone/>
            </a:pPr>
            <a:r>
              <a:rPr lang="en-US" altLang="ru-RU" dirty="0"/>
              <a:t>A new synthesis method, which consists in adapting mathematical algorithms that make it possible to calculate the optimal radiation pattern, which takes into account changes in boundary conditions in time and space. The mathematical apparatus of the synthesis is the </a:t>
            </a:r>
            <a:r>
              <a:rPr lang="en-US" altLang="ru-RU" dirty="0" err="1"/>
              <a:t>Fredholm</a:t>
            </a:r>
            <a:r>
              <a:rPr lang="en-US" altLang="ru-RU" dirty="0"/>
              <a:t> integral equations of the first kind. The kernel of the integral equation is represented by the sum of directed Green's functions. Ill-posed </a:t>
            </a:r>
            <a:r>
              <a:rPr lang="en-US" altLang="ru-RU" dirty="0" smtClean="0"/>
              <a:t>problems</a:t>
            </a:r>
            <a:r>
              <a:rPr lang="ru-RU" altLang="ru-RU" dirty="0" smtClean="0"/>
              <a:t> </a:t>
            </a:r>
            <a:r>
              <a:rPr lang="en-US" altLang="ru-RU" dirty="0"/>
              <a:t>(according to J. </a:t>
            </a:r>
            <a:r>
              <a:rPr lang="en-US" altLang="ru-RU" dirty="0" err="1"/>
              <a:t>Hadamard</a:t>
            </a:r>
            <a:r>
              <a:rPr lang="en-US" altLang="ru-RU" dirty="0"/>
              <a:t>)</a:t>
            </a:r>
            <a:r>
              <a:rPr lang="en-US" altLang="ru-RU" dirty="0" smtClean="0"/>
              <a:t> </a:t>
            </a:r>
            <a:r>
              <a:rPr lang="en-US" altLang="ru-RU" dirty="0"/>
              <a:t>are solved by various regularization methods. In this case, various proximity criteria are established between the given and implemented radiation patterns. In this work, root mean square proximity criteria are used.</a:t>
            </a:r>
            <a:endParaRPr lang="ru-RU" altLang="ru-RU" dirty="0" smtClean="0"/>
          </a:p>
        </p:txBody>
      </p:sp>
    </p:spTree>
    <p:extLst>
      <p:ext uri="{BB962C8B-B14F-4D97-AF65-F5344CB8AC3E}">
        <p14:creationId xmlns:p14="http://schemas.microsoft.com/office/powerpoint/2010/main" val="3033746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ис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180975"/>
            <a:ext cx="6618287"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Прямоугольник 1"/>
              <p:cNvSpPr/>
              <p:nvPr/>
            </p:nvSpPr>
            <p:spPr>
              <a:xfrm>
                <a:off x="738750" y="2932123"/>
                <a:ext cx="10280543" cy="2210926"/>
              </a:xfrm>
              <a:prstGeom prst="rect">
                <a:avLst/>
              </a:prstGeom>
            </p:spPr>
            <p:txBody>
              <a:bodyPr wrap="square">
                <a:spAutoFit/>
              </a:bodyPr>
              <a:lstStyle/>
              <a:p>
                <a:pPr>
                  <a:lnSpc>
                    <a:spcPct val="107000"/>
                  </a:lnSpc>
                  <a:spcAft>
                    <a:spcPts val="800"/>
                  </a:spcAft>
                </a:pPr>
                <a14:m>
                  <m:oMath xmlns:m="http://schemas.openxmlformats.org/officeDocument/2006/math">
                    <m:r>
                      <a:rPr lang="ru-RU" sz="2800" i="1" smtClean="0">
                        <a:effectLst/>
                        <a:latin typeface="Cambria Math"/>
                        <a:ea typeface="Calibri"/>
                        <a:cs typeface="Calibri"/>
                      </a:rPr>
                      <m:t>𝛷</m:t>
                    </m:r>
                    <m:d>
                      <m:dPr>
                        <m:ctrlPr>
                          <a:rPr lang="ru-RU" sz="2800" i="1">
                            <a:effectLst/>
                            <a:latin typeface="Cambria Math"/>
                            <a:ea typeface="Calibri"/>
                            <a:cs typeface="Calibri"/>
                          </a:rPr>
                        </m:ctrlPr>
                      </m:dPr>
                      <m:e>
                        <m:r>
                          <a:rPr lang="ru-RU" sz="2800" i="1">
                            <a:effectLst/>
                            <a:latin typeface="Cambria Math"/>
                            <a:ea typeface="Calibri"/>
                            <a:cs typeface="Calibri"/>
                          </a:rPr>
                          <m:t>𝑀</m:t>
                        </m:r>
                      </m:e>
                    </m:d>
                    <m:r>
                      <a:rPr lang="ru-RU" sz="2800" i="1">
                        <a:effectLst/>
                        <a:latin typeface="Cambria Math"/>
                        <a:ea typeface="Calibri"/>
                        <a:cs typeface="Calibri"/>
                      </a:rPr>
                      <m:t>=</m:t>
                    </m:r>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1</m:t>
                        </m:r>
                      </m:sub>
                    </m:sSub>
                    <m:r>
                      <a:rPr lang="ru-RU" sz="2800" i="1">
                        <a:effectLst/>
                        <a:latin typeface="Cambria Math"/>
                        <a:ea typeface="Calibri"/>
                        <a:cs typeface="Calibri"/>
                      </a:rPr>
                      <m:t>+</m:t>
                    </m:r>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2</m:t>
                        </m:r>
                      </m:sub>
                    </m:sSub>
                    <m:r>
                      <a:rPr lang="ru-RU" sz="2800" i="1">
                        <a:effectLst/>
                        <a:latin typeface="Cambria Math"/>
                        <a:ea typeface="Calibri"/>
                        <a:cs typeface="Calibri"/>
                      </a:rPr>
                      <m:t>+</m:t>
                    </m:r>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3</m:t>
                        </m:r>
                      </m:sub>
                    </m:sSub>
                    <m:r>
                      <a:rPr lang="ru-RU" sz="2800" i="1">
                        <a:effectLst/>
                        <a:latin typeface="Cambria Math"/>
                        <a:ea typeface="Calibri"/>
                        <a:cs typeface="Calibri"/>
                      </a:rPr>
                      <m:t>+</m:t>
                    </m:r>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4</m:t>
                        </m:r>
                      </m:sub>
                    </m:sSub>
                  </m:oMath>
                </a14:m>
                <a:r>
                  <a:rPr lang="ru-RU" sz="2800" dirty="0" smtClean="0">
                    <a:effectLst/>
                    <a:latin typeface="Times New Roman"/>
                    <a:ea typeface="Calibri"/>
                    <a:cs typeface="Calibri"/>
                  </a:rPr>
                  <a:t>;  -  </a:t>
                </a:r>
                <a:r>
                  <a:rPr lang="en-US" sz="2800" dirty="0">
                    <a:latin typeface="Times New Roman"/>
                    <a:ea typeface="Calibri"/>
                    <a:cs typeface="Calibri"/>
                  </a:rPr>
                  <a:t>sum of directed Green's functions</a:t>
                </a:r>
                <a:endParaRPr lang="ru-RU" sz="2800" dirty="0" smtClean="0">
                  <a:latin typeface="Times New Roman"/>
                  <a:ea typeface="Calibri"/>
                  <a:cs typeface="Calibri"/>
                </a:endParaRPr>
              </a:p>
              <a:p>
                <a:pPr>
                  <a:lnSpc>
                    <a:spcPct val="107000"/>
                  </a:lnSpc>
                  <a:spcAft>
                    <a:spcPts val="800"/>
                  </a:spcAft>
                </a:pPr>
                <a14:m>
                  <m:oMath xmlns:m="http://schemas.openxmlformats.org/officeDocument/2006/math">
                    <m:r>
                      <a:rPr lang="ru-RU" sz="2800" i="1">
                        <a:effectLst/>
                        <a:latin typeface="Cambria Math"/>
                        <a:ea typeface="Calibri"/>
                        <a:cs typeface="Calibri"/>
                      </a:rPr>
                      <m:t>𝛷</m:t>
                    </m:r>
                    <m:d>
                      <m:dPr>
                        <m:ctrlPr>
                          <a:rPr lang="ru-RU" sz="2800" i="1">
                            <a:effectLst/>
                            <a:latin typeface="Cambria Math"/>
                            <a:ea typeface="Calibri"/>
                            <a:cs typeface="Calibri"/>
                          </a:rPr>
                        </m:ctrlPr>
                      </m:dPr>
                      <m:e>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e>
                        </m:acc>
                        <m:acc>
                          <m:accPr>
                            <m:chr m:val="⃗"/>
                            <m:ctrlPr>
                              <a:rPr lang="ru-RU" sz="2800" i="1">
                                <a:effectLst/>
                                <a:latin typeface="Cambria Math"/>
                                <a:ea typeface="Calibri"/>
                                <a:cs typeface="Calibri"/>
                              </a:rPr>
                            </m:ctrlPr>
                          </m:accPr>
                          <m:e>
                            <m:r>
                              <a:rPr lang="ru-RU" sz="2800" i="1">
                                <a:effectLst/>
                                <a:latin typeface="Cambria Math"/>
                                <a:ea typeface="Calibri"/>
                                <a:cs typeface="Calibri"/>
                              </a:rPr>
                              <m:t>𝑟</m:t>
                            </m:r>
                          </m:e>
                        </m:acc>
                      </m:e>
                    </m:d>
                    <m:r>
                      <a:rPr lang="ru-RU" sz="2800" i="1">
                        <a:effectLst/>
                        <a:latin typeface="Cambria Math"/>
                        <a:ea typeface="Calibri"/>
                        <a:cs typeface="Calibri"/>
                      </a:rPr>
                      <m:t>=</m:t>
                    </m:r>
                    <m:r>
                      <a:rPr lang="ru-RU" sz="2800" i="1">
                        <a:effectLst/>
                        <a:latin typeface="Cambria Math"/>
                        <a:ea typeface="Calibri"/>
                        <a:cs typeface="Calibri"/>
                      </a:rPr>
                      <m:t>𝐺</m:t>
                    </m:r>
                    <m:d>
                      <m:dPr>
                        <m:ctrlPr>
                          <a:rPr lang="ru-RU" sz="2800" i="1">
                            <a:effectLst/>
                            <a:latin typeface="Cambria Math"/>
                            <a:ea typeface="Calibri"/>
                            <a:cs typeface="Calibri"/>
                          </a:rPr>
                        </m:ctrlPr>
                      </m:dPr>
                      <m:e>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e>
                        </m:acc>
                        <m:acc>
                          <m:accPr>
                            <m:chr m:val="⃗"/>
                            <m:ctrlPr>
                              <a:rPr lang="ru-RU" sz="2800" i="1">
                                <a:effectLst/>
                                <a:latin typeface="Cambria Math"/>
                                <a:ea typeface="Calibri"/>
                                <a:cs typeface="Calibri"/>
                              </a:rPr>
                            </m:ctrlPr>
                          </m:accPr>
                          <m:e>
                            <m:r>
                              <a:rPr lang="ru-RU" sz="2800" i="1">
                                <a:effectLst/>
                                <a:latin typeface="Cambria Math"/>
                                <a:ea typeface="Calibri"/>
                                <a:cs typeface="Calibri"/>
                              </a:rPr>
                              <m:t>𝑟</m:t>
                            </m:r>
                          </m:e>
                        </m:acc>
                      </m:e>
                    </m:d>
                    <m:r>
                      <a:rPr lang="ru-RU" sz="2800" i="1">
                        <a:effectLst/>
                        <a:latin typeface="Cambria Math"/>
                        <a:ea typeface="Calibri"/>
                        <a:cs typeface="Calibri"/>
                      </a:rPr>
                      <m:t>=</m:t>
                    </m:r>
                    <m:nary>
                      <m:naryPr>
                        <m:chr m:val="∑"/>
                        <m:ctrlPr>
                          <a:rPr lang="ru-RU" sz="2800" i="1">
                            <a:effectLst/>
                            <a:latin typeface="Cambria Math"/>
                            <a:ea typeface="Calibri"/>
                            <a:cs typeface="Calibri"/>
                          </a:rPr>
                        </m:ctrlPr>
                      </m:naryPr>
                      <m:sub>
                        <m:r>
                          <a:rPr lang="ru-RU" sz="2800" i="1">
                            <a:effectLst/>
                            <a:latin typeface="Cambria Math"/>
                            <a:ea typeface="Calibri"/>
                            <a:cs typeface="Calibri"/>
                          </a:rPr>
                          <m:t>𝑛</m:t>
                        </m:r>
                        <m:r>
                          <a:rPr lang="ru-RU" sz="2800" i="1">
                            <a:effectLst/>
                            <a:latin typeface="Cambria Math"/>
                            <a:ea typeface="Calibri"/>
                            <a:cs typeface="Calibri"/>
                          </a:rPr>
                          <m:t>=1</m:t>
                        </m:r>
                      </m:sub>
                      <m:sup>
                        <m:r>
                          <a:rPr lang="ru-RU" sz="2800" i="1">
                            <a:effectLst/>
                            <a:latin typeface="Cambria Math"/>
                            <a:ea typeface="Calibri"/>
                            <a:cs typeface="Calibri"/>
                          </a:rPr>
                          <m:t>𝑁</m:t>
                        </m:r>
                      </m:sup>
                      <m:e>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𝑛</m:t>
                            </m:r>
                          </m:sub>
                        </m:sSub>
                      </m:e>
                    </m:nary>
                    <m:d>
                      <m:dPr>
                        <m:ctrlPr>
                          <a:rPr lang="ru-RU" sz="2800" i="1">
                            <a:effectLst/>
                            <a:latin typeface="Cambria Math"/>
                            <a:ea typeface="Calibri"/>
                            <a:cs typeface="Calibri"/>
                          </a:rPr>
                        </m:ctrlPr>
                      </m:d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r>
                          <a:rPr lang="ru-RU" sz="2800" i="1">
                            <a:effectLst/>
                            <a:latin typeface="Cambria Math"/>
                            <a:ea typeface="Calibri"/>
                            <a:cs typeface="Calibri"/>
                          </a:rPr>
                          <m:t>𝑟</m:t>
                        </m:r>
                      </m:e>
                    </m:d>
                  </m:oMath>
                </a14:m>
                <a:r>
                  <a:rPr lang="ru-RU" sz="2800" dirty="0">
                    <a:effectLst/>
                    <a:latin typeface="Times"/>
                    <a:ea typeface="Calibri"/>
                    <a:cs typeface="Calibri"/>
                  </a:rPr>
                  <a:t> , где </a:t>
                </a:r>
                <a14:m>
                  <m:oMath xmlns:m="http://schemas.openxmlformats.org/officeDocument/2006/math">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𝑛</m:t>
                        </m:r>
                      </m:sub>
                    </m:sSub>
                    <m:d>
                      <m:dPr>
                        <m:ctrlPr>
                          <a:rPr lang="ru-RU" sz="2800" i="1">
                            <a:effectLst/>
                            <a:latin typeface="Cambria Math"/>
                            <a:ea typeface="Calibri"/>
                            <a:cs typeface="Calibri"/>
                          </a:rPr>
                        </m:ctrlPr>
                      </m:d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r>
                          <a:rPr lang="ru-RU" sz="2800" i="1">
                            <a:effectLst/>
                            <a:latin typeface="Cambria Math"/>
                            <a:ea typeface="Calibri"/>
                            <a:cs typeface="Calibri"/>
                          </a:rPr>
                          <m:t>𝑟</m:t>
                        </m:r>
                      </m:e>
                    </m:d>
                  </m:oMath>
                </a14:m>
                <a:r>
                  <a:rPr lang="ru-RU" sz="2800" dirty="0">
                    <a:effectLst/>
                    <a:latin typeface="Times"/>
                    <a:ea typeface="Calibri"/>
                    <a:cs typeface="Calibri"/>
                  </a:rPr>
                  <a:t>   - </a:t>
                </a:r>
                <a:r>
                  <a:rPr lang="en-US" sz="2800" dirty="0">
                    <a:latin typeface="Times"/>
                    <a:ea typeface="Calibri"/>
                    <a:cs typeface="Calibri"/>
                  </a:rPr>
                  <a:t>scalar directed Green's function</a:t>
                </a:r>
                <a:endParaRPr lang="ru-RU" sz="2800" dirty="0" smtClean="0">
                  <a:latin typeface="Times"/>
                  <a:ea typeface="Calibri"/>
                  <a:cs typeface="Calibri"/>
                </a:endParaRPr>
              </a:p>
              <a:p>
                <a:pPr>
                  <a:lnSpc>
                    <a:spcPct val="107000"/>
                  </a:lnSpc>
                  <a:spcAft>
                    <a:spcPts val="800"/>
                  </a:spcAft>
                </a:pPr>
                <a14:m>
                  <m:oMath xmlns:m="http://schemas.openxmlformats.org/officeDocument/2006/math">
                    <m:acc>
                      <m:accPr>
                        <m:chr m:val="⃗"/>
                        <m:ctrlPr>
                          <a:rPr lang="ru-RU" sz="2800" i="1">
                            <a:effectLst/>
                            <a:latin typeface="Cambria Math"/>
                            <a:ea typeface="Calibri"/>
                            <a:cs typeface="Calibri"/>
                          </a:rPr>
                        </m:ctrlPr>
                      </m:accPr>
                      <m:e>
                        <m:r>
                          <a:rPr lang="ru-RU" sz="2800" i="1">
                            <a:effectLst/>
                            <a:latin typeface="Cambria Math"/>
                            <a:ea typeface="Calibri"/>
                            <a:cs typeface="Calibri"/>
                          </a:rPr>
                          <m:t>𝛱</m:t>
                        </m:r>
                      </m:e>
                    </m:acc>
                    <m:d>
                      <m:dPr>
                        <m:ctrlPr>
                          <a:rPr lang="ru-RU" sz="2800" i="1">
                            <a:effectLst/>
                            <a:latin typeface="Cambria Math"/>
                            <a:ea typeface="Calibri"/>
                            <a:cs typeface="Calibri"/>
                          </a:rPr>
                        </m:ctrlPr>
                      </m:dPr>
                      <m:e>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e>
                        </m:acc>
                        <m:acc>
                          <m:accPr>
                            <m:chr m:val="⃗"/>
                            <m:ctrlPr>
                              <a:rPr lang="ru-RU" sz="2800" i="1">
                                <a:effectLst/>
                                <a:latin typeface="Cambria Math"/>
                                <a:ea typeface="Calibri"/>
                                <a:cs typeface="Calibri"/>
                              </a:rPr>
                            </m:ctrlPr>
                          </m:accPr>
                          <m:e>
                            <m:r>
                              <a:rPr lang="ru-RU" sz="2800" i="1">
                                <a:effectLst/>
                                <a:latin typeface="Cambria Math"/>
                                <a:ea typeface="Calibri"/>
                                <a:cs typeface="Calibri"/>
                              </a:rPr>
                              <m:t>𝑟</m:t>
                            </m:r>
                          </m:e>
                        </m:acc>
                      </m:e>
                    </m:d>
                    <m:r>
                      <a:rPr lang="ru-RU" sz="2800" i="1">
                        <a:effectLst/>
                        <a:latin typeface="Cambria Math"/>
                        <a:ea typeface="Calibri"/>
                        <a:cs typeface="Calibri"/>
                      </a:rPr>
                      <m:t>=</m:t>
                    </m:r>
                    <m:acc>
                      <m:accPr>
                        <m:chr m:val="⃗"/>
                        <m:ctrlPr>
                          <a:rPr lang="ru-RU" sz="2800" i="1">
                            <a:effectLst/>
                            <a:latin typeface="Cambria Math"/>
                            <a:ea typeface="Calibri"/>
                            <a:cs typeface="Calibri"/>
                          </a:rPr>
                        </m:ctrlPr>
                      </m:accPr>
                      <m:e>
                        <m:r>
                          <a:rPr lang="ru-RU" sz="2800" i="1">
                            <a:effectLst/>
                            <a:latin typeface="Cambria Math"/>
                            <a:ea typeface="Calibri"/>
                            <a:cs typeface="Calibri"/>
                          </a:rPr>
                          <m:t>𝐺</m:t>
                        </m:r>
                      </m:e>
                    </m:acc>
                    <m:d>
                      <m:dPr>
                        <m:ctrlPr>
                          <a:rPr lang="ru-RU" sz="2800" i="1">
                            <a:effectLst/>
                            <a:latin typeface="Cambria Math"/>
                            <a:ea typeface="Calibri"/>
                            <a:cs typeface="Calibri"/>
                          </a:rPr>
                        </m:ctrlPr>
                      </m:dPr>
                      <m:e>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e>
                        </m:acc>
                        <m:acc>
                          <m:accPr>
                            <m:chr m:val="⃗"/>
                            <m:ctrlPr>
                              <a:rPr lang="ru-RU" sz="2800" i="1">
                                <a:effectLst/>
                                <a:latin typeface="Cambria Math"/>
                                <a:ea typeface="Calibri"/>
                                <a:cs typeface="Calibri"/>
                              </a:rPr>
                            </m:ctrlPr>
                          </m:accPr>
                          <m:e>
                            <m:r>
                              <a:rPr lang="ru-RU" sz="2800" i="1">
                                <a:effectLst/>
                                <a:latin typeface="Cambria Math"/>
                                <a:ea typeface="Calibri"/>
                                <a:cs typeface="Calibri"/>
                              </a:rPr>
                              <m:t>𝑟</m:t>
                            </m:r>
                          </m:e>
                        </m:acc>
                      </m:e>
                    </m:d>
                    <m:r>
                      <a:rPr lang="ru-RU" sz="2800" i="1">
                        <a:effectLst/>
                        <a:latin typeface="Cambria Math"/>
                        <a:ea typeface="Calibri"/>
                        <a:cs typeface="Calibri"/>
                      </a:rPr>
                      <m:t>=</m:t>
                    </m:r>
                    <m:nary>
                      <m:naryPr>
                        <m:chr m:val="∑"/>
                        <m:ctrlPr>
                          <a:rPr lang="ru-RU" sz="2800" i="1">
                            <a:effectLst/>
                            <a:latin typeface="Cambria Math"/>
                            <a:ea typeface="Calibri"/>
                            <a:cs typeface="Calibri"/>
                          </a:rPr>
                        </m:ctrlPr>
                      </m:naryPr>
                      <m:sub>
                        <m:r>
                          <a:rPr lang="ru-RU" sz="2800" i="1">
                            <a:effectLst/>
                            <a:latin typeface="Cambria Math"/>
                            <a:ea typeface="Calibri"/>
                            <a:cs typeface="Calibri"/>
                          </a:rPr>
                          <m:t>𝑛</m:t>
                        </m:r>
                        <m:r>
                          <a:rPr lang="ru-RU" sz="2800" i="1">
                            <a:effectLst/>
                            <a:latin typeface="Cambria Math"/>
                            <a:ea typeface="Calibri"/>
                            <a:cs typeface="Calibri"/>
                          </a:rPr>
                          <m:t>=1</m:t>
                        </m:r>
                      </m:sub>
                      <m:sup>
                        <m:r>
                          <a:rPr lang="ru-RU" sz="2800" i="1">
                            <a:effectLst/>
                            <a:latin typeface="Cambria Math"/>
                            <a:ea typeface="Calibri"/>
                            <a:cs typeface="Calibri"/>
                          </a:rPr>
                          <m:t>𝑁</m:t>
                        </m:r>
                      </m:sup>
                      <m:e>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𝐺</m:t>
                                </m:r>
                              </m:e>
                              <m:sub>
                                <m:r>
                                  <a:rPr lang="ru-RU" sz="2800" i="1">
                                    <a:effectLst/>
                                    <a:latin typeface="Cambria Math"/>
                                    <a:ea typeface="Calibri"/>
                                    <a:cs typeface="Calibri"/>
                                  </a:rPr>
                                  <m:t>𝑛</m:t>
                                </m:r>
                              </m:sub>
                            </m:sSub>
                          </m:e>
                        </m:acc>
                      </m:e>
                    </m:nary>
                    <m:d>
                      <m:dPr>
                        <m:ctrlPr>
                          <a:rPr lang="ru-RU" sz="2800" i="1">
                            <a:effectLst/>
                            <a:latin typeface="Cambria Math"/>
                            <a:ea typeface="Calibri"/>
                            <a:cs typeface="Calibri"/>
                          </a:rPr>
                        </m:ctrlPr>
                      </m:dPr>
                      <m:e>
                        <m:acc>
                          <m:accPr>
                            <m:chr m:val="⃗"/>
                            <m:ctrlPr>
                              <a:rPr lang="ru-RU" sz="2800" i="1">
                                <a:effectLst/>
                                <a:latin typeface="Cambria Math"/>
                                <a:ea typeface="Calibri"/>
                                <a:cs typeface="Calibri"/>
                              </a:rPr>
                            </m:ctrlPr>
                          </m:accPr>
                          <m:e>
                            <m:r>
                              <a:rPr lang="ru-RU" sz="2800" i="1">
                                <a:effectLst/>
                                <a:latin typeface="Cambria Math"/>
                                <a:ea typeface="Calibri"/>
                                <a:cs typeface="Calibri"/>
                              </a:rPr>
                              <m:t>𝑟</m:t>
                            </m:r>
                          </m:e>
                        </m:acc>
                        <m:acc>
                          <m:accPr>
                            <m:chr m:val="⃗"/>
                            <m:ctrlPr>
                              <a:rPr lang="ru-RU" sz="2800" i="1">
                                <a:effectLst/>
                                <a:latin typeface="Cambria Math"/>
                                <a:ea typeface="Calibri"/>
                                <a:cs typeface="Calibri"/>
                              </a:rPr>
                            </m:ctrlPr>
                          </m:accPr>
                          <m:e>
                            <m:sSub>
                              <m:sSubPr>
                                <m:ctrlPr>
                                  <a:rPr lang="ru-RU" sz="2800" i="1">
                                    <a:effectLst/>
                                    <a:latin typeface="Cambria Math"/>
                                    <a:ea typeface="Calibri"/>
                                    <a:cs typeface="Calibri"/>
                                  </a:rPr>
                                </m:ctrlPr>
                              </m:sSubPr>
                              <m:e>
                                <m:r>
                                  <a:rPr lang="ru-RU" sz="2800" i="1">
                                    <a:effectLst/>
                                    <a:latin typeface="Cambria Math"/>
                                    <a:ea typeface="Calibri"/>
                                    <a:cs typeface="Calibri"/>
                                  </a:rPr>
                                  <m:t>𝑟</m:t>
                                </m:r>
                              </m:e>
                              <m:sub>
                                <m:r>
                                  <a:rPr lang="ru-RU" sz="2800" i="1">
                                    <a:effectLst/>
                                    <a:latin typeface="Cambria Math"/>
                                    <a:ea typeface="Calibri"/>
                                    <a:cs typeface="Calibri"/>
                                  </a:rPr>
                                  <m:t>0</m:t>
                                </m:r>
                              </m:sub>
                            </m:sSub>
                          </m:e>
                        </m:acc>
                      </m:e>
                    </m:d>
                  </m:oMath>
                </a14:m>
                <a:r>
                  <a:rPr lang="ru-RU" sz="2800" dirty="0">
                    <a:effectLst/>
                    <a:latin typeface="Times"/>
                    <a:ea typeface="Calibri"/>
                    <a:cs typeface="Calibri"/>
                  </a:rPr>
                  <a:t> - </a:t>
                </a:r>
                <a:r>
                  <a:rPr lang="en-US" sz="2800" dirty="0" smtClean="0">
                    <a:latin typeface="Times"/>
                    <a:ea typeface="Calibri"/>
                    <a:cs typeface="Calibri"/>
                  </a:rPr>
                  <a:t>vector </a:t>
                </a:r>
                <a:r>
                  <a:rPr lang="en-US" sz="2800" dirty="0">
                    <a:latin typeface="Times"/>
                    <a:ea typeface="Calibri"/>
                    <a:cs typeface="Calibri"/>
                  </a:rPr>
                  <a:t>directed</a:t>
                </a:r>
                <a:r>
                  <a:rPr lang="en-US" sz="2800" dirty="0" smtClean="0">
                    <a:latin typeface="Times"/>
                    <a:ea typeface="Calibri"/>
                    <a:cs typeface="Calibri"/>
                  </a:rPr>
                  <a:t> </a:t>
                </a:r>
                <a:r>
                  <a:rPr lang="en-US" sz="2800" dirty="0">
                    <a:latin typeface="Times"/>
                    <a:ea typeface="Calibri"/>
                    <a:cs typeface="Calibri"/>
                  </a:rPr>
                  <a:t>Green's function</a:t>
                </a:r>
                <a:endParaRPr lang="ru-RU" sz="2800" dirty="0">
                  <a:ea typeface="Calibri"/>
                  <a:cs typeface="Calibri"/>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738750" y="2932123"/>
                <a:ext cx="10280543" cy="2210926"/>
              </a:xfrm>
              <a:prstGeom prst="rect">
                <a:avLst/>
              </a:prstGeom>
              <a:blipFill rotWithShape="1">
                <a:blip r:embed="rId3"/>
                <a:stretch>
                  <a:fillRect l="-1186" t="-2755" b="-4683"/>
                </a:stretch>
              </a:blipFill>
            </p:spPr>
            <p:txBody>
              <a:bodyPr/>
              <a:lstStyle/>
              <a:p>
                <a:r>
                  <a:rPr lang="ru-RU">
                    <a:noFill/>
                  </a:rPr>
                  <a:t> </a:t>
                </a:r>
              </a:p>
            </p:txBody>
          </p:sp>
        </mc:Fallback>
      </mc:AlternateContent>
    </p:spTree>
    <p:extLst>
      <p:ext uri="{BB962C8B-B14F-4D97-AF65-F5344CB8AC3E}">
        <p14:creationId xmlns:p14="http://schemas.microsoft.com/office/powerpoint/2010/main" val="77398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Прямоугольник 7">
                <a:extLst>
                  <a:ext uri="{FF2B5EF4-FFF2-40B4-BE49-F238E27FC236}">
                    <a16:creationId xmlns="" xmlns:a16="http://schemas.microsoft.com/office/drawing/2014/main" id="{6B6D04E9-D42B-44F9-807A-FD028B36BF4F}"/>
                  </a:ext>
                </a:extLst>
              </p:cNvPr>
              <p:cNvSpPr/>
              <p:nvPr/>
            </p:nvSpPr>
            <p:spPr>
              <a:xfrm>
                <a:off x="638277" y="0"/>
                <a:ext cx="11399925" cy="5714128"/>
              </a:xfrm>
              <a:prstGeom prst="rect">
                <a:avLst/>
              </a:prstGeom>
            </p:spPr>
            <p:txBody>
              <a:bodyPr wrap="square">
                <a:spAutoFit/>
              </a:bodyPr>
              <a:lstStyle/>
              <a:p>
                <a:endParaRPr lang="ru-RU" sz="3200" i="1" dirty="0" smtClean="0"/>
              </a:p>
              <a:p>
                <a:pPr/>
                <a14:m>
                  <m:oMathPara xmlns:m="http://schemas.openxmlformats.org/officeDocument/2006/math">
                    <m:oMathParaPr>
                      <m:jc m:val="centerGroup"/>
                    </m:oMathParaPr>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1</m:t>
                              </m:r>
                            </m:sub>
                          </m:sSub>
                        </m:e>
                      </m:acc>
                      <m:r>
                        <a:rPr lang="ru-RU" sz="3200" i="1">
                          <a:latin typeface="Cambria Math" panose="02040503050406030204" pitchFamily="18" charset="0"/>
                        </a:rPr>
                        <m:t>+</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2</m:t>
                              </m:r>
                            </m:sub>
                          </m:sSub>
                        </m:e>
                      </m:acc>
                    </m:oMath>
                  </m:oMathPara>
                </a14:m>
                <a:endParaRPr lang="ru-RU" sz="3200" dirty="0"/>
              </a:p>
              <a:p>
                <a14:m>
                  <m:oMath xmlns:m="http://schemas.openxmlformats.org/officeDocument/2006/math">
                    <m:r>
                      <a:rPr lang="ru-RU" sz="3200" i="1">
                        <a:latin typeface="Cambria Math" panose="02040503050406030204" pitchFamily="18" charset="0"/>
                      </a:rPr>
                      <m:t>𝑟𝑜𝑡</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1</m:t>
                            </m:r>
                          </m:sub>
                        </m:sSub>
                      </m:e>
                    </m:acc>
                    <m:r>
                      <a:rPr lang="ru-RU" sz="3200" i="1">
                        <a:latin typeface="Cambria Math" panose="02040503050406030204" pitchFamily="18" charset="0"/>
                      </a:rPr>
                      <m:t>=0</m:t>
                    </m:r>
                  </m:oMath>
                </a14:m>
                <a:r>
                  <a:rPr lang="ru-RU" sz="3200" dirty="0"/>
                  <a:t> </a:t>
                </a:r>
                <a:r>
                  <a:rPr lang="ru-RU" sz="3200" dirty="0" smtClean="0"/>
                  <a:t>(</a:t>
                </a:r>
                <a:r>
                  <a:rPr lang="en-US" sz="3200" dirty="0"/>
                  <a:t>irrotational</a:t>
                </a:r>
                <a:r>
                  <a:rPr lang="ru-RU" sz="3200" dirty="0" smtClean="0"/>
                  <a:t>)</a:t>
                </a:r>
                <a:endParaRPr lang="ru-RU" sz="3200" dirty="0"/>
              </a:p>
              <a:p>
                <a14:m>
                  <m:oMath xmlns:m="http://schemas.openxmlformats.org/officeDocument/2006/math">
                    <m:r>
                      <m:rPr>
                        <m:lit/>
                        <m:nor/>
                      </m:rPr>
                      <a:rPr lang="ru-RU" sz="3200"/>
                      <m:t>div</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2</m:t>
                            </m:r>
                          </m:sub>
                        </m:sSub>
                      </m:e>
                    </m:acc>
                    <m:r>
                      <a:rPr lang="ru-RU" sz="3200" i="1">
                        <a:latin typeface="Cambria Math" panose="02040503050406030204" pitchFamily="18" charset="0"/>
                      </a:rPr>
                      <m:t>=0</m:t>
                    </m:r>
                  </m:oMath>
                </a14:m>
                <a:r>
                  <a:rPr lang="ru-RU" sz="3200" dirty="0"/>
                  <a:t> </a:t>
                </a:r>
                <a:r>
                  <a:rPr lang="ru-RU" sz="3200" dirty="0" smtClean="0"/>
                  <a:t>(</a:t>
                </a:r>
                <a:r>
                  <a:rPr lang="en-US" sz="3200" dirty="0" smtClean="0"/>
                  <a:t>rotational</a:t>
                </a:r>
                <a:r>
                  <a:rPr lang="ru-RU" sz="3200" dirty="0" smtClean="0"/>
                  <a:t>), т</a:t>
                </a:r>
                <a:r>
                  <a:rPr lang="ru-RU" sz="3200" dirty="0"/>
                  <a:t>. е.    </a:t>
                </a:r>
                <a14:m>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m:t>
                    </m:r>
                    <m:r>
                      <a:rPr lang="ru-RU" sz="3200" i="1">
                        <a:latin typeface="Cambria Math" panose="02040503050406030204" pitchFamily="18" charset="0"/>
                      </a:rPr>
                      <m:t>𝑔𝑟𝑎𝑑</m:t>
                    </m:r>
                    <m:r>
                      <a:rPr lang="ru-RU" sz="3200" i="1">
                        <a:latin typeface="Cambria Math" panose="02040503050406030204" pitchFamily="18" charset="0"/>
                      </a:rPr>
                      <m:t>𝛷</m:t>
                    </m:r>
                  </m:oMath>
                </a14:m>
                <a:endParaRPr lang="ru-RU" sz="3200" dirty="0"/>
              </a:p>
              <a:p>
                <a:pPr/>
                <a14:m>
                  <m:oMathPara xmlns:m="http://schemas.openxmlformats.org/officeDocument/2006/math">
                    <m:oMathParaPr>
                      <m:jc m:val="centerGroup"/>
                    </m:oMathParaPr>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m:t>
                      </m:r>
                      <m:r>
                        <a:rPr lang="ru-RU" sz="3200" i="1">
                          <a:latin typeface="Cambria Math" panose="02040503050406030204" pitchFamily="18" charset="0"/>
                        </a:rPr>
                        <m:t>𝑔𝑟𝑎𝑑</m:t>
                      </m:r>
                      <m:r>
                        <a:rPr lang="ru-RU" sz="3200" i="1">
                          <a:latin typeface="Cambria Math" panose="02040503050406030204" pitchFamily="18" charset="0"/>
                        </a:rPr>
                        <m:t>𝛷</m:t>
                      </m:r>
                      <m:r>
                        <a:rPr lang="ru-RU" sz="3200" i="1">
                          <a:latin typeface="Cambria Math" panose="02040503050406030204" pitchFamily="18" charset="0"/>
                        </a:rPr>
                        <m:t>+</m:t>
                      </m:r>
                      <m:r>
                        <a:rPr lang="ru-RU" sz="3200" i="1">
                          <a:latin typeface="Cambria Math" panose="02040503050406030204" pitchFamily="18" charset="0"/>
                        </a:rPr>
                        <m:t>𝑟𝑜𝑡</m:t>
                      </m:r>
                      <m:acc>
                        <m:accPr>
                          <m:chr m:val="⃗"/>
                          <m:ctrlPr>
                            <a:rPr lang="ru-RU" sz="3200" i="1">
                              <a:latin typeface="Cambria Math"/>
                            </a:rPr>
                          </m:ctrlPr>
                        </m:accPr>
                        <m:e>
                          <m:r>
                            <a:rPr lang="ru-RU" sz="3200" i="1">
                              <a:latin typeface="Cambria Math" panose="02040503050406030204" pitchFamily="18" charset="0"/>
                            </a:rPr>
                            <m:t>𝛱</m:t>
                          </m:r>
                        </m:e>
                      </m:acc>
                    </m:oMath>
                  </m:oMathPara>
                </a14:m>
                <a:endParaRPr lang="ru-RU" sz="3200" dirty="0"/>
              </a:p>
              <a:p>
                <a:pPr algn="ctr"/>
                <a14:m>
                  <m:oMath xmlns:m="http://schemas.openxmlformats.org/officeDocument/2006/math">
                    <m:r>
                      <a:rPr lang="ru-RU" sz="3200" i="1">
                        <a:latin typeface="Cambria Math" panose="02040503050406030204" pitchFamily="18" charset="0"/>
                      </a:rPr>
                      <m:t>𝛷</m:t>
                    </m:r>
                  </m:oMath>
                </a14:m>
                <a:r>
                  <a:rPr lang="ru-RU" sz="3200" dirty="0"/>
                  <a:t>- </a:t>
                </a:r>
                <a:r>
                  <a:rPr lang="en-US" sz="3200" dirty="0" smtClean="0"/>
                  <a:t>scalar potential</a:t>
                </a:r>
                <a:r>
                  <a:rPr lang="ru-RU" sz="3200" dirty="0" smtClean="0"/>
                  <a:t>,      </a:t>
                </a:r>
                <a14:m>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𝛱</m:t>
                        </m:r>
                      </m:e>
                    </m:acc>
                  </m:oMath>
                </a14:m>
                <a:r>
                  <a:rPr lang="ru-RU" sz="3200" dirty="0"/>
                  <a:t> - </a:t>
                </a:r>
                <a:r>
                  <a:rPr lang="en-US" sz="3200" dirty="0" smtClean="0"/>
                  <a:t>vector potential</a:t>
                </a:r>
                <a:endParaRPr lang="ru-RU" sz="3200" dirty="0"/>
              </a:p>
              <a:p>
                <a:pPr algn="ctr"/>
                <a:r>
                  <a:rPr lang="en-US" sz="3200" dirty="0" smtClean="0"/>
                  <a:t>Two equations</a:t>
                </a:r>
                <a:r>
                  <a:rPr lang="ru-RU" sz="3200" dirty="0" smtClean="0"/>
                  <a:t>: </a:t>
                </a:r>
                <a14:m>
                  <m:oMath xmlns:m="http://schemas.openxmlformats.org/officeDocument/2006/math">
                    <m:r>
                      <a:rPr lang="ru-RU" sz="3200" i="1">
                        <a:latin typeface="Cambria Math" panose="02040503050406030204" pitchFamily="18" charset="0"/>
                      </a:rPr>
                      <m:t>𝛥𝛷</m:t>
                    </m:r>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𝐾</m:t>
                        </m:r>
                      </m:e>
                      <m:sub>
                        <m:r>
                          <a:rPr lang="ru-RU" sz="3200" i="1">
                            <a:latin typeface="Cambria Math" panose="02040503050406030204" pitchFamily="18" charset="0"/>
                          </a:rPr>
                          <m:t>𝑙</m:t>
                        </m:r>
                      </m:sub>
                      <m:sup>
                        <m:r>
                          <a:rPr lang="ru-RU" sz="3200" i="1">
                            <a:latin typeface="Cambria Math" panose="02040503050406030204" pitchFamily="18" charset="0"/>
                          </a:rPr>
                          <m:t>2</m:t>
                        </m:r>
                      </m:sup>
                    </m:sSubSup>
                    <m:r>
                      <a:rPr lang="ru-RU" sz="3200" i="1">
                        <a:latin typeface="Cambria Math" panose="02040503050406030204" pitchFamily="18" charset="0"/>
                      </a:rPr>
                      <m:t>𝛷</m:t>
                    </m:r>
                    <m:r>
                      <a:rPr lang="ru-RU" sz="3200" i="1">
                        <a:latin typeface="Cambria Math" panose="02040503050406030204" pitchFamily="18" charset="0"/>
                      </a:rPr>
                      <m:t>=0</m:t>
                    </m:r>
                    <m:r>
                      <a:rPr lang="ru-RU" sz="3200" b="0" i="0" smtClean="0">
                        <a:latin typeface="Cambria Math" panose="02040503050406030204" pitchFamily="18" charset="0"/>
                      </a:rPr>
                      <m:t>,  </m:t>
                    </m:r>
                    <m:r>
                      <a:rPr lang="ru-RU" sz="3200" i="1">
                        <a:latin typeface="Cambria Math" panose="02040503050406030204" pitchFamily="18" charset="0"/>
                      </a:rPr>
                      <m:t>𝛥</m:t>
                    </m:r>
                    <m:acc>
                      <m:accPr>
                        <m:chr m:val="⃗"/>
                        <m:ctrlPr>
                          <a:rPr lang="ru-RU" sz="3200" i="1">
                            <a:latin typeface="Cambria Math"/>
                          </a:rPr>
                        </m:ctrlPr>
                      </m:accPr>
                      <m:e>
                        <m:r>
                          <a:rPr lang="ru-RU" sz="3200" i="1">
                            <a:latin typeface="Cambria Math" panose="02040503050406030204" pitchFamily="18" charset="0"/>
                          </a:rPr>
                          <m:t>𝛱</m:t>
                        </m:r>
                      </m:e>
                    </m:acc>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𝐾</m:t>
                        </m:r>
                      </m:e>
                      <m:sub>
                        <m:r>
                          <a:rPr lang="ru-RU" sz="3200" i="1">
                            <a:latin typeface="Cambria Math" panose="02040503050406030204" pitchFamily="18" charset="0"/>
                          </a:rPr>
                          <m:t>𝑡</m:t>
                        </m:r>
                      </m:sub>
                      <m:sup>
                        <m:r>
                          <a:rPr lang="ru-RU" sz="3200" i="1">
                            <a:latin typeface="Cambria Math" panose="02040503050406030204" pitchFamily="18" charset="0"/>
                          </a:rPr>
                          <m:t>2</m:t>
                        </m:r>
                      </m:sup>
                    </m:sSubSup>
                    <m:acc>
                      <m:accPr>
                        <m:chr m:val="⃗"/>
                        <m:ctrlPr>
                          <a:rPr lang="ru-RU" sz="3200" i="1">
                            <a:latin typeface="Cambria Math"/>
                          </a:rPr>
                        </m:ctrlPr>
                      </m:accPr>
                      <m:e>
                        <m:r>
                          <a:rPr lang="ru-RU" sz="3200" i="1">
                            <a:latin typeface="Cambria Math" panose="02040503050406030204" pitchFamily="18" charset="0"/>
                          </a:rPr>
                          <m:t>𝛱</m:t>
                        </m:r>
                      </m:e>
                    </m:acc>
                    <m:r>
                      <a:rPr lang="ru-RU" sz="3200" i="1">
                        <a:latin typeface="Cambria Math" panose="02040503050406030204" pitchFamily="18" charset="0"/>
                      </a:rPr>
                      <m:t>=0</m:t>
                    </m:r>
                  </m:oMath>
                </a14:m>
                <a:endParaRPr lang="ru-RU" sz="3200" dirty="0"/>
              </a:p>
              <a:p>
                <a:pP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𝑐</m:t>
                          </m:r>
                        </m:e>
                        <m:sub>
                          <m:r>
                            <a:rPr lang="ru-RU" sz="3200" i="1">
                              <a:latin typeface="Cambria Math" panose="02040503050406030204" pitchFamily="18" charset="0"/>
                            </a:rPr>
                            <m:t>𝑙</m:t>
                          </m:r>
                        </m:sub>
                      </m:sSub>
                      <m:r>
                        <a:rPr lang="ru-RU" sz="3200" i="1">
                          <a:latin typeface="Cambria Math" panose="02040503050406030204" pitchFamily="18" charset="0"/>
                        </a:rPr>
                        <m:t>=</m:t>
                      </m:r>
                      <m:rad>
                        <m:radPr>
                          <m:degHide m:val="on"/>
                          <m:ctrlPr>
                            <a:rPr lang="ru-RU" sz="3200" i="1">
                              <a:latin typeface="Cambria Math"/>
                            </a:rPr>
                          </m:ctrlPr>
                        </m:radPr>
                        <m:deg/>
                        <m:e>
                          <m:f>
                            <m:fPr>
                              <m:ctrlPr>
                                <a:rPr lang="ru-RU" sz="3200" i="1">
                                  <a:latin typeface="Cambria Math"/>
                                </a:rPr>
                              </m:ctrlPr>
                            </m:fPr>
                            <m:num>
                              <m:r>
                                <a:rPr lang="ru-RU" sz="3200" i="1">
                                  <a:latin typeface="Cambria Math" panose="02040503050406030204" pitchFamily="18" charset="0"/>
                                </a:rPr>
                                <m:t>𝜆</m:t>
                              </m:r>
                              <m:r>
                                <a:rPr lang="ru-RU" sz="3200" i="1">
                                  <a:latin typeface="Cambria Math" panose="02040503050406030204" pitchFamily="18" charset="0"/>
                                </a:rPr>
                                <m:t>+2</m:t>
                              </m:r>
                              <m:r>
                                <a:rPr lang="ru-RU" sz="3200" i="1">
                                  <a:latin typeface="Cambria Math" panose="02040503050406030204" pitchFamily="18" charset="0"/>
                                </a:rPr>
                                <m:t>𝜇</m:t>
                              </m:r>
                            </m:num>
                            <m:den>
                              <m:r>
                                <a:rPr lang="ru-RU" sz="3200" i="1">
                                  <a:latin typeface="Cambria Math" panose="02040503050406030204" pitchFamily="18" charset="0"/>
                                </a:rPr>
                                <m:t>𝜌</m:t>
                              </m:r>
                            </m:den>
                          </m:f>
                        </m:e>
                      </m:rad>
                      <m:sSub>
                        <m:sSubPr>
                          <m:ctrlPr>
                            <a:rPr lang="ru-RU" sz="3200" i="1">
                              <a:latin typeface="Cambria Math"/>
                            </a:rPr>
                          </m:ctrlPr>
                        </m:sSubPr>
                        <m:e>
                          <m:r>
                            <a:rPr lang="ru-RU" sz="3200" b="0" i="1" smtClean="0">
                              <a:latin typeface="Cambria Math" panose="02040503050406030204" pitchFamily="18" charset="0"/>
                            </a:rPr>
                            <m:t>,     </m:t>
                          </m:r>
                          <m:r>
                            <a:rPr lang="ru-RU" sz="3200" i="1">
                              <a:latin typeface="Cambria Math" panose="02040503050406030204" pitchFamily="18" charset="0"/>
                            </a:rPr>
                            <m:t>𝐾</m:t>
                          </m:r>
                        </m:e>
                        <m:sub>
                          <m:r>
                            <a:rPr lang="ru-RU" sz="3200" i="1">
                              <a:latin typeface="Cambria Math" panose="02040503050406030204" pitchFamily="18" charset="0"/>
                            </a:rPr>
                            <m:t>𝑡</m:t>
                          </m:r>
                        </m:sub>
                      </m:sSub>
                      <m:r>
                        <a:rPr lang="ru-RU" sz="3200" i="1">
                          <a:latin typeface="Cambria Math" panose="02040503050406030204" pitchFamily="18" charset="0"/>
                        </a:rPr>
                        <m:t>=</m:t>
                      </m:r>
                      <m:rad>
                        <m:radPr>
                          <m:degHide m:val="on"/>
                          <m:ctrlPr>
                            <a:rPr lang="ru-RU" sz="3200" i="1">
                              <a:latin typeface="Cambria Math"/>
                            </a:rPr>
                          </m:ctrlPr>
                        </m:radPr>
                        <m:deg/>
                        <m:e>
                          <m:f>
                            <m:fPr>
                              <m:ctrlPr>
                                <a:rPr lang="ru-RU" sz="3200" i="1">
                                  <a:latin typeface="Cambria Math"/>
                                </a:rPr>
                              </m:ctrlPr>
                            </m:fPr>
                            <m:num>
                              <m:r>
                                <a:rPr lang="ru-RU" sz="3200" i="1">
                                  <a:latin typeface="Cambria Math" panose="02040503050406030204" pitchFamily="18" charset="0"/>
                                </a:rPr>
                                <m:t>𝜇</m:t>
                              </m:r>
                            </m:num>
                            <m:den>
                              <m:r>
                                <a:rPr lang="ru-RU" sz="3200" i="1">
                                  <a:latin typeface="Cambria Math" panose="02040503050406030204" pitchFamily="18" charset="0"/>
                                </a:rPr>
                                <m:t>𝜌</m:t>
                              </m:r>
                            </m:den>
                          </m:f>
                        </m:e>
                      </m:rad>
                    </m:oMath>
                  </m:oMathPara>
                </a14:m>
                <a:endParaRPr lang="ru-RU" sz="3200" dirty="0"/>
              </a:p>
              <a:p>
                <a:endParaRPr lang="ru-RU" sz="3200" dirty="0"/>
              </a:p>
            </p:txBody>
          </p:sp>
        </mc:Choice>
        <mc:Fallback xmlns="">
          <p:sp>
            <p:nvSpPr>
              <p:cNvPr id="8" name="Прямоугольник 7">
                <a:extLst>
                  <a:ext uri="{FF2B5EF4-FFF2-40B4-BE49-F238E27FC236}">
                    <a16:creationId xmlns="" xmlns:a16="http://schemas.microsoft.com/office/drawing/2014/main"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638277" y="0"/>
                <a:ext cx="11399925" cy="5714128"/>
              </a:xfrm>
              <a:prstGeom prst="rect">
                <a:avLst/>
              </a:prstGeo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21968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Прямоугольник 7">
                <a:extLst>
                  <a:ext uri="{FF2B5EF4-FFF2-40B4-BE49-F238E27FC236}">
                    <a16:creationId xmlns="" xmlns:a16="http://schemas.microsoft.com/office/drawing/2014/main" id="{6B6D04E9-D42B-44F9-807A-FD028B36BF4F}"/>
                  </a:ext>
                </a:extLst>
              </p:cNvPr>
              <p:cNvSpPr/>
              <p:nvPr/>
            </p:nvSpPr>
            <p:spPr>
              <a:xfrm>
                <a:off x="586885" y="3970411"/>
                <a:ext cx="11399925" cy="1659685"/>
              </a:xfrm>
              <a:prstGeom prst="rect">
                <a:avLst/>
              </a:prstGeom>
            </p:spPr>
            <p:txBody>
              <a:bodyPr wrap="square">
                <a:spAutoFit/>
              </a:bodyPr>
              <a:lstStyle/>
              <a:p>
                <a:r>
                  <a:rPr lang="en-US" sz="3200" dirty="0"/>
                  <a:t>Components of the stress tensor </a:t>
                </a:r>
                <a:r>
                  <a:rPr lang="ru-RU" sz="3200" dirty="0" smtClean="0"/>
                  <a:t>:</a:t>
                </a:r>
              </a:p>
              <a:p>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𝑥𝑥</m:t>
                        </m:r>
                      </m:sub>
                    </m:sSub>
                    <m:r>
                      <a:rPr lang="ru-RU" sz="3200" i="1">
                        <a:latin typeface="Cambria Math" panose="02040503050406030204" pitchFamily="18" charset="0"/>
                      </a:rPr>
                      <m:t>=</m:t>
                    </m:r>
                    <m:r>
                      <a:rPr lang="ru-RU" sz="3200" i="1">
                        <a:latin typeface="Cambria Math" panose="02040503050406030204" pitchFamily="18" charset="0"/>
                      </a:rPr>
                      <m:t>𝜆</m:t>
                    </m:r>
                    <m:r>
                      <m:rPr>
                        <m:lit/>
                        <m:nor/>
                      </m:rPr>
                      <a:rPr lang="ru-RU" sz="3200"/>
                      <m:t>div</m:t>
                    </m:r>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𝑥𝑥</m:t>
                        </m:r>
                      </m:sub>
                    </m:sSub>
                    <m:r>
                      <a:rPr lang="ru-RU" sz="3200" i="1">
                        <a:latin typeface="Cambria Math" panose="02040503050406030204" pitchFamily="18" charset="0"/>
                      </a:rPr>
                      <m:t>;</m:t>
                    </m:r>
                  </m:oMath>
                </a14:m>
                <a:r>
                  <a:rPr lang="ru-RU" sz="3200" dirty="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𝑦𝑦</m:t>
                        </m:r>
                      </m:sub>
                    </m:sSub>
                    <m:r>
                      <a:rPr lang="ru-RU" sz="3200" i="1">
                        <a:latin typeface="Cambria Math" panose="02040503050406030204" pitchFamily="18" charset="0"/>
                      </a:rPr>
                      <m:t>=</m:t>
                    </m:r>
                    <m:r>
                      <a:rPr lang="ru-RU" sz="3200" i="1">
                        <a:latin typeface="Cambria Math" panose="02040503050406030204" pitchFamily="18" charset="0"/>
                      </a:rPr>
                      <m:t>𝜆</m:t>
                    </m:r>
                    <m:r>
                      <m:rPr>
                        <m:lit/>
                        <m:nor/>
                      </m:rPr>
                      <a:rPr lang="ru-RU" sz="3200"/>
                      <m:t>div</m:t>
                    </m:r>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𝑦𝑦</m:t>
                        </m:r>
                      </m:sub>
                    </m:sSub>
                    <m:r>
                      <a:rPr lang="ru-RU" sz="3200" i="1">
                        <a:latin typeface="Cambria Math" panose="02040503050406030204" pitchFamily="18" charset="0"/>
                      </a:rPr>
                      <m:t>; </m:t>
                    </m:r>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𝑧𝑧</m:t>
                        </m:r>
                      </m:sub>
                    </m:sSub>
                    <m:r>
                      <a:rPr lang="ru-RU" sz="3200" i="1">
                        <a:latin typeface="Cambria Math" panose="02040503050406030204" pitchFamily="18" charset="0"/>
                      </a:rPr>
                      <m:t>=</m:t>
                    </m:r>
                    <m:r>
                      <a:rPr lang="ru-RU" sz="3200" i="1">
                        <a:latin typeface="Cambria Math" panose="02040503050406030204" pitchFamily="18" charset="0"/>
                      </a:rPr>
                      <m:t>𝜆</m:t>
                    </m:r>
                    <m:r>
                      <m:rPr>
                        <m:lit/>
                        <m:nor/>
                      </m:rPr>
                      <a:rPr lang="ru-RU" sz="3200"/>
                      <m:t>div</m:t>
                    </m:r>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𝑧𝑧</m:t>
                        </m:r>
                      </m:sub>
                    </m:sSub>
                    <m:r>
                      <a:rPr lang="ru-RU" sz="3200" i="1">
                        <a:latin typeface="Cambria Math" panose="02040503050406030204" pitchFamily="18" charset="0"/>
                      </a:rPr>
                      <m:t>;</m:t>
                    </m:r>
                  </m:oMath>
                </a14:m>
                <a:endParaRPr lang="ru-RU" sz="3200" dirty="0"/>
              </a:p>
              <a:p>
                <a:pP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𝑥𝑦</m:t>
                          </m:r>
                        </m:sub>
                      </m:sSub>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𝑥𝑦</m:t>
                          </m:r>
                        </m:sub>
                      </m:sSub>
                      <m:r>
                        <a:rPr lang="ru-RU" sz="3200" i="1">
                          <a:latin typeface="Cambria Math" panose="02040503050406030204" pitchFamily="18" charset="0"/>
                        </a:rPr>
                        <m:t>; </m:t>
                      </m:r>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𝑥𝑧</m:t>
                          </m:r>
                        </m:sub>
                      </m:sSub>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𝑥𝑧</m:t>
                          </m:r>
                        </m:sub>
                      </m:sSub>
                      <m:r>
                        <a:rPr lang="ru-RU" sz="3200" i="1">
                          <a:latin typeface="Cambria Math" panose="02040503050406030204" pitchFamily="18" charset="0"/>
                        </a:rPr>
                        <m:t>; </m:t>
                      </m:r>
                      <m:sSub>
                        <m:sSubPr>
                          <m:ctrlPr>
                            <a:rPr lang="ru-RU" sz="3200" i="1">
                              <a:latin typeface="Cambria Math"/>
                            </a:rPr>
                          </m:ctrlPr>
                        </m:sSubPr>
                        <m:e>
                          <m:r>
                            <a:rPr lang="ru-RU" sz="3200" i="1">
                              <a:latin typeface="Cambria Math" panose="02040503050406030204" pitchFamily="18" charset="0"/>
                            </a:rPr>
                            <m:t>𝜎</m:t>
                          </m:r>
                        </m:e>
                        <m:sub>
                          <m:r>
                            <a:rPr lang="ru-RU" sz="3200" i="1">
                              <a:latin typeface="Cambria Math" panose="02040503050406030204" pitchFamily="18" charset="0"/>
                            </a:rPr>
                            <m:t>𝑦𝑧</m:t>
                          </m:r>
                        </m:sub>
                      </m:sSub>
                      <m:r>
                        <a:rPr lang="ru-RU" sz="3200" i="1">
                          <a:latin typeface="Cambria Math" panose="02040503050406030204" pitchFamily="18" charset="0"/>
                        </a:rPr>
                        <m:t>=2</m:t>
                      </m:r>
                      <m:r>
                        <a:rPr lang="ru-RU" sz="3200" i="1">
                          <a:latin typeface="Cambria Math" panose="02040503050406030204" pitchFamily="18" charset="0"/>
                        </a:rPr>
                        <m:t>𝜇</m:t>
                      </m:r>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𝑦𝑧</m:t>
                          </m:r>
                        </m:sub>
                      </m:sSub>
                    </m:oMath>
                  </m:oMathPara>
                </a14:m>
                <a:endParaRPr lang="ru-RU" sz="3200" dirty="0"/>
              </a:p>
            </p:txBody>
          </p:sp>
        </mc:Choice>
        <mc:Fallback xmlns="">
          <p:sp>
            <p:nvSpPr>
              <p:cNvPr id="8" name="Прямоугольник 7">
                <a:extLst>
                  <a:ext uri="{FF2B5EF4-FFF2-40B4-BE49-F238E27FC236}">
                    <a16:creationId xmlns="" xmlns:a16="http://schemas.microsoft.com/office/drawing/2014/main"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586885" y="3970411"/>
                <a:ext cx="11399925" cy="1659685"/>
              </a:xfrm>
              <a:prstGeom prst="rect">
                <a:avLst/>
              </a:prstGeom>
              <a:blipFill rotWithShape="1">
                <a:blip r:embed="rId2"/>
                <a:stretch>
                  <a:fillRect l="-1337" t="-4762"/>
                </a:stretch>
              </a:blipFill>
            </p:spPr>
            <p:txBody>
              <a:bodyPr/>
              <a:lstStyle/>
              <a:p>
                <a:r>
                  <a:rPr lang="ru-RU">
                    <a:noFill/>
                  </a:rPr>
                  <a:t> </a:t>
                </a:r>
              </a:p>
            </p:txBody>
          </p:sp>
        </mc:Fallback>
      </mc:AlternateContent>
      <p:pic>
        <p:nvPicPr>
          <p:cNvPr id="3" name="Рисунок 2" descr="C:\Users\korochentsev.vi\Pictures\рис2.png"/>
          <p:cNvPicPr/>
          <p:nvPr/>
        </p:nvPicPr>
        <p:blipFill>
          <a:blip r:embed="rId3">
            <a:extLst>
              <a:ext uri="{28A0092B-C50C-407E-A947-70E740481C1C}">
                <a14:useLocalDpi xmlns:a14="http://schemas.microsoft.com/office/drawing/2010/main" val="0"/>
              </a:ext>
            </a:extLst>
          </a:blip>
          <a:srcRect/>
          <a:stretch>
            <a:fillRect/>
          </a:stretch>
        </p:blipFill>
        <p:spPr bwMode="auto">
          <a:xfrm>
            <a:off x="336301" y="-97171"/>
            <a:ext cx="4629150" cy="3537585"/>
          </a:xfrm>
          <a:prstGeom prst="rect">
            <a:avLst/>
          </a:prstGeom>
          <a:noFill/>
          <a:ln>
            <a:noFill/>
          </a:ln>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 xmlns:a16="http://schemas.microsoft.com/office/drawing/2014/main" id="{6B6D04E9-D42B-44F9-807A-FD028B36BF4F}"/>
                  </a:ext>
                </a:extLst>
              </p:cNvPr>
              <p:cNvSpPr/>
              <p:nvPr/>
            </p:nvSpPr>
            <p:spPr>
              <a:xfrm>
                <a:off x="4682041" y="354946"/>
                <a:ext cx="7608814" cy="3054939"/>
              </a:xfrm>
              <a:prstGeom prst="rect">
                <a:avLst/>
              </a:prstGeom>
            </p:spPr>
            <p:txBody>
              <a:bodyPr wrap="square">
                <a:spAutoFit/>
              </a:bodyPr>
              <a:lstStyle/>
              <a:p>
                <a14:m>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0</m:t>
                            </m:r>
                          </m:sub>
                        </m:sSub>
                      </m:e>
                    </m:acc>
                    <m:sSup>
                      <m:sSupPr>
                        <m:ctrlPr>
                          <a:rPr lang="ru-RU" sz="3200" i="1">
                            <a:latin typeface="Cambria Math"/>
                          </a:rPr>
                        </m:ctrlPr>
                      </m:sSupPr>
                      <m:e>
                        <m:r>
                          <a:rPr lang="ru-RU" sz="3200" i="1">
                            <a:latin typeface="Cambria Math" panose="02040503050406030204" pitchFamily="18" charset="0"/>
                          </a:rPr>
                          <m:t>𝑒</m:t>
                        </m:r>
                      </m:e>
                      <m:sup>
                        <m:r>
                          <a:rPr lang="ru-RU" sz="3200" i="1">
                            <a:latin typeface="Cambria Math" panose="02040503050406030204" pitchFamily="18" charset="0"/>
                          </a:rPr>
                          <m:t>±</m:t>
                        </m:r>
                        <m:r>
                          <a:rPr lang="ru-RU" sz="3200" i="1">
                            <a:latin typeface="Cambria Math" panose="02040503050406030204" pitchFamily="18" charset="0"/>
                          </a:rPr>
                          <m:t>𝑖</m:t>
                        </m:r>
                        <m:r>
                          <a:rPr lang="ru-RU" sz="3200" i="1">
                            <a:latin typeface="Cambria Math" panose="02040503050406030204" pitchFamily="18" charset="0"/>
                          </a:rPr>
                          <m:t>𝜔</m:t>
                        </m:r>
                        <m:r>
                          <a:rPr lang="ru-RU" sz="3200" i="1">
                            <a:latin typeface="Cambria Math" panose="02040503050406030204" pitchFamily="18" charset="0"/>
                          </a:rPr>
                          <m:t>𝑡</m:t>
                        </m:r>
                      </m:sup>
                    </m:sSup>
                  </m:oMath>
                </a14:m>
                <a:r>
                  <a:rPr lang="ru-RU" sz="3200" dirty="0" smtClean="0"/>
                  <a:t>:</a:t>
                </a:r>
                <a:endParaRPr lang="ru-RU" sz="3200" dirty="0"/>
              </a:p>
              <a:p>
                <a:pPr algn="ctr"/>
                <a14:m>
                  <m:oMathPara xmlns:m="http://schemas.openxmlformats.org/officeDocument/2006/math">
                    <m:oMathParaPr>
                      <m:jc m:val="centerGroup"/>
                    </m:oMathParaPr>
                    <m:oMath xmlns:m="http://schemas.openxmlformats.org/officeDocument/2006/math">
                      <m:d>
                        <m:dPr>
                          <m:ctrlPr>
                            <a:rPr lang="ru-RU" sz="3200" i="1">
                              <a:latin typeface="Cambria Math"/>
                            </a:rPr>
                          </m:ctrlPr>
                        </m:dPr>
                        <m:e>
                          <m:r>
                            <a:rPr lang="ru-RU" sz="3200" i="1">
                              <a:latin typeface="Cambria Math" panose="02040503050406030204" pitchFamily="18" charset="0"/>
                            </a:rPr>
                            <m:t>𝜆</m:t>
                          </m:r>
                          <m:r>
                            <a:rPr lang="ru-RU" sz="3200" i="1">
                              <a:latin typeface="Cambria Math" panose="02040503050406030204" pitchFamily="18" charset="0"/>
                            </a:rPr>
                            <m:t>+2</m:t>
                          </m:r>
                          <m:r>
                            <a:rPr lang="ru-RU" sz="3200" i="1">
                              <a:latin typeface="Cambria Math" panose="02040503050406030204" pitchFamily="18" charset="0"/>
                            </a:rPr>
                            <m:t>𝜇</m:t>
                          </m:r>
                        </m:e>
                      </m:d>
                      <m:r>
                        <a:rPr lang="ru-RU" sz="3200" i="1">
                          <a:latin typeface="Cambria Math" panose="02040503050406030204" pitchFamily="18" charset="0"/>
                        </a:rPr>
                        <m:t>𝛥</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0</m:t>
                              </m:r>
                            </m:sub>
                          </m:sSub>
                        </m:e>
                      </m:acc>
                      <m:r>
                        <a:rPr lang="ru-RU" sz="3200" i="1">
                          <a:latin typeface="Cambria Math" panose="02040503050406030204" pitchFamily="18" charset="0"/>
                        </a:rPr>
                        <m:t>+</m:t>
                      </m:r>
                      <m:d>
                        <m:dPr>
                          <m:ctrlPr>
                            <a:rPr lang="ru-RU" sz="3200" i="1">
                              <a:latin typeface="Cambria Math"/>
                            </a:rPr>
                          </m:ctrlPr>
                        </m:dPr>
                        <m:e>
                          <m:r>
                            <a:rPr lang="ru-RU" sz="3200" i="1">
                              <a:latin typeface="Cambria Math" panose="02040503050406030204" pitchFamily="18" charset="0"/>
                            </a:rPr>
                            <m:t>𝜆</m:t>
                          </m:r>
                          <m:r>
                            <a:rPr lang="ru-RU" sz="3200" i="1">
                              <a:latin typeface="Cambria Math" panose="02040503050406030204" pitchFamily="18" charset="0"/>
                            </a:rPr>
                            <m:t>+</m:t>
                          </m:r>
                          <m:r>
                            <a:rPr lang="ru-RU" sz="3200" i="1">
                              <a:latin typeface="Cambria Math" panose="02040503050406030204" pitchFamily="18" charset="0"/>
                            </a:rPr>
                            <m:t>𝜇</m:t>
                          </m:r>
                        </m:e>
                      </m:d>
                      <m:r>
                        <a:rPr lang="ru-RU" sz="3200" i="1">
                          <a:latin typeface="Cambria Math" panose="02040503050406030204" pitchFamily="18" charset="0"/>
                        </a:rPr>
                        <m:t>𝑟𝑜𝑡𝑟𝑜𝑡</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0</m:t>
                              </m:r>
                            </m:sub>
                          </m:sSub>
                        </m:e>
                      </m:acc>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𝜔</m:t>
                          </m:r>
                        </m:e>
                        <m:sup>
                          <m:r>
                            <a:rPr lang="ru-RU" sz="3200" i="1">
                              <a:latin typeface="Cambria Math" panose="02040503050406030204" pitchFamily="18" charset="0"/>
                            </a:rPr>
                            <m:t>2</m:t>
                          </m:r>
                        </m:sup>
                      </m:sSup>
                      <m:r>
                        <a:rPr lang="ru-RU" sz="3200" i="1">
                          <a:latin typeface="Cambria Math" panose="02040503050406030204" pitchFamily="18" charset="0"/>
                        </a:rPr>
                        <m:t>𝜌</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0</m:t>
                              </m:r>
                            </m:sub>
                          </m:sSub>
                        </m:e>
                      </m:acc>
                    </m:oMath>
                  </m:oMathPara>
                </a14:m>
                <a:endParaRPr lang="ru-RU" sz="3200" dirty="0" smtClean="0"/>
              </a:p>
              <a:p>
                <a:pPr algn="ctr"/>
                <a14:m>
                  <m:oMathPara xmlns:m="http://schemas.openxmlformats.org/officeDocument/2006/math">
                    <m:oMathParaPr>
                      <m:jc m:val="center"/>
                    </m:oMathParaPr>
                    <m:oMath xmlns:m="http://schemas.openxmlformats.org/officeDocument/2006/math">
                      <m:r>
                        <a:rPr lang="ru-RU" sz="3200" i="1">
                          <a:latin typeface="Cambria Math" panose="02040503050406030204" pitchFamily="18" charset="0"/>
                        </a:rPr>
                        <m:t>𝜇𝛥</m:t>
                      </m:r>
                      <m:acc>
                        <m:accPr>
                          <m:chr m:val="⃗"/>
                          <m:ctrlPr>
                            <a:rPr lang="ru-RU" sz="3200" i="1">
                              <a:latin typeface="Cambria Math"/>
                            </a:rPr>
                          </m:ctrlPr>
                        </m:accPr>
                        <m:e>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0</m:t>
                              </m:r>
                            </m:sub>
                          </m:sSub>
                        </m:e>
                      </m:acc>
                      <m:r>
                        <a:rPr lang="ru-RU" sz="3200" i="1">
                          <a:latin typeface="Cambria Math" panose="02040503050406030204" pitchFamily="18" charset="0"/>
                        </a:rPr>
                        <m:t>+</m:t>
                      </m:r>
                      <m:d>
                        <m:dPr>
                          <m:ctrlPr>
                            <a:rPr lang="ru-RU" sz="3200" i="1">
                              <a:latin typeface="Cambria Math"/>
                            </a:rPr>
                          </m:ctrlPr>
                        </m:dPr>
                        <m:e>
                          <m:r>
                            <a:rPr lang="ru-RU" sz="3200" i="1">
                              <a:latin typeface="Cambria Math" panose="02040503050406030204" pitchFamily="18" charset="0"/>
                            </a:rPr>
                            <m:t>𝜆</m:t>
                          </m:r>
                          <m:r>
                            <a:rPr lang="ru-RU" sz="3200" i="1">
                              <a:latin typeface="Cambria Math" panose="02040503050406030204" pitchFamily="18" charset="0"/>
                            </a:rPr>
                            <m:t>+</m:t>
                          </m:r>
                          <m:r>
                            <a:rPr lang="ru-RU" sz="3200" i="1">
                              <a:latin typeface="Cambria Math" panose="02040503050406030204" pitchFamily="18" charset="0"/>
                            </a:rPr>
                            <m:t>𝜇</m:t>
                          </m:r>
                        </m:e>
                      </m:d>
                      <m:r>
                        <a:rPr lang="ru-RU" sz="3200" i="1">
                          <a:latin typeface="Cambria Math" panose="02040503050406030204" pitchFamily="18" charset="0"/>
                        </a:rPr>
                        <m:t>𝑔𝑟𝑎𝑑𝑑𝑖𝑣</m:t>
                      </m:r>
                      <m:acc>
                        <m:accPr>
                          <m:chr m:val="⃗"/>
                          <m:ctrlPr>
                            <a:rPr lang="ru-RU" sz="3200" i="1">
                              <a:latin typeface="Cambria Math"/>
                            </a:rPr>
                          </m:ctrlPr>
                        </m:accPr>
                        <m:e>
                          <m:r>
                            <a:rPr lang="ru-RU" sz="3200" i="1">
                              <a:latin typeface="Cambria Math" panose="02040503050406030204" pitchFamily="18" charset="0"/>
                            </a:rPr>
                            <m:t>𝑢</m:t>
                          </m:r>
                        </m:e>
                      </m:acc>
                      <m:r>
                        <a:rPr lang="ru-RU" sz="3200" i="1">
                          <a:latin typeface="Cambria Math" panose="02040503050406030204" pitchFamily="18" charset="0"/>
                        </a:rPr>
                        <m:t>=</m:t>
                      </m:r>
                      <m:r>
                        <a:rPr lang="ru-RU" sz="3200" i="1">
                          <a:latin typeface="Cambria Math" panose="02040503050406030204" pitchFamily="18" charset="0"/>
                        </a:rPr>
                        <m:t>𝜌</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2</m:t>
                              </m:r>
                            </m:sup>
                          </m:sSup>
                          <m:acc>
                            <m:accPr>
                              <m:chr m:val="⃗"/>
                              <m:ctrlPr>
                                <a:rPr lang="ru-RU" sz="3200" i="1">
                                  <a:latin typeface="Cambria Math"/>
                                </a:rPr>
                              </m:ctrlPr>
                            </m:accPr>
                            <m:e>
                              <m:r>
                                <a:rPr lang="ru-RU" sz="3200" i="1">
                                  <a:latin typeface="Cambria Math" panose="02040503050406030204" pitchFamily="18" charset="0"/>
                                </a:rPr>
                                <m:t>𝑢</m:t>
                              </m:r>
                            </m:e>
                          </m:acc>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2</m:t>
                              </m:r>
                            </m:sup>
                          </m:sSup>
                        </m:den>
                      </m:f>
                    </m:oMath>
                  </m:oMathPara>
                </a14:m>
                <a:endParaRPr lang="ru-RU" sz="3200" dirty="0"/>
              </a:p>
              <a:p>
                <a:endParaRPr lang="ru-RU" sz="3200" dirty="0"/>
              </a:p>
            </p:txBody>
          </p:sp>
        </mc:Choice>
        <mc:Fallback xmlns="">
          <p:sp>
            <p:nvSpPr>
              <p:cNvPr id="5" name="Прямоугольник 4">
                <a:extLst>
                  <a:ext uri="{FF2B5EF4-FFF2-40B4-BE49-F238E27FC236}">
                    <a16:creationId xmlns="" xmlns:a16="http://schemas.microsoft.com/office/drawing/2014/main"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4682041" y="354946"/>
                <a:ext cx="7608814" cy="3054939"/>
              </a:xfrm>
              <a:prstGeom prst="rect">
                <a:avLst/>
              </a:prstGeom>
              <a:blipFill rotWithShape="1">
                <a:blip r:embed="rId4"/>
                <a:stretch>
                  <a:fillRect t="-1796"/>
                </a:stretch>
              </a:blipFill>
            </p:spPr>
            <p:txBody>
              <a:bodyPr/>
              <a:lstStyle/>
              <a:p>
                <a:r>
                  <a:rPr lang="ru-RU">
                    <a:noFill/>
                  </a:rPr>
                  <a:t> </a:t>
                </a:r>
              </a:p>
            </p:txBody>
          </p:sp>
        </mc:Fallback>
      </mc:AlternateContent>
    </p:spTree>
    <p:extLst>
      <p:ext uri="{BB962C8B-B14F-4D97-AF65-F5344CB8AC3E}">
        <p14:creationId xmlns:p14="http://schemas.microsoft.com/office/powerpoint/2010/main" val="193347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рямоугольник 4">
                <a:extLst>
                  <a:ext uri="{FF2B5EF4-FFF2-40B4-BE49-F238E27FC236}">
                    <a16:creationId xmlns="" xmlns:a16="http://schemas.microsoft.com/office/drawing/2014/main" id="{6B6D04E9-D42B-44F9-807A-FD028B36BF4F}"/>
                  </a:ext>
                </a:extLst>
              </p:cNvPr>
              <p:cNvSpPr/>
              <p:nvPr/>
            </p:nvSpPr>
            <p:spPr>
              <a:xfrm>
                <a:off x="329515" y="354946"/>
                <a:ext cx="11541210" cy="6556603"/>
              </a:xfrm>
              <a:prstGeom prst="rect">
                <a:avLst/>
              </a:prstGeom>
            </p:spPr>
            <p:txBody>
              <a:bodyPr wrap="square">
                <a:spAutoFit/>
              </a:bodyPr>
              <a:lstStyle/>
              <a:p>
                <a:r>
                  <a:rPr lang="en-US" sz="3200" dirty="0" smtClean="0"/>
                  <a:t>Displacement of any point</a:t>
                </a:r>
                <a:r>
                  <a:rPr lang="ru-RU" sz="3200" dirty="0" smtClean="0"/>
                  <a:t> </a:t>
                </a:r>
                <a:r>
                  <a:rPr lang="en-US" sz="3200" dirty="0" smtClean="0"/>
                  <a:t>in the ice</a:t>
                </a:r>
                <a:r>
                  <a:rPr lang="ru-RU" sz="3200" dirty="0" smtClean="0"/>
                  <a:t>:</a:t>
                </a:r>
                <a:r>
                  <a:rPr lang="en-US" sz="3200" dirty="0" smtClean="0"/>
                  <a:t> vector</a:t>
                </a:r>
                <a:r>
                  <a:rPr lang="ru-RU" sz="3200" dirty="0" smtClean="0"/>
                  <a:t> </a:t>
                </a:r>
                <a14:m>
                  <m:oMath xmlns:m="http://schemas.openxmlformats.org/officeDocument/2006/math">
                    <m:acc>
                      <m:accPr>
                        <m:chr m:val="⃗"/>
                        <m:ctrlPr>
                          <a:rPr lang="ru-RU" sz="3200" i="1">
                            <a:latin typeface="Cambria Math"/>
                          </a:rPr>
                        </m:ctrlPr>
                      </m:accPr>
                      <m:e>
                        <m:r>
                          <a:rPr lang="ru-RU" sz="3200" i="1">
                            <a:latin typeface="Cambria Math" panose="02040503050406030204" pitchFamily="18" charset="0"/>
                          </a:rPr>
                          <m:t>𝑢</m:t>
                        </m:r>
                      </m:e>
                    </m:acc>
                  </m:oMath>
                </a14:m>
                <a:endParaRPr lang="ru-RU" sz="3200" dirty="0"/>
              </a:p>
              <a:p>
                <a:r>
                  <a:rPr lang="en-US" sz="3200" dirty="0"/>
                  <a:t>Strain tensor components</a:t>
                </a:r>
                <a:r>
                  <a:rPr lang="en-US" sz="3200" dirty="0" smtClean="0"/>
                  <a:t>:</a:t>
                </a:r>
                <a:endParaRPr lang="ru-RU" sz="3200" dirty="0"/>
              </a:p>
              <a:p>
                <a:pPr algn="ct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𝑥𝑥</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𝑥</m:t>
                            </m:r>
                          </m:sub>
                        </m:sSub>
                      </m:num>
                      <m:den>
                        <m:r>
                          <a:rPr lang="ru-RU" sz="3200" i="1">
                            <a:latin typeface="Cambria Math" panose="02040503050406030204" pitchFamily="18" charset="0"/>
                          </a:rPr>
                          <m:t>𝜕</m:t>
                        </m:r>
                        <m:r>
                          <a:rPr lang="ru-RU" sz="3200" i="1">
                            <a:latin typeface="Cambria Math" panose="02040503050406030204" pitchFamily="18" charset="0"/>
                          </a:rPr>
                          <m:t>𝑥</m:t>
                        </m:r>
                      </m:den>
                    </m:f>
                  </m:oMath>
                </a14:m>
                <a:r>
                  <a:rPr lang="ru-RU" sz="3200" dirty="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𝑦𝑦</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𝑦</m:t>
                            </m:r>
                          </m:sub>
                        </m:sSub>
                      </m:num>
                      <m:den>
                        <m:r>
                          <a:rPr lang="ru-RU" sz="3200" i="1">
                            <a:latin typeface="Cambria Math" panose="02040503050406030204" pitchFamily="18" charset="0"/>
                          </a:rPr>
                          <m:t>𝜕</m:t>
                        </m:r>
                        <m:r>
                          <a:rPr lang="ru-RU" sz="3200" i="1">
                            <a:latin typeface="Cambria Math" panose="02040503050406030204" pitchFamily="18" charset="0"/>
                          </a:rPr>
                          <m:t>𝑦</m:t>
                        </m:r>
                      </m:den>
                    </m:f>
                  </m:oMath>
                </a14:m>
                <a:r>
                  <a:rPr lang="ru-RU" sz="3200" dirty="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𝑧𝑧</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𝑧</m:t>
                            </m:r>
                          </m:sub>
                        </m:sSub>
                      </m:num>
                      <m:den>
                        <m:r>
                          <a:rPr lang="ru-RU" sz="3200" i="1">
                            <a:latin typeface="Cambria Math" panose="02040503050406030204" pitchFamily="18" charset="0"/>
                          </a:rPr>
                          <m:t>𝜕</m:t>
                        </m:r>
                        <m:r>
                          <a:rPr lang="ru-RU" sz="3200" i="1">
                            <a:latin typeface="Cambria Math" panose="02040503050406030204" pitchFamily="18" charset="0"/>
                          </a:rPr>
                          <m:t>𝑧</m:t>
                        </m:r>
                      </m:den>
                    </m:f>
                  </m:oMath>
                </a14:m>
                <a:endParaRPr lang="ru-RU" sz="3200" dirty="0"/>
              </a:p>
              <a:p>
                <a:pPr algn="ct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𝑥𝑦</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1</m:t>
                        </m:r>
                      </m:num>
                      <m:den>
                        <m:r>
                          <a:rPr lang="ru-RU" sz="3200" i="1">
                            <a:latin typeface="Cambria Math" panose="02040503050406030204" pitchFamily="18" charset="0"/>
                          </a:rPr>
                          <m:t>2</m:t>
                        </m:r>
                      </m:den>
                    </m:f>
                    <m:d>
                      <m:dPr>
                        <m:ctrlPr>
                          <a:rPr lang="ru-RU" sz="3200" i="1">
                            <a:latin typeface="Cambria Math"/>
                          </a:rPr>
                        </m:ctrlPr>
                      </m:dPr>
                      <m:e>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𝑥</m:t>
                                </m:r>
                              </m:sub>
                            </m:sSub>
                          </m:num>
                          <m:den>
                            <m:r>
                              <a:rPr lang="ru-RU" sz="3200" i="1">
                                <a:latin typeface="Cambria Math" panose="02040503050406030204" pitchFamily="18" charset="0"/>
                              </a:rPr>
                              <m:t>𝜕</m:t>
                            </m:r>
                            <m:r>
                              <a:rPr lang="ru-RU" sz="3200" i="1">
                                <a:latin typeface="Cambria Math" panose="02040503050406030204" pitchFamily="18" charset="0"/>
                              </a:rPr>
                              <m:t>𝑦</m:t>
                            </m:r>
                          </m:den>
                        </m:f>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𝑦</m:t>
                                </m:r>
                              </m:sub>
                            </m:sSub>
                          </m:num>
                          <m:den>
                            <m:r>
                              <a:rPr lang="ru-RU" sz="3200" i="1">
                                <a:latin typeface="Cambria Math" panose="02040503050406030204" pitchFamily="18" charset="0"/>
                              </a:rPr>
                              <m:t>𝜕</m:t>
                            </m:r>
                            <m:r>
                              <a:rPr lang="ru-RU" sz="3200" i="1">
                                <a:latin typeface="Cambria Math" panose="02040503050406030204" pitchFamily="18" charset="0"/>
                              </a:rPr>
                              <m:t>𝑥</m:t>
                            </m:r>
                          </m:den>
                        </m:f>
                      </m:e>
                    </m:d>
                  </m:oMath>
                </a14:m>
                <a:r>
                  <a:rPr lang="ru-RU" sz="3200" dirty="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𝑥𝑧</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1</m:t>
                        </m:r>
                      </m:num>
                      <m:den>
                        <m:r>
                          <a:rPr lang="ru-RU" sz="3200" i="1">
                            <a:latin typeface="Cambria Math" panose="02040503050406030204" pitchFamily="18" charset="0"/>
                          </a:rPr>
                          <m:t>2</m:t>
                        </m:r>
                      </m:den>
                    </m:f>
                    <m:d>
                      <m:dPr>
                        <m:ctrlPr>
                          <a:rPr lang="ru-RU" sz="3200" i="1">
                            <a:latin typeface="Cambria Math"/>
                          </a:rPr>
                        </m:ctrlPr>
                      </m:dPr>
                      <m:e>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𝑥</m:t>
                                </m:r>
                              </m:sub>
                            </m:sSub>
                          </m:num>
                          <m:den>
                            <m:r>
                              <a:rPr lang="ru-RU" sz="3200" i="1">
                                <a:latin typeface="Cambria Math" panose="02040503050406030204" pitchFamily="18" charset="0"/>
                              </a:rPr>
                              <m:t>𝜕</m:t>
                            </m:r>
                            <m:r>
                              <a:rPr lang="ru-RU" sz="3200" i="1">
                                <a:latin typeface="Cambria Math" panose="02040503050406030204" pitchFamily="18" charset="0"/>
                              </a:rPr>
                              <m:t>𝑧</m:t>
                            </m:r>
                          </m:den>
                        </m:f>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𝑧</m:t>
                                </m:r>
                              </m:sub>
                            </m:sSub>
                          </m:num>
                          <m:den>
                            <m:r>
                              <a:rPr lang="ru-RU" sz="3200" i="1">
                                <a:latin typeface="Cambria Math" panose="02040503050406030204" pitchFamily="18" charset="0"/>
                              </a:rPr>
                              <m:t>𝜕</m:t>
                            </m:r>
                            <m:r>
                              <a:rPr lang="ru-RU" sz="3200" i="1">
                                <a:latin typeface="Cambria Math" panose="02040503050406030204" pitchFamily="18" charset="0"/>
                              </a:rPr>
                              <m:t>𝑥</m:t>
                            </m:r>
                          </m:den>
                        </m:f>
                      </m:e>
                    </m:d>
                  </m:oMath>
                </a14:m>
                <a:r>
                  <a:rPr lang="ru-RU" sz="3200" dirty="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𝑦𝑧</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1</m:t>
                        </m:r>
                      </m:num>
                      <m:den>
                        <m:r>
                          <a:rPr lang="ru-RU" sz="3200" i="1">
                            <a:latin typeface="Cambria Math" panose="02040503050406030204" pitchFamily="18" charset="0"/>
                          </a:rPr>
                          <m:t>2</m:t>
                        </m:r>
                      </m:den>
                    </m:f>
                    <m:d>
                      <m:dPr>
                        <m:ctrlPr>
                          <a:rPr lang="ru-RU" sz="3200" i="1">
                            <a:latin typeface="Cambria Math"/>
                          </a:rPr>
                        </m:ctrlPr>
                      </m:dPr>
                      <m:e>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𝑦</m:t>
                                </m:r>
                              </m:sub>
                            </m:sSub>
                          </m:num>
                          <m:den>
                            <m:r>
                              <a:rPr lang="ru-RU" sz="3200" i="1">
                                <a:latin typeface="Cambria Math" panose="02040503050406030204" pitchFamily="18" charset="0"/>
                              </a:rPr>
                              <m:t>𝜕</m:t>
                            </m:r>
                            <m:r>
                              <a:rPr lang="ru-RU" sz="3200" i="1">
                                <a:latin typeface="Cambria Math" panose="02040503050406030204" pitchFamily="18" charset="0"/>
                              </a:rPr>
                              <m:t>𝑧</m:t>
                            </m:r>
                          </m:den>
                        </m:f>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𝑧</m:t>
                                </m:r>
                              </m:sub>
                            </m:sSub>
                          </m:num>
                          <m:den>
                            <m:r>
                              <a:rPr lang="ru-RU" sz="3200" i="1">
                                <a:latin typeface="Cambria Math" panose="02040503050406030204" pitchFamily="18" charset="0"/>
                              </a:rPr>
                              <m:t>𝜕</m:t>
                            </m:r>
                            <m:r>
                              <a:rPr lang="ru-RU" sz="3200" i="1">
                                <a:latin typeface="Cambria Math" panose="02040503050406030204" pitchFamily="18" charset="0"/>
                              </a:rPr>
                              <m:t>𝑦</m:t>
                            </m:r>
                          </m:den>
                        </m:f>
                      </m:e>
                    </m:d>
                    <m:r>
                      <a:rPr lang="ru-RU" sz="3200" b="0" i="1" smtClean="0">
                        <a:latin typeface="Cambria Math" panose="02040503050406030204" pitchFamily="18" charset="0"/>
                      </a:rPr>
                      <m:t>;</m:t>
                    </m:r>
                  </m:oMath>
                </a14:m>
                <a:endParaRPr lang="ru-RU" sz="3200" b="0" dirty="0" smtClean="0"/>
              </a:p>
              <a:p>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𝑖𝑖</m:t>
                        </m:r>
                      </m:sub>
                    </m:sSub>
                  </m:oMath>
                </a14:m>
                <a:r>
                  <a:rPr lang="ru-RU" sz="3200" dirty="0"/>
                  <a:t>- </a:t>
                </a:r>
                <a:r>
                  <a:rPr lang="en-US" sz="3200" dirty="0"/>
                  <a:t>ice length </a:t>
                </a:r>
                <a:r>
                  <a:rPr lang="en-US" sz="3200" dirty="0" smtClean="0"/>
                  <a:t>change</a:t>
                </a:r>
                <a:r>
                  <a:rPr lang="ru-RU" sz="3200" dirty="0" smtClean="0"/>
                  <a:t>    </a:t>
                </a:r>
                <a:r>
                  <a:rPr lang="en-US" sz="3200" dirty="0" smtClean="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𝜀</m:t>
                        </m:r>
                      </m:e>
                      <m:sub>
                        <m:r>
                          <a:rPr lang="ru-RU" sz="3200" i="1">
                            <a:latin typeface="Cambria Math" panose="02040503050406030204" pitchFamily="18" charset="0"/>
                          </a:rPr>
                          <m:t>𝑖𝑗</m:t>
                        </m:r>
                      </m:sub>
                    </m:sSub>
                  </m:oMath>
                </a14:m>
                <a:r>
                  <a:rPr lang="ru-RU" sz="3200" dirty="0"/>
                  <a:t> - </a:t>
                </a:r>
                <a:r>
                  <a:rPr lang="en-US" sz="3200" dirty="0"/>
                  <a:t>ice element rotation</a:t>
                </a:r>
                <a:endParaRPr lang="ru-RU" sz="3200" dirty="0"/>
              </a:p>
              <a:p>
                <a:r>
                  <a:rPr lang="en-US" sz="3200" dirty="0"/>
                  <a:t>Boundary conditions (free edge):</a:t>
                </a:r>
                <a:endParaRPr lang="ru-RU" sz="3200" dirty="0" smtClean="0"/>
              </a:p>
              <a:p>
                <a:pPr algn="ctr"/>
                <a14:m>
                  <m:oMath xmlns:m="http://schemas.openxmlformats.org/officeDocument/2006/math">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2</m:t>
                            </m:r>
                          </m:sup>
                        </m:sSup>
                        <m:acc>
                          <m:accPr>
                            <m:chr m:val="⃗"/>
                            <m:ctrlPr>
                              <a:rPr lang="ru-RU" sz="3200" i="1">
                                <a:latin typeface="Cambria Math"/>
                              </a:rPr>
                            </m:ctrlPr>
                          </m:accPr>
                          <m:e>
                            <m:r>
                              <a:rPr lang="ru-RU" sz="3200" i="1">
                                <a:latin typeface="Cambria Math" panose="02040503050406030204" pitchFamily="18" charset="0"/>
                              </a:rPr>
                              <m:t>𝑢</m:t>
                            </m:r>
                          </m:e>
                        </m:acc>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2</m:t>
                            </m:r>
                          </m:sup>
                        </m:sSup>
                      </m:den>
                    </m:f>
                    <m:r>
                      <a:rPr lang="ru-RU" sz="3200" i="1">
                        <a:latin typeface="Cambria Math" panose="02040503050406030204" pitchFamily="18" charset="0"/>
                      </a:rPr>
                      <m:t>+</m:t>
                    </m:r>
                    <m:r>
                      <a:rPr lang="ru-RU" sz="3200" i="1">
                        <a:latin typeface="Cambria Math" panose="02040503050406030204" pitchFamily="18" charset="0"/>
                      </a:rPr>
                      <m:t>𝜎</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2</m:t>
                            </m:r>
                          </m:sup>
                        </m:sSup>
                        <m:acc>
                          <m:accPr>
                            <m:chr m:val="⃗"/>
                            <m:ctrlPr>
                              <a:rPr lang="ru-RU" sz="3200" i="1">
                                <a:latin typeface="Cambria Math"/>
                              </a:rPr>
                            </m:ctrlPr>
                          </m:accPr>
                          <m:e>
                            <m:r>
                              <a:rPr lang="ru-RU" sz="3200" i="1">
                                <a:latin typeface="Cambria Math" panose="02040503050406030204" pitchFamily="18" charset="0"/>
                              </a:rPr>
                              <m:t>𝑢</m:t>
                            </m:r>
                          </m:e>
                        </m:acc>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2</m:t>
                            </m:r>
                          </m:sup>
                        </m:sSup>
                      </m:den>
                    </m:f>
                    <m:r>
                      <a:rPr lang="ru-RU" sz="3200" i="1">
                        <a:latin typeface="Cambria Math" panose="02040503050406030204" pitchFamily="18" charset="0"/>
                      </a:rPr>
                      <m:t>=0</m:t>
                    </m:r>
                  </m:oMath>
                </a14:m>
                <a:r>
                  <a:rPr lang="ru-RU" sz="3200" dirty="0"/>
                  <a:t>;</a:t>
                </a:r>
                <a14:m>
                  <m:oMath xmlns:m="http://schemas.openxmlformats.org/officeDocument/2006/math">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3</m:t>
                            </m:r>
                          </m:sup>
                        </m:sSup>
                        <m:acc>
                          <m:accPr>
                            <m:chr m:val="⃗"/>
                            <m:ctrlPr>
                              <a:rPr lang="ru-RU" sz="3200" i="1">
                                <a:latin typeface="Cambria Math"/>
                              </a:rPr>
                            </m:ctrlPr>
                          </m:accPr>
                          <m:e>
                            <m:r>
                              <a:rPr lang="ru-RU" sz="3200" i="1">
                                <a:latin typeface="Cambria Math" panose="02040503050406030204" pitchFamily="18" charset="0"/>
                              </a:rPr>
                              <m:t>𝑢</m:t>
                            </m:r>
                          </m:e>
                        </m:acc>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3</m:t>
                            </m:r>
                          </m:sup>
                        </m:sSup>
                      </m:den>
                    </m:f>
                    <m:r>
                      <a:rPr lang="ru-RU" sz="3200" i="1">
                        <a:latin typeface="Cambria Math" panose="02040503050406030204" pitchFamily="18" charset="0"/>
                      </a:rPr>
                      <m:t>+</m:t>
                    </m:r>
                    <m:d>
                      <m:dPr>
                        <m:ctrlPr>
                          <a:rPr lang="ru-RU" sz="3200" i="1">
                            <a:latin typeface="Cambria Math"/>
                          </a:rPr>
                        </m:ctrlPr>
                      </m:dPr>
                      <m:e>
                        <m:r>
                          <a:rPr lang="ru-RU" sz="3200" i="1">
                            <a:latin typeface="Cambria Math" panose="02040503050406030204" pitchFamily="18" charset="0"/>
                          </a:rPr>
                          <m:t>2−</m:t>
                        </m:r>
                        <m:r>
                          <a:rPr lang="ru-RU" sz="3200" i="1">
                            <a:latin typeface="Cambria Math" panose="02040503050406030204" pitchFamily="18" charset="0"/>
                          </a:rPr>
                          <m:t>𝜎</m:t>
                        </m:r>
                      </m:e>
                    </m:d>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3</m:t>
                            </m:r>
                          </m:sup>
                        </m:sSup>
                        <m:acc>
                          <m:accPr>
                            <m:chr m:val="⃗"/>
                            <m:ctrlPr>
                              <a:rPr lang="ru-RU" sz="3200" i="1">
                                <a:latin typeface="Cambria Math"/>
                              </a:rPr>
                            </m:ctrlPr>
                          </m:accPr>
                          <m:e>
                            <m:r>
                              <a:rPr lang="ru-RU" sz="3200" i="1">
                                <a:latin typeface="Cambria Math" panose="02040503050406030204" pitchFamily="18" charset="0"/>
                              </a:rPr>
                              <m:t>𝑢</m:t>
                            </m:r>
                          </m:e>
                        </m:acc>
                      </m:num>
                      <m:den>
                        <m:r>
                          <a:rPr lang="ru-RU" sz="3200" i="1">
                            <a:latin typeface="Cambria Math" panose="02040503050406030204" pitchFamily="18" charset="0"/>
                          </a:rPr>
                          <m:t>𝜕</m:t>
                        </m:r>
                        <m:r>
                          <a:rPr lang="ru-RU" sz="3200" i="1">
                            <a:latin typeface="Cambria Math" panose="02040503050406030204" pitchFamily="18" charset="0"/>
                          </a:rPr>
                          <m:t>𝑥</m:t>
                        </m:r>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𝑦</m:t>
                            </m:r>
                          </m:e>
                          <m:sup>
                            <m:r>
                              <a:rPr lang="ru-RU" sz="3200" i="1">
                                <a:latin typeface="Cambria Math" panose="02040503050406030204" pitchFamily="18" charset="0"/>
                              </a:rPr>
                              <m:t>2</m:t>
                            </m:r>
                          </m:sup>
                        </m:sSup>
                      </m:den>
                    </m:f>
                    <m:r>
                      <a:rPr lang="ru-RU" sz="3200" i="1">
                        <a:latin typeface="Cambria Math" panose="02040503050406030204" pitchFamily="18" charset="0"/>
                      </a:rPr>
                      <m:t>=0</m:t>
                    </m:r>
                  </m:oMath>
                </a14:m>
                <a:r>
                  <a:rPr lang="ru-RU" sz="3200" dirty="0"/>
                  <a:t>;</a:t>
                </a:r>
              </a:p>
              <a:p>
                <a14:m>
                  <m:oMath xmlns:m="http://schemas.openxmlformats.org/officeDocument/2006/math">
                    <m:r>
                      <a:rPr lang="ru-RU" sz="3200" i="1">
                        <a:latin typeface="Cambria Math" panose="02040503050406030204" pitchFamily="18" charset="0"/>
                      </a:rPr>
                      <m:t>𝑢</m:t>
                    </m:r>
                  </m:oMath>
                </a14:m>
                <a:r>
                  <a:rPr lang="en-US" sz="3200" dirty="0" smtClean="0"/>
                  <a:t> </a:t>
                </a:r>
                <a:r>
                  <a:rPr lang="ru-RU" sz="3200" dirty="0"/>
                  <a:t>- </a:t>
                </a:r>
                <a:r>
                  <a:rPr lang="en-US" sz="3200" dirty="0"/>
                  <a:t>normal displacement of ice layer</a:t>
                </a:r>
                <a:endParaRPr lang="ru-RU" sz="3200" dirty="0"/>
              </a:p>
              <a:p>
                <a14:m>
                  <m:oMath xmlns:m="http://schemas.openxmlformats.org/officeDocument/2006/math">
                    <m:r>
                      <a:rPr lang="ru-RU" sz="3200" i="1">
                        <a:latin typeface="Cambria Math" panose="02040503050406030204" pitchFamily="18" charset="0"/>
                      </a:rPr>
                      <m:t>𝑀</m:t>
                    </m:r>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𝜌</m:t>
                        </m:r>
                      </m:e>
                      <m:sub>
                        <m:r>
                          <a:rPr lang="ru-RU" sz="3200" i="1">
                            <a:latin typeface="Cambria Math" panose="02040503050406030204" pitchFamily="18" charset="0"/>
                          </a:rPr>
                          <m:t>л</m:t>
                        </m:r>
                      </m:sub>
                    </m:sSub>
                    <m:r>
                      <a:rPr lang="ru-RU" sz="3200" i="1">
                        <a:latin typeface="Cambria Math" panose="02040503050406030204" pitchFamily="18" charset="0"/>
                      </a:rPr>
                      <m:t>h</m:t>
                    </m:r>
                  </m:oMath>
                </a14:m>
                <a:r>
                  <a:rPr lang="ru-RU" sz="3200" dirty="0" smtClean="0"/>
                  <a:t>     </a:t>
                </a:r>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𝜌</m:t>
                        </m:r>
                      </m:e>
                      <m:sub>
                        <m:r>
                          <a:rPr lang="ru-RU" sz="3200" i="1">
                            <a:latin typeface="Cambria Math" panose="02040503050406030204" pitchFamily="18" charset="0"/>
                          </a:rPr>
                          <m:t>л</m:t>
                        </m:r>
                      </m:sub>
                    </m:sSub>
                  </m:oMath>
                </a14:m>
                <a:r>
                  <a:rPr lang="ru-RU" sz="3200" dirty="0" smtClean="0"/>
                  <a:t> </a:t>
                </a:r>
                <a:r>
                  <a:rPr lang="ru-RU" sz="3200" dirty="0"/>
                  <a:t>- </a:t>
                </a:r>
                <a:r>
                  <a:rPr lang="en-US" sz="3200" dirty="0" smtClean="0"/>
                  <a:t>ice density</a:t>
                </a:r>
                <a:r>
                  <a:rPr lang="ru-RU" sz="3200" dirty="0" smtClean="0"/>
                  <a:t>, </a:t>
                </a:r>
                <a:r>
                  <a:rPr lang="ru-RU" sz="3200" i="1" dirty="0"/>
                  <a:t>h</a:t>
                </a:r>
                <a:r>
                  <a:rPr lang="ru-RU" sz="3200" dirty="0"/>
                  <a:t> — </a:t>
                </a:r>
                <a:r>
                  <a:rPr lang="en-US" sz="3200" dirty="0" smtClean="0"/>
                  <a:t>thickness</a:t>
                </a:r>
                <a:endParaRPr lang="ru-RU" sz="3200" dirty="0"/>
              </a:p>
              <a:p>
                <a:pPr algn="ctr"/>
                <a14:m>
                  <m:oMath xmlns:m="http://schemas.openxmlformats.org/officeDocument/2006/math">
                    <m:r>
                      <a:rPr lang="ru-RU" sz="3200" i="1">
                        <a:latin typeface="Cambria Math" panose="02040503050406030204" pitchFamily="18" charset="0"/>
                      </a:rPr>
                      <m:t>𝑔</m:t>
                    </m:r>
                    <m:r>
                      <a:rPr lang="ru-RU" sz="3200" i="1">
                        <a:latin typeface="Cambria Math" panose="02040503050406030204" pitchFamily="18" charset="0"/>
                      </a:rPr>
                      <m:t>=</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𝐸h</m:t>
                            </m:r>
                          </m:e>
                          <m:sup>
                            <m:r>
                              <a:rPr lang="ru-RU" sz="3200" i="1">
                                <a:latin typeface="Cambria Math" panose="02040503050406030204" pitchFamily="18" charset="0"/>
                              </a:rPr>
                              <m:t>3</m:t>
                            </m:r>
                          </m:sup>
                        </m:sSup>
                      </m:num>
                      <m:den>
                        <m:r>
                          <a:rPr lang="ru-RU" sz="3200" i="1">
                            <a:latin typeface="Cambria Math" panose="02040503050406030204" pitchFamily="18" charset="0"/>
                          </a:rPr>
                          <m:t>2</m:t>
                        </m:r>
                        <m:d>
                          <m:dPr>
                            <m:ctrlPr>
                              <a:rPr lang="ru-RU" sz="3200" i="1">
                                <a:latin typeface="Cambria Math"/>
                              </a:rPr>
                            </m:ctrlPr>
                          </m:dPr>
                          <m:e>
                            <m:r>
                              <a:rPr lang="ru-RU" sz="3200" i="1">
                                <a:latin typeface="Cambria Math" panose="02040503050406030204" pitchFamily="18" charset="0"/>
                              </a:rPr>
                              <m:t>1−</m:t>
                            </m:r>
                            <m:sSup>
                              <m:sSupPr>
                                <m:ctrlPr>
                                  <a:rPr lang="ru-RU" sz="3200" i="1">
                                    <a:latin typeface="Cambria Math"/>
                                  </a:rPr>
                                </m:ctrlPr>
                              </m:sSupPr>
                              <m:e>
                                <m:r>
                                  <a:rPr lang="ru-RU" sz="3200" i="1">
                                    <a:latin typeface="Cambria Math" panose="02040503050406030204" pitchFamily="18" charset="0"/>
                                  </a:rPr>
                                  <m:t>𝜎</m:t>
                                </m:r>
                              </m:e>
                              <m:sup>
                                <m:r>
                                  <a:rPr lang="ru-RU" sz="3200" i="1">
                                    <a:latin typeface="Cambria Math" panose="02040503050406030204" pitchFamily="18" charset="0"/>
                                  </a:rPr>
                                  <m:t>2</m:t>
                                </m:r>
                              </m:sup>
                            </m:sSup>
                          </m:e>
                        </m:d>
                      </m:den>
                    </m:f>
                  </m:oMath>
                </a14:m>
                <a:r>
                  <a:rPr lang="ru-RU" sz="3200" dirty="0"/>
                  <a:t>; </a:t>
                </a:r>
                <a14:m>
                  <m:oMath xmlns:m="http://schemas.openxmlformats.org/officeDocument/2006/math">
                    <m:r>
                      <a:rPr lang="ru-RU" sz="3200" i="1">
                        <a:latin typeface="Cambria Math" panose="02040503050406030204" pitchFamily="18" charset="0"/>
                      </a:rPr>
                      <m:t>𝑃</m:t>
                    </m:r>
                    <m:r>
                      <a:rPr lang="ru-RU" sz="3200" i="1" smtClean="0">
                        <a:latin typeface="Cambria Math" panose="02040503050406030204" pitchFamily="18" charset="0"/>
                      </a:rPr>
                      <m:t>=</m:t>
                    </m:r>
                    <m:sSub>
                      <m:sSubPr>
                        <m:ctrlPr>
                          <a:rPr lang="ru-RU" sz="3200" i="1" smtClean="0">
                            <a:latin typeface="Cambria Math"/>
                          </a:rPr>
                        </m:ctrlPr>
                      </m:sSubPr>
                      <m:e>
                        <m:r>
                          <a:rPr lang="ru-RU" sz="3200" i="1">
                            <a:latin typeface="Cambria Math" panose="02040503050406030204" pitchFamily="18" charset="0"/>
                          </a:rPr>
                          <m:t>𝑃</m:t>
                        </m:r>
                      </m:e>
                      <m:sub>
                        <m:r>
                          <a:rPr lang="ru-RU" sz="3200" i="1">
                            <a:latin typeface="Cambria Math" panose="02040503050406030204" pitchFamily="18" charset="0"/>
                          </a:rPr>
                          <m:t>1</m:t>
                        </m:r>
                      </m:sub>
                    </m:sSub>
                    <m:r>
                      <a:rPr lang="ru-RU" sz="3200" i="1" smtClean="0">
                        <a:latin typeface="Cambria Math" panose="02040503050406030204" pitchFamily="18" charset="0"/>
                      </a:rPr>
                      <m:t>−</m:t>
                    </m:r>
                    <m:sSub>
                      <m:sSubPr>
                        <m:ctrlPr>
                          <a:rPr lang="ru-RU" sz="3200" i="1" smtClean="0">
                            <a:latin typeface="Cambria Math"/>
                          </a:rPr>
                        </m:ctrlPr>
                      </m:sSubPr>
                      <m:e>
                        <m:r>
                          <a:rPr lang="ru-RU" sz="3200" i="1">
                            <a:latin typeface="Cambria Math" panose="02040503050406030204" pitchFamily="18" charset="0"/>
                          </a:rPr>
                          <m:t>𝑃</m:t>
                        </m:r>
                      </m:e>
                      <m:sub>
                        <m:r>
                          <a:rPr lang="ru-RU" sz="3200" i="1">
                            <a:latin typeface="Cambria Math" panose="02040503050406030204" pitchFamily="18" charset="0"/>
                          </a:rPr>
                          <m:t>2</m:t>
                        </m:r>
                      </m:sub>
                    </m:sSub>
                  </m:oMath>
                </a14:m>
                <a:endParaRPr lang="ru-RU" sz="3200" dirty="0"/>
              </a:p>
            </p:txBody>
          </p:sp>
        </mc:Choice>
        <mc:Fallback xmlns="">
          <p:sp>
            <p:nvSpPr>
              <p:cNvPr id="5" name="Прямоугольник 4">
                <a:extLst>
                  <a:ext uri="{FF2B5EF4-FFF2-40B4-BE49-F238E27FC236}">
                    <a16:creationId xmlns:a16="http://schemas.microsoft.com/office/drawing/2014/main" xmlns=""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329515" y="354946"/>
                <a:ext cx="11541210" cy="6556603"/>
              </a:xfrm>
              <a:prstGeom prst="rect">
                <a:avLst/>
              </a:prstGeom>
              <a:blipFill rotWithShape="1">
                <a:blip r:embed="rId2"/>
                <a:stretch>
                  <a:fillRect l="-1321" t="-1115"/>
                </a:stretch>
              </a:blipFill>
            </p:spPr>
            <p:txBody>
              <a:bodyPr/>
              <a:lstStyle/>
              <a:p>
                <a:r>
                  <a:rPr lang="ru-RU">
                    <a:noFill/>
                  </a:rPr>
                  <a:t> </a:t>
                </a:r>
              </a:p>
            </p:txBody>
          </p:sp>
        </mc:Fallback>
      </mc:AlternateContent>
    </p:spTree>
    <p:extLst>
      <p:ext uri="{BB962C8B-B14F-4D97-AF65-F5344CB8AC3E}">
        <p14:creationId xmlns:p14="http://schemas.microsoft.com/office/powerpoint/2010/main" val="214895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рямоугольник 4">
                <a:extLst>
                  <a:ext uri="{FF2B5EF4-FFF2-40B4-BE49-F238E27FC236}">
                    <a16:creationId xmlns="" xmlns:a16="http://schemas.microsoft.com/office/drawing/2014/main" id="{6B6D04E9-D42B-44F9-807A-FD028B36BF4F}"/>
                  </a:ext>
                </a:extLst>
              </p:cNvPr>
              <p:cNvSpPr/>
              <p:nvPr/>
            </p:nvSpPr>
            <p:spPr>
              <a:xfrm>
                <a:off x="329515" y="354946"/>
                <a:ext cx="11541210" cy="6232860"/>
              </a:xfrm>
              <a:prstGeom prst="rect">
                <a:avLst/>
              </a:prstGeom>
            </p:spPr>
            <p:txBody>
              <a:bodyPr wrap="square">
                <a:spAutoFit/>
              </a:bodyPr>
              <a:lstStyle/>
              <a:p>
                <a14:m>
                  <m:oMath xmlns:m="http://schemas.openxmlformats.org/officeDocument/2006/math">
                    <m:r>
                      <a:rPr lang="ru-RU" sz="3200" i="1">
                        <a:latin typeface="Cambria Math" panose="02040503050406030204" pitchFamily="18" charset="0"/>
                      </a:rPr>
                      <m:t>𝜆</m:t>
                    </m:r>
                    <m:r>
                      <a:rPr lang="ru-RU" sz="3200" i="1">
                        <a:latin typeface="Cambria Math" panose="02040503050406030204" pitchFamily="18" charset="0"/>
                      </a:rPr>
                      <m:t>,</m:t>
                    </m:r>
                    <m:r>
                      <a:rPr lang="ru-RU" sz="3200" i="1">
                        <a:latin typeface="Cambria Math" panose="02040503050406030204" pitchFamily="18" charset="0"/>
                      </a:rPr>
                      <m:t>𝜇</m:t>
                    </m:r>
                  </m:oMath>
                </a14:m>
                <a:r>
                  <a:rPr lang="ru-RU" sz="3200" dirty="0"/>
                  <a:t> - </a:t>
                </a:r>
                <a:r>
                  <a:rPr lang="en-US" sz="3200" dirty="0"/>
                  <a:t>Lame constants</a:t>
                </a:r>
                <a:endParaRPr lang="en-US" sz="3200" dirty="0" smtClean="0"/>
              </a:p>
              <a:p>
                <a:pPr algn="ctr"/>
                <a14:m>
                  <m:oMath xmlns:m="http://schemas.openxmlformats.org/officeDocument/2006/math">
                    <m:r>
                      <a:rPr lang="ru-RU" sz="3200" i="1">
                        <a:latin typeface="Cambria Math" panose="02040503050406030204" pitchFamily="18" charset="0"/>
                      </a:rPr>
                      <m:t>𝜆</m:t>
                    </m:r>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𝐸</m:t>
                        </m:r>
                        <m:r>
                          <a:rPr lang="ru-RU" sz="3200" i="1">
                            <a:latin typeface="Cambria Math" panose="02040503050406030204" pitchFamily="18" charset="0"/>
                          </a:rPr>
                          <m:t>𝜎</m:t>
                        </m:r>
                      </m:num>
                      <m:den>
                        <m:d>
                          <m:dPr>
                            <m:ctrlPr>
                              <a:rPr lang="ru-RU" sz="3200" i="1">
                                <a:latin typeface="Cambria Math"/>
                              </a:rPr>
                            </m:ctrlPr>
                          </m:dPr>
                          <m:e>
                            <m:r>
                              <a:rPr lang="ru-RU" sz="3200" i="1">
                                <a:latin typeface="Cambria Math" panose="02040503050406030204" pitchFamily="18" charset="0"/>
                              </a:rPr>
                              <m:t>1−2</m:t>
                            </m:r>
                            <m:r>
                              <a:rPr lang="ru-RU" sz="3200" i="1">
                                <a:latin typeface="Cambria Math" panose="02040503050406030204" pitchFamily="18" charset="0"/>
                              </a:rPr>
                              <m:t>𝜎</m:t>
                            </m:r>
                          </m:e>
                        </m:d>
                        <m:d>
                          <m:dPr>
                            <m:ctrlPr>
                              <a:rPr lang="ru-RU" sz="3200" i="1">
                                <a:latin typeface="Cambria Math"/>
                              </a:rPr>
                            </m:ctrlPr>
                          </m:dPr>
                          <m:e>
                            <m:r>
                              <a:rPr lang="ru-RU" sz="3200" i="1">
                                <a:latin typeface="Cambria Math" panose="02040503050406030204" pitchFamily="18" charset="0"/>
                              </a:rPr>
                              <m:t>1+</m:t>
                            </m:r>
                            <m:r>
                              <a:rPr lang="ru-RU" sz="3200" i="1">
                                <a:latin typeface="Cambria Math" panose="02040503050406030204" pitchFamily="18" charset="0"/>
                              </a:rPr>
                              <m:t>𝜎</m:t>
                            </m:r>
                          </m:e>
                        </m:d>
                      </m:den>
                    </m:f>
                  </m:oMath>
                </a14:m>
                <a:r>
                  <a:rPr lang="ru-RU" sz="3200" dirty="0"/>
                  <a:t>;  </a:t>
                </a:r>
                <a14:m>
                  <m:oMath xmlns:m="http://schemas.openxmlformats.org/officeDocument/2006/math">
                    <m:r>
                      <a:rPr lang="ru-RU" sz="3200" i="1">
                        <a:latin typeface="Cambria Math" panose="02040503050406030204" pitchFamily="18" charset="0"/>
                      </a:rPr>
                      <m:t>𝜇</m:t>
                    </m:r>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𝐸</m:t>
                        </m:r>
                      </m:num>
                      <m:den>
                        <m:r>
                          <a:rPr lang="ru-RU" sz="3200" i="1">
                            <a:latin typeface="Cambria Math" panose="02040503050406030204" pitchFamily="18" charset="0"/>
                          </a:rPr>
                          <m:t>2</m:t>
                        </m:r>
                        <m:d>
                          <m:dPr>
                            <m:ctrlPr>
                              <a:rPr lang="ru-RU" sz="3200" i="1">
                                <a:latin typeface="Cambria Math"/>
                              </a:rPr>
                            </m:ctrlPr>
                          </m:dPr>
                          <m:e>
                            <m:r>
                              <a:rPr lang="ru-RU" sz="3200" i="1">
                                <a:latin typeface="Cambria Math" panose="02040503050406030204" pitchFamily="18" charset="0"/>
                              </a:rPr>
                              <m:t>1+</m:t>
                            </m:r>
                            <m:r>
                              <a:rPr lang="ru-RU" sz="3200" i="1">
                                <a:latin typeface="Cambria Math" panose="02040503050406030204" pitchFamily="18" charset="0"/>
                              </a:rPr>
                              <m:t>𝜎</m:t>
                            </m:r>
                          </m:e>
                        </m:d>
                      </m:den>
                    </m:f>
                  </m:oMath>
                </a14:m>
                <a:r>
                  <a:rPr lang="ru-RU" sz="3200" dirty="0"/>
                  <a:t>;</a:t>
                </a:r>
                <a14:m>
                  <m:oMath xmlns:m="http://schemas.openxmlformats.org/officeDocument/2006/math">
                    <m:r>
                      <a:rPr lang="ru-RU" sz="3200" i="1">
                        <a:latin typeface="Cambria Math" panose="02040503050406030204" pitchFamily="18" charset="0"/>
                      </a:rPr>
                      <m:t>  </m:t>
                    </m:r>
                    <m:r>
                      <a:rPr lang="ru-RU" sz="3200" i="1">
                        <a:latin typeface="Cambria Math" panose="02040503050406030204" pitchFamily="18" charset="0"/>
                      </a:rPr>
                      <m:t>𝜎</m:t>
                    </m:r>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𝜆</m:t>
                        </m:r>
                      </m:num>
                      <m:den>
                        <m:r>
                          <a:rPr lang="ru-RU" sz="3200" i="1">
                            <a:latin typeface="Cambria Math" panose="02040503050406030204" pitchFamily="18" charset="0"/>
                          </a:rPr>
                          <m:t>2</m:t>
                        </m:r>
                        <m:d>
                          <m:dPr>
                            <m:ctrlPr>
                              <a:rPr lang="ru-RU" sz="3200" i="1">
                                <a:latin typeface="Cambria Math"/>
                              </a:rPr>
                            </m:ctrlPr>
                          </m:dPr>
                          <m:e>
                            <m:r>
                              <a:rPr lang="ru-RU" sz="3200" i="1">
                                <a:latin typeface="Cambria Math" panose="02040503050406030204" pitchFamily="18" charset="0"/>
                              </a:rPr>
                              <m:t>𝜆</m:t>
                            </m:r>
                            <m:r>
                              <a:rPr lang="ru-RU" sz="3200" i="1">
                                <a:latin typeface="Cambria Math" panose="02040503050406030204" pitchFamily="18" charset="0"/>
                              </a:rPr>
                              <m:t>+</m:t>
                            </m:r>
                            <m:r>
                              <a:rPr lang="ru-RU" sz="3200" i="1">
                                <a:latin typeface="Cambria Math" panose="02040503050406030204" pitchFamily="18" charset="0"/>
                              </a:rPr>
                              <m:t>𝜇</m:t>
                            </m:r>
                          </m:e>
                        </m:d>
                      </m:den>
                    </m:f>
                  </m:oMath>
                </a14:m>
                <a:endParaRPr lang="ru-RU" sz="3200" dirty="0"/>
              </a:p>
              <a:p>
                <a14:m>
                  <m:oMath xmlns:m="http://schemas.openxmlformats.org/officeDocument/2006/math">
                    <m:r>
                      <a:rPr lang="ru-RU" sz="3200" i="1">
                        <a:latin typeface="Cambria Math" panose="02040503050406030204" pitchFamily="18" charset="0"/>
                      </a:rPr>
                      <m:t>𝐸</m:t>
                    </m:r>
                  </m:oMath>
                </a14:m>
                <a:r>
                  <a:rPr lang="ru-RU" sz="3200" dirty="0"/>
                  <a:t> - </a:t>
                </a:r>
                <a:r>
                  <a:rPr lang="en-US" sz="3200" dirty="0"/>
                  <a:t>Young's modulus of elasticity</a:t>
                </a:r>
                <a:endParaRPr lang="en-US" sz="3200" dirty="0" smtClean="0"/>
              </a:p>
              <a:p>
                <a14:m>
                  <m:oMath xmlns:m="http://schemas.openxmlformats.org/officeDocument/2006/math">
                    <m:r>
                      <a:rPr lang="ru-RU" sz="3200" i="1">
                        <a:latin typeface="Cambria Math" panose="02040503050406030204" pitchFamily="18" charset="0"/>
                      </a:rPr>
                      <m:t>𝜎</m:t>
                    </m:r>
                  </m:oMath>
                </a14:m>
                <a:r>
                  <a:rPr lang="ru-RU" sz="3200" dirty="0"/>
                  <a:t> </a:t>
                </a:r>
                <a:r>
                  <a:rPr lang="ru-RU" sz="3200" dirty="0" smtClean="0"/>
                  <a:t>– </a:t>
                </a:r>
                <a:r>
                  <a:rPr lang="en-US" sz="3200" dirty="0"/>
                  <a:t>Poisson's ratio</a:t>
                </a:r>
                <a:endParaRPr lang="ru-RU" sz="3200" dirty="0"/>
              </a:p>
              <a:p>
                <a:r>
                  <a:rPr lang="en-US" sz="3200" dirty="0" smtClean="0"/>
                  <a:t>Oscillations of the </a:t>
                </a:r>
                <a:r>
                  <a:rPr lang="en-US" sz="3200" dirty="0"/>
                  <a:t>e</a:t>
                </a:r>
                <a:r>
                  <a:rPr lang="en-US" sz="3200" dirty="0" smtClean="0"/>
                  <a:t>lastic</a:t>
                </a:r>
                <a:r>
                  <a:rPr lang="ru-RU" sz="3200" dirty="0" smtClean="0"/>
                  <a:t> </a:t>
                </a:r>
                <a:r>
                  <a:rPr lang="en-US" sz="3200" dirty="0" smtClean="0"/>
                  <a:t>ice layer:</a:t>
                </a:r>
                <a:endParaRPr lang="ru-RU" sz="3200" dirty="0" smtClean="0"/>
              </a:p>
              <a:p>
                <a:pPr/>
                <a14:m>
                  <m:oMathPara xmlns:m="http://schemas.openxmlformats.org/officeDocument/2006/math">
                    <m:oMathParaPr>
                      <m:jc m:val="centerGroup"/>
                    </m:oMathParaPr>
                    <m:oMath xmlns:m="http://schemas.openxmlformats.org/officeDocument/2006/math">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4</m:t>
                              </m:r>
                            </m:sup>
                          </m:sSup>
                        </m:den>
                      </m:f>
                      <m:r>
                        <a:rPr lang="ru-RU" sz="3200" i="1">
                          <a:latin typeface="Cambria Math" panose="02040503050406030204" pitchFamily="18" charset="0"/>
                        </a:rPr>
                        <m:t>+2</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2</m:t>
                              </m:r>
                            </m:sup>
                          </m:sSup>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𝑦</m:t>
                              </m:r>
                            </m:e>
                            <m:sup>
                              <m:r>
                                <a:rPr lang="ru-RU" sz="3200" i="1">
                                  <a:latin typeface="Cambria Math" panose="02040503050406030204" pitchFamily="18" charset="0"/>
                                </a:rPr>
                                <m:t>2</m:t>
                              </m:r>
                            </m:sup>
                          </m:sSup>
                        </m:den>
                      </m:f>
                      <m:r>
                        <a:rPr lang="ru-RU" sz="3200" i="1">
                          <a:latin typeface="Cambria Math" panose="02040503050406030204" pitchFamily="18" charset="0"/>
                        </a:rPr>
                        <m:t>+</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𝑦</m:t>
                              </m:r>
                            </m:e>
                            <m:sup>
                              <m:r>
                                <a:rPr lang="ru-RU" sz="3200" i="1">
                                  <a:latin typeface="Cambria Math" panose="02040503050406030204" pitchFamily="18" charset="0"/>
                                </a:rPr>
                                <m:t>4</m:t>
                              </m:r>
                            </m:sup>
                          </m:sSup>
                        </m:den>
                      </m:f>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𝑀</m:t>
                          </m:r>
                        </m:num>
                        <m:den>
                          <m:r>
                            <a:rPr lang="ru-RU" sz="3200" i="1">
                              <a:latin typeface="Cambria Math" panose="02040503050406030204" pitchFamily="18" charset="0"/>
                            </a:rPr>
                            <m:t>𝑔</m:t>
                          </m:r>
                        </m:den>
                      </m:f>
                      <m:r>
                        <a:rPr lang="ru-RU" sz="3200" i="1">
                          <a:latin typeface="Cambria Math" panose="02040503050406030204" pitchFamily="18" charset="0"/>
                        </a:rPr>
                        <m:t>+</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2</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𝑡</m:t>
                              </m:r>
                            </m:e>
                            <m:sup>
                              <m:r>
                                <a:rPr lang="ru-RU" sz="3200" i="1">
                                  <a:latin typeface="Cambria Math" panose="02040503050406030204" pitchFamily="18" charset="0"/>
                                </a:rPr>
                                <m:t>2</m:t>
                              </m:r>
                            </m:sup>
                          </m:sSup>
                        </m:den>
                      </m:f>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𝜌</m:t>
                          </m:r>
                        </m:num>
                        <m:den>
                          <m:r>
                            <a:rPr lang="ru-RU" sz="3200" i="1">
                              <a:latin typeface="Cambria Math" panose="02040503050406030204" pitchFamily="18" charset="0"/>
                            </a:rPr>
                            <m:t>𝑔</m:t>
                          </m:r>
                        </m:den>
                      </m:f>
                    </m:oMath>
                  </m:oMathPara>
                </a14:m>
                <a:endParaRPr lang="ru-RU" sz="3200" dirty="0"/>
              </a:p>
              <a:p>
                <a:r>
                  <a:rPr lang="en-US" sz="3200" dirty="0"/>
                  <a:t>For harmonic waves</a:t>
                </a:r>
                <a:endParaRPr lang="en-US" sz="3200" dirty="0" smtClean="0"/>
              </a:p>
              <a:p>
                <a14:m>
                  <m:oMath xmlns:m="http://schemas.openxmlformats.org/officeDocument/2006/math">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4</m:t>
                            </m:r>
                          </m:sup>
                        </m:sSup>
                      </m:den>
                    </m:f>
                    <m:r>
                      <a:rPr lang="ru-RU" sz="3200" i="1">
                        <a:latin typeface="Cambria Math" panose="02040503050406030204" pitchFamily="18" charset="0"/>
                      </a:rPr>
                      <m:t>+2</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𝑥</m:t>
                            </m:r>
                          </m:e>
                          <m:sup>
                            <m:r>
                              <a:rPr lang="ru-RU" sz="3200" i="1">
                                <a:latin typeface="Cambria Math" panose="02040503050406030204" pitchFamily="18" charset="0"/>
                              </a:rPr>
                              <m:t>2</m:t>
                            </m:r>
                          </m:sup>
                        </m:sSup>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𝑦</m:t>
                            </m:r>
                          </m:e>
                          <m:sup>
                            <m:r>
                              <a:rPr lang="ru-RU" sz="3200" i="1">
                                <a:latin typeface="Cambria Math" panose="02040503050406030204" pitchFamily="18" charset="0"/>
                              </a:rPr>
                              <m:t>2</m:t>
                            </m:r>
                          </m:sup>
                        </m:sSup>
                      </m:den>
                    </m:f>
                    <m:r>
                      <a:rPr lang="ru-RU" sz="3200" i="1">
                        <a:latin typeface="Cambria Math" panose="02040503050406030204" pitchFamily="18" charset="0"/>
                      </a:rPr>
                      <m:t>+</m:t>
                    </m:r>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m:t>
                            </m:r>
                          </m:e>
                          <m:sup>
                            <m:r>
                              <a:rPr lang="ru-RU" sz="3200" i="1">
                                <a:latin typeface="Cambria Math" panose="02040503050406030204" pitchFamily="18" charset="0"/>
                              </a:rPr>
                              <m:t>4</m:t>
                            </m:r>
                          </m:sup>
                        </m:sSup>
                        <m:r>
                          <a:rPr lang="ru-RU" sz="3200" i="1">
                            <a:latin typeface="Cambria Math" panose="02040503050406030204" pitchFamily="18" charset="0"/>
                          </a:rPr>
                          <m:t>𝑢</m:t>
                        </m:r>
                      </m:num>
                      <m:den>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𝑦</m:t>
                            </m:r>
                          </m:e>
                          <m:sup>
                            <m:r>
                              <a:rPr lang="ru-RU" sz="3200" i="1">
                                <a:latin typeface="Cambria Math" panose="02040503050406030204" pitchFamily="18" charset="0"/>
                              </a:rPr>
                              <m:t>4</m:t>
                            </m:r>
                          </m:sup>
                        </m:sSup>
                      </m:den>
                    </m:f>
                    <m:r>
                      <a:rPr lang="ru-RU" sz="3200" i="1">
                        <a:latin typeface="Cambria Math" panose="02040503050406030204" pitchFamily="18" charset="0"/>
                      </a:rPr>
                      <m:t>−</m:t>
                    </m:r>
                    <m:sSup>
                      <m:sSupPr>
                        <m:ctrlPr>
                          <a:rPr lang="ru-RU" sz="3200" i="1">
                            <a:latin typeface="Cambria Math"/>
                          </a:rPr>
                        </m:ctrlPr>
                      </m:sSupPr>
                      <m:e>
                        <m:r>
                          <a:rPr lang="ru-RU" sz="3200" i="1">
                            <a:latin typeface="Cambria Math" panose="02040503050406030204" pitchFamily="18" charset="0"/>
                          </a:rPr>
                          <m:t>𝑘</m:t>
                        </m:r>
                      </m:e>
                      <m:sup>
                        <m:r>
                          <a:rPr lang="ru-RU" sz="3200" i="1">
                            <a:latin typeface="Cambria Math" panose="02040503050406030204" pitchFamily="18" charset="0"/>
                          </a:rPr>
                          <m:t>4</m:t>
                        </m:r>
                      </m:sup>
                    </m:sSup>
                    <m:r>
                      <a:rPr lang="ru-RU" sz="3200" i="1">
                        <a:latin typeface="Cambria Math" panose="02040503050406030204" pitchFamily="18" charset="0"/>
                      </a:rPr>
                      <m:t>𝑢</m:t>
                    </m:r>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𝜌</m:t>
                        </m:r>
                      </m:num>
                      <m:den>
                        <m:r>
                          <a:rPr lang="ru-RU" sz="3200" i="1">
                            <a:latin typeface="Cambria Math" panose="02040503050406030204" pitchFamily="18" charset="0"/>
                          </a:rPr>
                          <m:t>𝑔</m:t>
                        </m:r>
                      </m:den>
                    </m:f>
                  </m:oMath>
                </a14:m>
                <a:r>
                  <a:rPr lang="ru-RU" sz="3200" dirty="0"/>
                  <a:t>,</a:t>
                </a:r>
              </a:p>
              <a:p>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𝑘</m:t>
                        </m:r>
                      </m:e>
                      <m:sub>
                        <m:r>
                          <a:rPr lang="ru-RU" sz="3200" i="1">
                            <a:latin typeface="Cambria Math" panose="02040503050406030204" pitchFamily="18" charset="0"/>
                          </a:rPr>
                          <m:t>л</m:t>
                        </m:r>
                      </m:sub>
                    </m:sSub>
                    <m:r>
                      <a:rPr lang="ru-RU" sz="3200" i="1">
                        <a:latin typeface="Cambria Math" panose="02040503050406030204" pitchFamily="18" charset="0"/>
                      </a:rPr>
                      <m:t>=</m:t>
                    </m:r>
                    <m:rad>
                      <m:radPr>
                        <m:ctrlPr>
                          <a:rPr lang="ru-RU" sz="3200" i="1">
                            <a:latin typeface="Cambria Math"/>
                          </a:rPr>
                        </m:ctrlPr>
                      </m:radPr>
                      <m:deg>
                        <m:r>
                          <a:rPr lang="ru-RU" sz="3200" i="1">
                            <a:latin typeface="Cambria Math" panose="02040503050406030204" pitchFamily="18" charset="0"/>
                          </a:rPr>
                          <m:t>4</m:t>
                        </m:r>
                      </m:deg>
                      <m:e>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𝜔</m:t>
                                </m:r>
                              </m:e>
                              <m:sup>
                                <m:r>
                                  <a:rPr lang="ru-RU" sz="3200" i="1">
                                    <a:latin typeface="Cambria Math" panose="02040503050406030204" pitchFamily="18" charset="0"/>
                                  </a:rPr>
                                  <m:t>2</m:t>
                                </m:r>
                              </m:sup>
                            </m:sSup>
                            <m:r>
                              <a:rPr lang="ru-RU" sz="3200" i="1">
                                <a:latin typeface="Cambria Math" panose="02040503050406030204" pitchFamily="18" charset="0"/>
                              </a:rPr>
                              <m:t>𝑀</m:t>
                            </m:r>
                          </m:num>
                          <m:den>
                            <m:r>
                              <a:rPr lang="ru-RU" sz="3200" i="1">
                                <a:latin typeface="Cambria Math" panose="02040503050406030204" pitchFamily="18" charset="0"/>
                              </a:rPr>
                              <m:t>𝑔</m:t>
                            </m:r>
                          </m:den>
                        </m:f>
                      </m:e>
                    </m:rad>
                  </m:oMath>
                </a14:m>
                <a:r>
                  <a:rPr lang="ru-RU" sz="3200" dirty="0"/>
                  <a:t> - </a:t>
                </a:r>
                <a:r>
                  <a:rPr lang="en-US" sz="3200" dirty="0"/>
                  <a:t>wave number of bending waves in an ice layer</a:t>
                </a:r>
                <a:endParaRPr lang="ru-RU" sz="3200" dirty="0"/>
              </a:p>
            </p:txBody>
          </p:sp>
        </mc:Choice>
        <mc:Fallback xmlns="">
          <p:sp>
            <p:nvSpPr>
              <p:cNvPr id="5" name="Прямоугольник 4">
                <a:extLst>
                  <a:ext uri="{FF2B5EF4-FFF2-40B4-BE49-F238E27FC236}">
                    <a16:creationId xmlns="" xmlns:a16="http://schemas.microsoft.com/office/drawing/2014/main"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329515" y="354946"/>
                <a:ext cx="11541210" cy="6232860"/>
              </a:xfrm>
              <a:prstGeom prst="rect">
                <a:avLst/>
              </a:prstGeom>
              <a:blipFill rotWithShape="1">
                <a:blip r:embed="rId2"/>
                <a:stretch>
                  <a:fillRect l="-1321" t="-1173"/>
                </a:stretch>
              </a:blipFill>
            </p:spPr>
            <p:txBody>
              <a:bodyPr/>
              <a:lstStyle/>
              <a:p>
                <a:r>
                  <a:rPr lang="ru-RU">
                    <a:noFill/>
                  </a:rPr>
                  <a:t> </a:t>
                </a:r>
              </a:p>
            </p:txBody>
          </p:sp>
        </mc:Fallback>
      </mc:AlternateContent>
    </p:spTree>
    <p:extLst>
      <p:ext uri="{BB962C8B-B14F-4D97-AF65-F5344CB8AC3E}">
        <p14:creationId xmlns:p14="http://schemas.microsoft.com/office/powerpoint/2010/main" val="212308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рямоугольник 4">
                <a:extLst>
                  <a:ext uri="{FF2B5EF4-FFF2-40B4-BE49-F238E27FC236}">
                    <a16:creationId xmlns="" xmlns:a16="http://schemas.microsoft.com/office/drawing/2014/main" id="{6B6D04E9-D42B-44F9-807A-FD028B36BF4F}"/>
                  </a:ext>
                </a:extLst>
              </p:cNvPr>
              <p:cNvSpPr/>
              <p:nvPr/>
            </p:nvSpPr>
            <p:spPr>
              <a:xfrm>
                <a:off x="329515" y="354946"/>
                <a:ext cx="11541210" cy="1094467"/>
              </a:xfrm>
              <a:prstGeom prst="rect">
                <a:avLst/>
              </a:prstGeom>
            </p:spPr>
            <p:txBody>
              <a:bodyPr wrap="square">
                <a:spAutoFit/>
              </a:bodyPr>
              <a:lstStyle/>
              <a:p>
                <a14:m>
                  <m:oMath xmlns:m="http://schemas.openxmlformats.org/officeDocument/2006/math">
                    <m:sSub>
                      <m:sSubPr>
                        <m:ctrlPr>
                          <a:rPr lang="ru-RU" sz="3200" i="1">
                            <a:latin typeface="Cambria Math"/>
                          </a:rPr>
                        </m:ctrlPr>
                      </m:sSubPr>
                      <m:e>
                        <m:r>
                          <a:rPr lang="ru-RU" sz="3200" i="1">
                            <a:latin typeface="Cambria Math" panose="02040503050406030204" pitchFamily="18" charset="0"/>
                          </a:rPr>
                          <m:t>с</m:t>
                        </m:r>
                      </m:e>
                      <m:sub>
                        <m:r>
                          <a:rPr lang="ru-RU" sz="3200" i="1">
                            <a:latin typeface="Cambria Math" panose="02040503050406030204" pitchFamily="18" charset="0"/>
                          </a:rPr>
                          <m:t>л</m:t>
                        </m:r>
                      </m:sub>
                    </m:sSub>
                    <m:r>
                      <a:rPr lang="ru-RU" sz="3200" i="1">
                        <a:latin typeface="Cambria Math" panose="02040503050406030204" pitchFamily="18" charset="0"/>
                      </a:rPr>
                      <m:t>=</m:t>
                    </m:r>
                    <m:f>
                      <m:fPr>
                        <m:ctrlPr>
                          <a:rPr lang="ru-RU" sz="3200" i="1">
                            <a:latin typeface="Cambria Math"/>
                          </a:rPr>
                        </m:ctrlPr>
                      </m:fPr>
                      <m:num>
                        <m:r>
                          <a:rPr lang="ru-RU" sz="3200" i="1">
                            <a:latin typeface="Cambria Math" panose="02040503050406030204" pitchFamily="18" charset="0"/>
                          </a:rPr>
                          <m:t>𝜔</m:t>
                        </m:r>
                      </m:num>
                      <m:den>
                        <m:sSub>
                          <m:sSubPr>
                            <m:ctrlPr>
                              <a:rPr lang="ru-RU" sz="3200" i="1">
                                <a:latin typeface="Cambria Math"/>
                              </a:rPr>
                            </m:ctrlPr>
                          </m:sSubPr>
                          <m:e>
                            <m:r>
                              <a:rPr lang="ru-RU" sz="3200" i="1">
                                <a:latin typeface="Cambria Math" panose="02040503050406030204" pitchFamily="18" charset="0"/>
                              </a:rPr>
                              <m:t>𝑘</m:t>
                            </m:r>
                          </m:e>
                          <m:sub>
                            <m:r>
                              <a:rPr lang="ru-RU" sz="3200" i="1">
                                <a:latin typeface="Cambria Math" panose="02040503050406030204" pitchFamily="18" charset="0"/>
                              </a:rPr>
                              <m:t>л</m:t>
                            </m:r>
                          </m:sub>
                        </m:sSub>
                      </m:den>
                    </m:f>
                    <m:r>
                      <a:rPr lang="ru-RU" sz="3200" i="1">
                        <a:latin typeface="Cambria Math" panose="02040503050406030204" pitchFamily="18" charset="0"/>
                      </a:rPr>
                      <m:t>=</m:t>
                    </m:r>
                    <m:rad>
                      <m:radPr>
                        <m:ctrlPr>
                          <a:rPr lang="ru-RU" sz="3200" i="1">
                            <a:latin typeface="Cambria Math"/>
                          </a:rPr>
                        </m:ctrlPr>
                      </m:radPr>
                      <m:deg>
                        <m:r>
                          <a:rPr lang="ru-RU" sz="3200" i="1">
                            <a:latin typeface="Cambria Math" panose="02040503050406030204" pitchFamily="18" charset="0"/>
                          </a:rPr>
                          <m:t>4</m:t>
                        </m:r>
                      </m:deg>
                      <m:e>
                        <m:f>
                          <m:fPr>
                            <m:ctrlPr>
                              <a:rPr lang="ru-RU" sz="3200" i="1">
                                <a:latin typeface="Cambria Math"/>
                              </a:rPr>
                            </m:ctrlPr>
                          </m:fPr>
                          <m:num>
                            <m:sSup>
                              <m:sSupPr>
                                <m:ctrlPr>
                                  <a:rPr lang="ru-RU" sz="3200" i="1">
                                    <a:latin typeface="Cambria Math"/>
                                  </a:rPr>
                                </m:ctrlPr>
                              </m:sSupPr>
                              <m:e>
                                <m:r>
                                  <a:rPr lang="ru-RU" sz="3200" i="1">
                                    <a:latin typeface="Cambria Math" panose="02040503050406030204" pitchFamily="18" charset="0"/>
                                  </a:rPr>
                                  <m:t>𝜔</m:t>
                                </m:r>
                              </m:e>
                              <m:sup>
                                <m:r>
                                  <a:rPr lang="ru-RU" sz="3200" i="1">
                                    <a:latin typeface="Cambria Math" panose="02040503050406030204" pitchFamily="18" charset="0"/>
                                  </a:rPr>
                                  <m:t>2</m:t>
                                </m:r>
                              </m:sup>
                            </m:sSup>
                            <m:r>
                              <a:rPr lang="ru-RU" sz="3200" i="1">
                                <a:latin typeface="Cambria Math" panose="02040503050406030204" pitchFamily="18" charset="0"/>
                              </a:rPr>
                              <m:t>𝑀</m:t>
                            </m:r>
                          </m:num>
                          <m:den>
                            <m:r>
                              <a:rPr lang="ru-RU" sz="3200" i="1">
                                <a:latin typeface="Cambria Math" panose="02040503050406030204" pitchFamily="18" charset="0"/>
                              </a:rPr>
                              <m:t>𝑔</m:t>
                            </m:r>
                          </m:den>
                        </m:f>
                      </m:e>
                    </m:rad>
                  </m:oMath>
                </a14:m>
                <a:r>
                  <a:rPr lang="ru-RU" sz="3200" dirty="0"/>
                  <a:t> - </a:t>
                </a:r>
                <a:r>
                  <a:rPr lang="en-US" sz="3200" dirty="0"/>
                  <a:t>flexural wave speed in an ice layer</a:t>
                </a:r>
                <a:endParaRPr lang="ru-RU" sz="3200" dirty="0"/>
              </a:p>
            </p:txBody>
          </p:sp>
        </mc:Choice>
        <mc:Fallback xmlns="">
          <p:sp>
            <p:nvSpPr>
              <p:cNvPr id="5" name="Прямоугольник 4">
                <a:extLst>
                  <a:ext uri="{FF2B5EF4-FFF2-40B4-BE49-F238E27FC236}">
                    <a16:creationId xmlns:a16="http://schemas.microsoft.com/office/drawing/2014/main" xmlns="" xmlns:a14="http://schemas.microsoft.com/office/drawing/2010/main" id="{6B6D04E9-D42B-44F9-807A-FD028B36BF4F}"/>
                  </a:ext>
                </a:extLst>
              </p:cNvPr>
              <p:cNvSpPr>
                <a:spLocks noRot="1" noChangeAspect="1" noMove="1" noResize="1" noEditPoints="1" noAdjustHandles="1" noChangeArrowheads="1" noChangeShapeType="1" noTextEdit="1"/>
              </p:cNvSpPr>
              <p:nvPr/>
            </p:nvSpPr>
            <p:spPr>
              <a:xfrm>
                <a:off x="329515" y="354946"/>
                <a:ext cx="11541210" cy="1094467"/>
              </a:xfrm>
              <a:prstGeom prst="rect">
                <a:avLst/>
              </a:prstGeom>
              <a:blipFill rotWithShape="1">
                <a:blip r:embed="rId2"/>
                <a:stretch>
                  <a:fillRect/>
                </a:stretch>
              </a:blipFill>
            </p:spPr>
            <p:txBody>
              <a:bodyPr/>
              <a:lstStyle/>
              <a:p>
                <a:r>
                  <a:rPr lang="ru-RU">
                    <a:noFill/>
                  </a:rPr>
                  <a:t> </a:t>
                </a:r>
              </a:p>
            </p:txBody>
          </p:sp>
        </mc:Fallback>
      </mc:AlternateContent>
      <p:pic>
        <p:nvPicPr>
          <p:cNvPr id="3" name="Рисунок 2" descr="C:\Users\korochentsev.vi\Pictures\рис3.png"/>
          <p:cNvPicPr/>
          <p:nvPr/>
        </p:nvPicPr>
        <p:blipFill>
          <a:blip r:embed="rId3">
            <a:extLst>
              <a:ext uri="{28A0092B-C50C-407E-A947-70E740481C1C}">
                <a14:useLocalDpi xmlns:a14="http://schemas.microsoft.com/office/drawing/2010/main" val="0"/>
              </a:ext>
            </a:extLst>
          </a:blip>
          <a:srcRect/>
          <a:stretch>
            <a:fillRect/>
          </a:stretch>
        </p:blipFill>
        <p:spPr bwMode="auto">
          <a:xfrm>
            <a:off x="329515" y="1763386"/>
            <a:ext cx="5210175" cy="4253865"/>
          </a:xfrm>
          <a:prstGeom prst="rect">
            <a:avLst/>
          </a:prstGeom>
          <a:noFill/>
          <a:ln>
            <a:noFill/>
          </a:ln>
        </p:spPr>
      </p:pic>
      <mc:AlternateContent xmlns:mc="http://schemas.openxmlformats.org/markup-compatibility/2006" xmlns:a14="http://schemas.microsoft.com/office/drawing/2010/main">
        <mc:Choice Requires="a14">
          <p:sp>
            <p:nvSpPr>
              <p:cNvPr id="4" name="Прямоугольник 3">
                <a:extLst>
                  <a:ext uri="{FF2B5EF4-FFF2-40B4-BE49-F238E27FC236}">
                    <a16:creationId xmlns="" xmlns:a16="http://schemas.microsoft.com/office/drawing/2014/main" id="{6B6D04E9-D42B-44F9-807A-FD028B36BF4F}"/>
                  </a:ext>
                </a:extLst>
              </p:cNvPr>
              <p:cNvSpPr/>
              <p:nvPr/>
            </p:nvSpPr>
            <p:spPr>
              <a:xfrm>
                <a:off x="6409038" y="2229054"/>
                <a:ext cx="5399903" cy="360169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𝐾</m:t>
                          </m:r>
                        </m:e>
                        <m:sub>
                          <m:r>
                            <a:rPr lang="ru-RU" sz="3200" i="1">
                              <a:latin typeface="Cambria Math" panose="02040503050406030204" pitchFamily="18" charset="0"/>
                            </a:rPr>
                            <m:t>𝑥</m:t>
                          </m:r>
                        </m:sub>
                      </m:sSub>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𝐾</m:t>
                          </m:r>
                        </m:e>
                        <m:sub>
                          <m:r>
                            <a:rPr lang="ru-RU" sz="3200" i="1">
                              <a:latin typeface="Cambria Math" panose="02040503050406030204" pitchFamily="18" charset="0"/>
                            </a:rPr>
                            <m:t>1</m:t>
                          </m:r>
                        </m:sub>
                      </m:sSub>
                      <m:r>
                        <a:rPr lang="ru-RU" sz="3200" i="1">
                          <a:latin typeface="Cambria Math" panose="02040503050406030204" pitchFamily="18" charset="0"/>
                        </a:rPr>
                        <m:t>𝑠𝑖𝑛</m:t>
                      </m:r>
                      <m:d>
                        <m:dPr>
                          <m:ctrlPr>
                            <a:rPr lang="ru-RU" sz="3200" i="1">
                              <a:latin typeface="Cambria Math"/>
                            </a:rPr>
                          </m:ctrlPr>
                        </m:dPr>
                        <m:e>
                          <m:r>
                            <a:rPr lang="ru-RU" sz="3200" i="1">
                              <a:latin typeface="Cambria Math" panose="02040503050406030204" pitchFamily="18" charset="0"/>
                            </a:rPr>
                            <m:t>𝛼</m:t>
                          </m:r>
                        </m:e>
                      </m:d>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1</m:t>
                          </m:r>
                        </m:sub>
                      </m:sSub>
                    </m:oMath>
                  </m:oMathPara>
                </a14:m>
                <a:endParaRPr lang="ru-RU" sz="3200" dirty="0"/>
              </a:p>
              <a:p>
                <a:pPr algn="ctr"/>
                <a:endParaRPr lang="ru-RU" sz="3200" i="1" dirty="0" smtClean="0"/>
              </a:p>
              <a:p>
                <a:pPr algn="ct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𝐾</m:t>
                          </m:r>
                        </m:e>
                        <m:sub>
                          <m:r>
                            <a:rPr lang="ru-RU" sz="3200" i="1">
                              <a:latin typeface="Cambria Math" panose="02040503050406030204" pitchFamily="18" charset="0"/>
                            </a:rPr>
                            <m:t>𝑦</m:t>
                          </m:r>
                        </m:sub>
                      </m:sSub>
                      <m:r>
                        <a:rPr lang="ru-RU" sz="3200" i="1">
                          <a:latin typeface="Cambria Math" panose="02040503050406030204" pitchFamily="18" charset="0"/>
                        </a:rPr>
                        <m:t>=</m:t>
                      </m:r>
                      <m:r>
                        <a:rPr lang="ru-RU" sz="3200" i="1">
                          <a:latin typeface="Cambria Math" panose="02040503050406030204" pitchFamily="18" charset="0"/>
                        </a:rPr>
                        <m:t>𝐾𝑐𝑜𝑠</m:t>
                      </m:r>
                      <m:d>
                        <m:dPr>
                          <m:ctrlPr>
                            <a:rPr lang="ru-RU" sz="3200" i="1">
                              <a:latin typeface="Cambria Math"/>
                            </a:rPr>
                          </m:ctrlPr>
                        </m:dPr>
                        <m:e>
                          <m:r>
                            <a:rPr lang="ru-RU" sz="3200" i="1">
                              <a:latin typeface="Cambria Math" panose="02040503050406030204" pitchFamily="18" charset="0"/>
                            </a:rPr>
                            <m:t>𝛼</m:t>
                          </m:r>
                        </m:e>
                      </m:d>
                      <m:r>
                        <a:rPr lang="ru-RU" sz="3200" i="1">
                          <a:latin typeface="Cambria Math" panose="02040503050406030204" pitchFamily="18" charset="0"/>
                        </a:rPr>
                        <m:t>𝑠𝑖𝑛</m:t>
                      </m:r>
                      <m:d>
                        <m:dPr>
                          <m:ctrlPr>
                            <a:rPr lang="ru-RU" sz="3200" i="1">
                              <a:latin typeface="Cambria Math"/>
                            </a:rPr>
                          </m:ctrlPr>
                        </m:dPr>
                        <m:e>
                          <m:r>
                            <a:rPr lang="ru-RU" sz="3200" i="1">
                              <a:latin typeface="Cambria Math" panose="02040503050406030204" pitchFamily="18" charset="0"/>
                            </a:rPr>
                            <m:t>𝜙</m:t>
                          </m:r>
                        </m:e>
                      </m:d>
                      <m:r>
                        <a:rPr lang="ru-RU" sz="3200" i="1">
                          <a:latin typeface="Cambria Math" panose="02040503050406030204" pitchFamily="18" charset="0"/>
                        </a:rPr>
                        <m:t>=</m:t>
                      </m:r>
                      <m:sSub>
                        <m:sSubPr>
                          <m:ctrlPr>
                            <a:rPr lang="ru-RU" sz="3200" i="1">
                              <a:latin typeface="Cambria Math"/>
                            </a:rPr>
                          </m:ctrlPr>
                        </m:sSubPr>
                        <m:e>
                          <m:r>
                            <a:rPr lang="ru-RU" sz="3200" i="1">
                              <a:latin typeface="Cambria Math" panose="02040503050406030204" pitchFamily="18" charset="0"/>
                            </a:rPr>
                            <m:t>𝑢</m:t>
                          </m:r>
                        </m:e>
                        <m:sub>
                          <m:r>
                            <a:rPr lang="ru-RU" sz="3200" i="1">
                              <a:latin typeface="Cambria Math" panose="02040503050406030204" pitchFamily="18" charset="0"/>
                            </a:rPr>
                            <m:t>1</m:t>
                          </m:r>
                        </m:sub>
                      </m:sSub>
                    </m:oMath>
                  </m:oMathPara>
                </a14:m>
                <a:endParaRPr lang="ru-RU" sz="3200" dirty="0"/>
              </a:p>
              <a:p>
                <a:pPr algn="ctr"/>
                <a:endParaRPr lang="ru-RU" sz="3200" i="1" dirty="0" smtClean="0"/>
              </a:p>
              <a:p>
                <a:pPr algn="ctr"/>
                <a14:m>
                  <m:oMathPara xmlns:m="http://schemas.openxmlformats.org/officeDocument/2006/math">
                    <m:oMathParaPr>
                      <m:jc m:val="centerGroup"/>
                    </m:oMathParaPr>
                    <m:oMath xmlns:m="http://schemas.openxmlformats.org/officeDocument/2006/math">
                      <m:sSub>
                        <m:sSubPr>
                          <m:ctrlPr>
                            <a:rPr lang="ru-RU" sz="3200" i="1">
                              <a:latin typeface="Cambria Math"/>
                            </a:rPr>
                          </m:ctrlPr>
                        </m:sSubPr>
                        <m:e>
                          <m:r>
                            <a:rPr lang="ru-RU" sz="3200" i="1">
                              <a:latin typeface="Cambria Math" panose="02040503050406030204" pitchFamily="18" charset="0"/>
                            </a:rPr>
                            <m:t>𝐾</m:t>
                          </m:r>
                        </m:e>
                        <m:sub>
                          <m:r>
                            <a:rPr lang="ru-RU" sz="3200" i="1">
                              <a:latin typeface="Cambria Math" panose="02040503050406030204" pitchFamily="18" charset="0"/>
                            </a:rPr>
                            <m:t>𝑧</m:t>
                          </m:r>
                        </m:sub>
                      </m:sSub>
                      <m:r>
                        <a:rPr lang="ru-RU" sz="3200" i="1">
                          <a:latin typeface="Cambria Math" panose="02040503050406030204" pitchFamily="18" charset="0"/>
                        </a:rPr>
                        <m:t>=±</m:t>
                      </m:r>
                      <m:rad>
                        <m:radPr>
                          <m:ctrlPr>
                            <a:rPr lang="ru-RU" sz="3200" i="1">
                              <a:latin typeface="Cambria Math"/>
                            </a:rPr>
                          </m:ctrlPr>
                        </m:radPr>
                        <m:deg>
                          <m:r>
                            <a:rPr lang="ru-RU" sz="3200" i="1">
                              <a:latin typeface="Cambria Math" panose="02040503050406030204" pitchFamily="18" charset="0"/>
                            </a:rPr>
                            <m:t>2</m:t>
                          </m:r>
                        </m:deg>
                        <m:e>
                          <m:sSup>
                            <m:sSupPr>
                              <m:ctrlPr>
                                <a:rPr lang="ru-RU" sz="3200" i="1">
                                  <a:latin typeface="Cambria Math"/>
                                </a:rPr>
                              </m:ctrlPr>
                            </m:sSupPr>
                            <m:e>
                              <m:r>
                                <a:rPr lang="ru-RU" sz="3200" i="1">
                                  <a:latin typeface="Cambria Math" panose="02040503050406030204" pitchFamily="18" charset="0"/>
                                </a:rPr>
                                <m:t>𝐾</m:t>
                              </m:r>
                            </m:e>
                            <m:sup>
                              <m:r>
                                <a:rPr lang="ru-RU" sz="3200" i="1">
                                  <a:latin typeface="Cambria Math" panose="02040503050406030204" pitchFamily="18" charset="0"/>
                                </a:rPr>
                                <m:t>2</m:t>
                              </m:r>
                            </m:sup>
                          </m:s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1</m:t>
                              </m:r>
                            </m:sub>
                            <m:sup>
                              <m:r>
                                <a:rPr lang="ru-RU" sz="3200" i="1">
                                  <a:latin typeface="Cambria Math" panose="02040503050406030204" pitchFamily="18" charset="0"/>
                                </a:rPr>
                                <m:t>2</m:t>
                              </m:r>
                            </m:sup>
                          </m:sSubSup>
                          <m:r>
                            <a:rPr lang="ru-RU" sz="3200" i="1">
                              <a:latin typeface="Cambria Math" panose="02040503050406030204" pitchFamily="18" charset="0"/>
                            </a:rPr>
                            <m:t>−</m:t>
                          </m:r>
                          <m:sSubSup>
                            <m:sSubSupPr>
                              <m:ctrlPr>
                                <a:rPr lang="ru-RU" sz="3200" i="1">
                                  <a:latin typeface="Cambria Math"/>
                                </a:rPr>
                              </m:ctrlPr>
                            </m:sSubSupPr>
                            <m:e>
                              <m:r>
                                <a:rPr lang="ru-RU" sz="3200" i="1">
                                  <a:latin typeface="Cambria Math" panose="02040503050406030204" pitchFamily="18" charset="0"/>
                                </a:rPr>
                                <m:t>𝑢</m:t>
                              </m:r>
                            </m:e>
                            <m:sub>
                              <m:r>
                                <a:rPr lang="ru-RU" sz="3200" i="1">
                                  <a:latin typeface="Cambria Math" panose="02040503050406030204" pitchFamily="18" charset="0"/>
                                </a:rPr>
                                <m:t>2</m:t>
                              </m:r>
                            </m:sub>
                            <m:sup>
                              <m:r>
                                <a:rPr lang="ru-RU" sz="3200" i="1">
                                  <a:latin typeface="Cambria Math" panose="02040503050406030204" pitchFamily="18" charset="0"/>
                                </a:rPr>
                                <m:t>2</m:t>
                              </m:r>
                            </m:sup>
                          </m:sSubSup>
                        </m:e>
                      </m:rad>
                    </m:oMath>
                  </m:oMathPara>
                </a14:m>
                <a:endParaRPr lang="ru-RU" sz="3200" dirty="0"/>
              </a:p>
              <a:p>
                <a:endParaRPr lang="ru-RU" sz="3200" dirty="0"/>
              </a:p>
            </p:txBody>
          </p:sp>
        </mc:Choice>
        <mc:Fallback xmlns="">
          <p:sp>
            <p:nvSpPr>
              <p:cNvPr id="4" name="Прямоугольник 3">
                <a:extLst>
                  <a:ext uri="{FF2B5EF4-FFF2-40B4-BE49-F238E27FC236}">
                    <a16:creationId xmlns:a16="http://schemas.microsoft.com/office/drawing/2014/main" xmlns="" id="{6B6D04E9-D42B-44F9-807A-FD028B36BF4F}"/>
                  </a:ext>
                </a:extLst>
              </p:cNvPr>
              <p:cNvSpPr>
                <a:spLocks noRot="1" noChangeAspect="1" noMove="1" noResize="1" noEditPoints="1" noAdjustHandles="1" noChangeArrowheads="1" noChangeShapeType="1" noTextEdit="1"/>
              </p:cNvSpPr>
              <p:nvPr/>
            </p:nvSpPr>
            <p:spPr>
              <a:xfrm>
                <a:off x="6409038" y="2229054"/>
                <a:ext cx="5399903" cy="3601692"/>
              </a:xfrm>
              <a:prstGeom prst="rect">
                <a:avLst/>
              </a:prstGeom>
              <a:blipFill rotWithShape="0">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3196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1846</Words>
  <Application>Microsoft Office PowerPoint</Application>
  <PresentationFormat>Произвольный</PresentationFormat>
  <Paragraphs>77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DEVELOPMENT OF ADAPTIVE METHODS OF SYNTHESIS OF HYDROACOUSTIC ANTENNAS USED FOR WORK IN AN ICE ENVIRONMENT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Calculated pressure distribution of a point emitter: PP0(x) – in free space, PP1(x) – taking into account reflection from a layer of sea ice, thickness d = 0.1 m; PP2(x) – taking into account reflection from a layer of sea ice, thickness d → 0. </vt:lpstr>
      <vt:lpstr>Calculated pressure distribution of a point emitter: PP1(x) – passed through a layer of sea ice, thickness d = 0.1 m; PP2(x) – passed through a layer of sea ice, thickness d → 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УВЕЛЕЧЕНИЯ ДАЛЬНОСТИ ГИДРОАКУСТИЧЕСКОЙ СВЯЗИ В МЕЛКОМ МОРЕ С ЛЕДОВЫМ ПОКРОВОМ</dc:title>
  <dc:creator>Смоленский Егор</dc:creator>
  <cp:lastModifiedBy>Бенгард Александр Вячеславович</cp:lastModifiedBy>
  <cp:revision>28</cp:revision>
  <dcterms:created xsi:type="dcterms:W3CDTF">2019-07-14T07:15:53Z</dcterms:created>
  <dcterms:modified xsi:type="dcterms:W3CDTF">2023-09-27T02:53:25Z</dcterms:modified>
</cp:coreProperties>
</file>